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26" r:id="rId1"/>
    <p:sldMasterId id="2147485340" r:id="rId2"/>
  </p:sldMasterIdLst>
  <p:notesMasterIdLst>
    <p:notesMasterId r:id="rId18"/>
  </p:notesMasterIdLst>
  <p:handoutMasterIdLst>
    <p:handoutMasterId r:id="rId19"/>
  </p:handoutMasterIdLst>
  <p:sldIdLst>
    <p:sldId id="572" r:id="rId3"/>
    <p:sldId id="618" r:id="rId4"/>
    <p:sldId id="626" r:id="rId5"/>
    <p:sldId id="624" r:id="rId6"/>
    <p:sldId id="620" r:id="rId7"/>
    <p:sldId id="625" r:id="rId8"/>
    <p:sldId id="622" r:id="rId9"/>
    <p:sldId id="623" r:id="rId10"/>
    <p:sldId id="627" r:id="rId11"/>
    <p:sldId id="628" r:id="rId12"/>
    <p:sldId id="630" r:id="rId13"/>
    <p:sldId id="634" r:id="rId14"/>
    <p:sldId id="629" r:id="rId15"/>
    <p:sldId id="633" r:id="rId16"/>
    <p:sldId id="576" r:id="rId17"/>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8953BB6D-65ED-4C99-8297-772CA1138900}">
          <p14:sldIdLst>
            <p14:sldId id="572"/>
            <p14:sldId id="618"/>
            <p14:sldId id="626"/>
            <p14:sldId id="624"/>
            <p14:sldId id="620"/>
            <p14:sldId id="625"/>
            <p14:sldId id="622"/>
            <p14:sldId id="623"/>
            <p14:sldId id="627"/>
            <p14:sldId id="628"/>
            <p14:sldId id="630"/>
            <p14:sldId id="634"/>
            <p14:sldId id="629"/>
            <p14:sldId id="633"/>
          </p14:sldIdLst>
        </p14:section>
        <p14:section name="Раздел без заголовка" id="{A4275AA3-CC07-41FC-81E6-9859530C47C3}">
          <p14:sldIdLst>
            <p14:sldId id="5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1" userDrawn="1">
          <p15:clr>
            <a:srgbClr val="A4A3A4"/>
          </p15:clr>
        </p15:guide>
        <p15:guide id="3" orient="horz" pos="2929" userDrawn="1">
          <p15:clr>
            <a:srgbClr val="A4A3A4"/>
          </p15:clr>
        </p15:guide>
        <p15:guide id="4" pos="2209" userDrawn="1">
          <p15:clr>
            <a:srgbClr val="A4A3A4"/>
          </p15:clr>
        </p15:guide>
        <p15:guide id="5" orient="horz" pos="3109">
          <p15:clr>
            <a:srgbClr val="A4A3A4"/>
          </p15:clr>
        </p15:guide>
        <p15:guide id="6" orient="horz" pos="3111">
          <p15:clr>
            <a:srgbClr val="A4A3A4"/>
          </p15:clr>
        </p15:guide>
        <p15:guide id="7" pos="2134">
          <p15:clr>
            <a:srgbClr val="A4A3A4"/>
          </p15:clr>
        </p15:guide>
        <p15:guide id="8"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ica Cojocari" initials="RC" lastIdx="7" clrIdx="0">
    <p:extLst>
      <p:ext uri="{19B8F6BF-5375-455C-9EA6-DF929625EA0E}">
        <p15:presenceInfo xmlns:p15="http://schemas.microsoft.com/office/powerpoint/2012/main" userId="Rodica Cojoc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4652"/>
    <a:srgbClr val="FFFFFF"/>
    <a:srgbClr val="FF5B5B"/>
    <a:srgbClr val="97BEE1"/>
    <a:srgbClr val="3366FF"/>
    <a:srgbClr val="8A0000"/>
    <a:srgbClr val="E91111"/>
    <a:srgbClr val="89AD00"/>
    <a:srgbClr val="FF4D15"/>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9" autoAdjust="0"/>
    <p:restoredTop sz="61468" autoAdjust="0"/>
  </p:normalViewPr>
  <p:slideViewPr>
    <p:cSldViewPr>
      <p:cViewPr varScale="1">
        <p:scale>
          <a:sx n="70" d="100"/>
          <a:sy n="70" d="100"/>
        </p:scale>
        <p:origin x="2460" y="60"/>
      </p:cViewPr>
      <p:guideLst>
        <p:guide orient="horz" pos="2160"/>
        <p:guide pos="2880"/>
        <p:guide orient="horz" pos="226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0" d="100"/>
        <a:sy n="60" d="100"/>
      </p:scale>
      <p:origin x="0" y="0"/>
    </p:cViewPr>
  </p:sorterViewPr>
  <p:notesViewPr>
    <p:cSldViewPr>
      <p:cViewPr>
        <p:scale>
          <a:sx n="150" d="100"/>
          <a:sy n="150" d="100"/>
        </p:scale>
        <p:origin x="-566" y="1598"/>
      </p:cViewPr>
      <p:guideLst>
        <p:guide orient="horz" pos="2927"/>
        <p:guide pos="2201"/>
        <p:guide orient="horz" pos="2929"/>
        <p:guide pos="2209"/>
        <p:guide orient="horz" pos="3109"/>
        <p:guide orient="horz" pos="3111"/>
        <p:guide pos="2134"/>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2944813" cy="494266"/>
          </a:xfrm>
          <a:prstGeom prst="rect">
            <a:avLst/>
          </a:prstGeom>
        </p:spPr>
        <p:txBody>
          <a:bodyPr vert="horz" lIns="93250" tIns="46624" rIns="93250" bIns="46624" rtlCol="0"/>
          <a:lstStyle>
            <a:lvl1pPr algn="l" fontAlgn="auto">
              <a:spcBef>
                <a:spcPts val="0"/>
              </a:spcBef>
              <a:spcAft>
                <a:spcPts val="0"/>
              </a:spcAft>
              <a:defRPr sz="1200">
                <a:latin typeface="+mn-lt"/>
                <a:cs typeface="+mn-cs"/>
              </a:defRPr>
            </a:lvl1pPr>
          </a:lstStyle>
          <a:p>
            <a:pPr>
              <a:defRPr/>
            </a:pPr>
            <a:endParaRPr lang="ro-RO"/>
          </a:p>
        </p:txBody>
      </p:sp>
      <p:sp>
        <p:nvSpPr>
          <p:cNvPr id="3" name="Date Placeholder 2"/>
          <p:cNvSpPr>
            <a:spLocks noGrp="1"/>
          </p:cNvSpPr>
          <p:nvPr>
            <p:ph type="dt" sz="quarter" idx="1"/>
          </p:nvPr>
        </p:nvSpPr>
        <p:spPr>
          <a:xfrm>
            <a:off x="3851279" y="5"/>
            <a:ext cx="2944813" cy="494266"/>
          </a:xfrm>
          <a:prstGeom prst="rect">
            <a:avLst/>
          </a:prstGeom>
        </p:spPr>
        <p:txBody>
          <a:bodyPr vert="horz" lIns="93250" tIns="46624" rIns="93250" bIns="46624" rtlCol="0"/>
          <a:lstStyle>
            <a:lvl1pPr algn="r" fontAlgn="auto">
              <a:spcBef>
                <a:spcPts val="0"/>
              </a:spcBef>
              <a:spcAft>
                <a:spcPts val="0"/>
              </a:spcAft>
              <a:defRPr sz="1200">
                <a:latin typeface="+mn-lt"/>
                <a:cs typeface="+mn-cs"/>
              </a:defRPr>
            </a:lvl1pPr>
          </a:lstStyle>
          <a:p>
            <a:pPr>
              <a:defRPr/>
            </a:pPr>
            <a:fld id="{593C1299-0B36-4DE6-8C0D-3B0EAA516EFB}" type="datetimeFigureOut">
              <a:rPr lang="ro-RO"/>
              <a:pPr>
                <a:defRPr/>
              </a:pPr>
              <a:t>25.09.2023</a:t>
            </a:fld>
            <a:endParaRPr lang="ro-RO"/>
          </a:p>
        </p:txBody>
      </p:sp>
      <p:sp>
        <p:nvSpPr>
          <p:cNvPr id="4" name="Footer Placeholder 3"/>
          <p:cNvSpPr>
            <a:spLocks noGrp="1"/>
          </p:cNvSpPr>
          <p:nvPr>
            <p:ph type="ftr" sz="quarter" idx="2"/>
          </p:nvPr>
        </p:nvSpPr>
        <p:spPr>
          <a:xfrm>
            <a:off x="4" y="9378409"/>
            <a:ext cx="2944813" cy="494265"/>
          </a:xfrm>
          <a:prstGeom prst="rect">
            <a:avLst/>
          </a:prstGeom>
        </p:spPr>
        <p:txBody>
          <a:bodyPr vert="horz" lIns="93250" tIns="46624" rIns="93250" bIns="46624" rtlCol="0" anchor="b"/>
          <a:lstStyle>
            <a:lvl1pPr algn="l" fontAlgn="auto">
              <a:spcBef>
                <a:spcPts val="0"/>
              </a:spcBef>
              <a:spcAft>
                <a:spcPts val="0"/>
              </a:spcAft>
              <a:defRPr sz="1200">
                <a:latin typeface="+mn-lt"/>
                <a:cs typeface="+mn-cs"/>
              </a:defRPr>
            </a:lvl1pPr>
          </a:lstStyle>
          <a:p>
            <a:pPr>
              <a:defRPr/>
            </a:pPr>
            <a:endParaRPr lang="ro-RO"/>
          </a:p>
        </p:txBody>
      </p:sp>
      <p:sp>
        <p:nvSpPr>
          <p:cNvPr id="5" name="Slide Number Placeholder 4"/>
          <p:cNvSpPr>
            <a:spLocks noGrp="1"/>
          </p:cNvSpPr>
          <p:nvPr>
            <p:ph type="sldNum" sz="quarter" idx="3"/>
          </p:nvPr>
        </p:nvSpPr>
        <p:spPr>
          <a:xfrm>
            <a:off x="3851279" y="9378409"/>
            <a:ext cx="2944813" cy="494265"/>
          </a:xfrm>
          <a:prstGeom prst="rect">
            <a:avLst/>
          </a:prstGeom>
        </p:spPr>
        <p:txBody>
          <a:bodyPr vert="horz" lIns="93250" tIns="46624" rIns="93250" bIns="46624" rtlCol="0" anchor="b"/>
          <a:lstStyle>
            <a:lvl1pPr algn="r" fontAlgn="auto">
              <a:spcBef>
                <a:spcPts val="0"/>
              </a:spcBef>
              <a:spcAft>
                <a:spcPts val="0"/>
              </a:spcAft>
              <a:defRPr sz="1200">
                <a:latin typeface="+mn-lt"/>
                <a:cs typeface="+mn-cs"/>
              </a:defRPr>
            </a:lvl1pPr>
          </a:lstStyle>
          <a:p>
            <a:pPr>
              <a:defRPr/>
            </a:pPr>
            <a:fld id="{842E05FE-6C99-4F0D-B96D-FAD11BD28854}" type="slidenum">
              <a:rPr lang="ro-RO"/>
              <a:pPr>
                <a:defRPr/>
              </a:pPr>
              <a:t>‹#›</a:t>
            </a:fld>
            <a:endParaRPr lang="ro-RO"/>
          </a:p>
        </p:txBody>
      </p:sp>
    </p:spTree>
    <p:extLst>
      <p:ext uri="{BB962C8B-B14F-4D97-AF65-F5344CB8AC3E}">
        <p14:creationId xmlns:p14="http://schemas.microsoft.com/office/powerpoint/2010/main" val="93688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2944813" cy="494266"/>
          </a:xfrm>
          <a:prstGeom prst="rect">
            <a:avLst/>
          </a:prstGeom>
        </p:spPr>
        <p:txBody>
          <a:bodyPr vert="horz" lIns="93250" tIns="46624" rIns="93250" bIns="46624" rtlCol="0"/>
          <a:lstStyle>
            <a:lvl1pPr algn="l" fontAlgn="auto">
              <a:spcBef>
                <a:spcPts val="0"/>
              </a:spcBef>
              <a:spcAft>
                <a:spcPts val="0"/>
              </a:spcAft>
              <a:defRPr sz="1200">
                <a:latin typeface="+mn-lt"/>
                <a:cs typeface="+mn-cs"/>
              </a:defRPr>
            </a:lvl1pPr>
          </a:lstStyle>
          <a:p>
            <a:pPr>
              <a:defRPr/>
            </a:pPr>
            <a:endParaRPr lang="ro-RO"/>
          </a:p>
        </p:txBody>
      </p:sp>
      <p:sp>
        <p:nvSpPr>
          <p:cNvPr id="3" name="Date Placeholder 2"/>
          <p:cNvSpPr>
            <a:spLocks noGrp="1"/>
          </p:cNvSpPr>
          <p:nvPr>
            <p:ph type="dt" idx="1"/>
          </p:nvPr>
        </p:nvSpPr>
        <p:spPr>
          <a:xfrm>
            <a:off x="3851279" y="5"/>
            <a:ext cx="2944813" cy="494266"/>
          </a:xfrm>
          <a:prstGeom prst="rect">
            <a:avLst/>
          </a:prstGeom>
        </p:spPr>
        <p:txBody>
          <a:bodyPr vert="horz" lIns="93250" tIns="46624" rIns="93250" bIns="46624" rtlCol="0"/>
          <a:lstStyle>
            <a:lvl1pPr algn="r" fontAlgn="auto">
              <a:spcBef>
                <a:spcPts val="0"/>
              </a:spcBef>
              <a:spcAft>
                <a:spcPts val="0"/>
              </a:spcAft>
              <a:defRPr sz="1200">
                <a:latin typeface="+mn-lt"/>
                <a:cs typeface="+mn-cs"/>
              </a:defRPr>
            </a:lvl1pPr>
          </a:lstStyle>
          <a:p>
            <a:pPr>
              <a:defRPr/>
            </a:pPr>
            <a:fld id="{CD91261A-1280-4CF8-A66F-13C572BE28DF}" type="datetimeFigureOut">
              <a:rPr lang="ro-RO"/>
              <a:pPr>
                <a:defRPr/>
              </a:pPr>
              <a:t>25.09.2023</a:t>
            </a:fld>
            <a:endParaRPr lang="ro-RO"/>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3250" tIns="46624" rIns="93250" bIns="46624" rtlCol="0" anchor="ctr"/>
          <a:lstStyle/>
          <a:p>
            <a:pPr lvl="0"/>
            <a:endParaRPr lang="ro-RO" noProof="0"/>
          </a:p>
        </p:txBody>
      </p:sp>
      <p:sp>
        <p:nvSpPr>
          <p:cNvPr id="5" name="Notes Placeholder 4"/>
          <p:cNvSpPr>
            <a:spLocks noGrp="1"/>
          </p:cNvSpPr>
          <p:nvPr>
            <p:ph type="body" sz="quarter" idx="3"/>
          </p:nvPr>
        </p:nvSpPr>
        <p:spPr>
          <a:xfrm>
            <a:off x="679453" y="4689996"/>
            <a:ext cx="5438776" cy="4443649"/>
          </a:xfrm>
          <a:prstGeom prst="rect">
            <a:avLst/>
          </a:prstGeom>
        </p:spPr>
        <p:txBody>
          <a:bodyPr vert="horz" lIns="93250" tIns="46624" rIns="93250" bIns="466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p:cNvSpPr>
            <a:spLocks noGrp="1"/>
          </p:cNvSpPr>
          <p:nvPr>
            <p:ph type="ftr" sz="quarter" idx="4"/>
          </p:nvPr>
        </p:nvSpPr>
        <p:spPr>
          <a:xfrm>
            <a:off x="4" y="9378409"/>
            <a:ext cx="2944813" cy="494265"/>
          </a:xfrm>
          <a:prstGeom prst="rect">
            <a:avLst/>
          </a:prstGeom>
        </p:spPr>
        <p:txBody>
          <a:bodyPr vert="horz" lIns="93250" tIns="46624" rIns="93250" bIns="46624" rtlCol="0" anchor="b"/>
          <a:lstStyle>
            <a:lvl1pPr algn="l" fontAlgn="auto">
              <a:spcBef>
                <a:spcPts val="0"/>
              </a:spcBef>
              <a:spcAft>
                <a:spcPts val="0"/>
              </a:spcAft>
              <a:defRPr sz="1200">
                <a:latin typeface="+mn-lt"/>
                <a:cs typeface="+mn-cs"/>
              </a:defRPr>
            </a:lvl1pPr>
          </a:lstStyle>
          <a:p>
            <a:pPr>
              <a:defRPr/>
            </a:pPr>
            <a:endParaRPr lang="ro-RO"/>
          </a:p>
        </p:txBody>
      </p:sp>
      <p:sp>
        <p:nvSpPr>
          <p:cNvPr id="7" name="Slide Number Placeholder 6"/>
          <p:cNvSpPr>
            <a:spLocks noGrp="1"/>
          </p:cNvSpPr>
          <p:nvPr>
            <p:ph type="sldNum" sz="quarter" idx="5"/>
          </p:nvPr>
        </p:nvSpPr>
        <p:spPr>
          <a:xfrm>
            <a:off x="3851279" y="9378409"/>
            <a:ext cx="2944813" cy="494265"/>
          </a:xfrm>
          <a:prstGeom prst="rect">
            <a:avLst/>
          </a:prstGeom>
        </p:spPr>
        <p:txBody>
          <a:bodyPr vert="horz" lIns="93250" tIns="46624" rIns="93250" bIns="46624" rtlCol="0" anchor="b"/>
          <a:lstStyle>
            <a:lvl1pPr algn="r" fontAlgn="auto">
              <a:spcBef>
                <a:spcPts val="0"/>
              </a:spcBef>
              <a:spcAft>
                <a:spcPts val="0"/>
              </a:spcAft>
              <a:defRPr sz="1200">
                <a:latin typeface="+mn-lt"/>
                <a:cs typeface="+mn-cs"/>
              </a:defRPr>
            </a:lvl1pPr>
          </a:lstStyle>
          <a:p>
            <a:pPr>
              <a:defRPr/>
            </a:pPr>
            <a:fld id="{79DDF221-5F3B-4011-8203-5E4EE2FE15C4}" type="slidenum">
              <a:rPr lang="ro-RO"/>
              <a:pPr>
                <a:defRPr/>
              </a:pPr>
              <a:t>‹#›</a:t>
            </a:fld>
            <a:endParaRPr lang="ro-RO"/>
          </a:p>
        </p:txBody>
      </p:sp>
    </p:spTree>
    <p:extLst>
      <p:ext uri="{BB962C8B-B14F-4D97-AF65-F5344CB8AC3E}">
        <p14:creationId xmlns:p14="http://schemas.microsoft.com/office/powerpoint/2010/main" val="9867555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a:solidFill>
              <a:srgbClr val="000000"/>
            </a:solidFill>
            <a:miter lim="800000"/>
            <a:headEnd/>
            <a:tailEnd/>
          </a:ln>
        </p:spPr>
      </p:sp>
      <p:sp>
        <p:nvSpPr>
          <p:cNvPr id="31747" name="Notes Placeholder 2"/>
          <p:cNvSpPr>
            <a:spLocks noGrp="1"/>
          </p:cNvSpPr>
          <p:nvPr>
            <p:ph type="body" idx="1"/>
          </p:nvPr>
        </p:nvSpPr>
        <p:spPr>
          <a:ln/>
        </p:spPr>
        <p:txBody>
          <a:bodyPr lIns="91438" tIns="45719" rIns="91438" bIns="45719"/>
          <a:lstStyle/>
          <a:p>
            <a:pPr>
              <a:spcBef>
                <a:spcPct val="0"/>
              </a:spcBef>
              <a:defRPr/>
            </a:pPr>
            <a:endParaRPr lang="en-US" altLang="ro-RO" dirty="0"/>
          </a:p>
        </p:txBody>
      </p:sp>
      <p:sp>
        <p:nvSpPr>
          <p:cNvPr id="25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b"/>
          <a:lstStyle>
            <a:lvl1pPr defTabSz="904875">
              <a:defRPr>
                <a:solidFill>
                  <a:schemeClr val="tx1"/>
                </a:solidFill>
                <a:latin typeface="Arial" panose="020B0604020202020204" pitchFamily="34" charset="0"/>
                <a:ea typeface="Arial Unicode MS" pitchFamily="34" charset="-128"/>
              </a:defRPr>
            </a:lvl1pPr>
            <a:lvl2pPr marL="742950" indent="-285750" defTabSz="904875">
              <a:defRPr>
                <a:solidFill>
                  <a:schemeClr val="tx1"/>
                </a:solidFill>
                <a:latin typeface="Arial" panose="020B0604020202020204" pitchFamily="34" charset="0"/>
                <a:ea typeface="Arial Unicode MS" pitchFamily="34" charset="-128"/>
              </a:defRPr>
            </a:lvl2pPr>
            <a:lvl3pPr marL="1143000" indent="-228600" defTabSz="904875">
              <a:defRPr>
                <a:solidFill>
                  <a:schemeClr val="tx1"/>
                </a:solidFill>
                <a:latin typeface="Arial" panose="020B0604020202020204" pitchFamily="34" charset="0"/>
                <a:ea typeface="Arial Unicode MS" pitchFamily="34" charset="-128"/>
              </a:defRPr>
            </a:lvl3pPr>
            <a:lvl4pPr marL="1600200" indent="-228600" defTabSz="904875">
              <a:defRPr>
                <a:solidFill>
                  <a:schemeClr val="tx1"/>
                </a:solidFill>
                <a:latin typeface="Arial" panose="020B0604020202020204" pitchFamily="34" charset="0"/>
                <a:ea typeface="Arial Unicode MS" pitchFamily="34" charset="-128"/>
              </a:defRPr>
            </a:lvl4pPr>
            <a:lvl5pPr marL="2057400" indent="-228600" defTabSz="904875">
              <a:defRPr>
                <a:solidFill>
                  <a:schemeClr val="tx1"/>
                </a:solidFill>
                <a:latin typeface="Arial" panose="020B0604020202020204" pitchFamily="34" charset="0"/>
                <a:ea typeface="Arial Unicode MS" pitchFamily="34" charset="-128"/>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marL="0" marR="0" lvl="0" indent="0" algn="r" defTabSz="904875" rtl="0" eaLnBrk="0" fontAlgn="base" latinLnBrk="0" hangingPunct="0">
              <a:lnSpc>
                <a:spcPct val="100000"/>
              </a:lnSpc>
              <a:spcBef>
                <a:spcPct val="0"/>
              </a:spcBef>
              <a:spcAft>
                <a:spcPct val="0"/>
              </a:spcAft>
              <a:buClrTx/>
              <a:buSzTx/>
              <a:buFontTx/>
              <a:buNone/>
              <a:tabLst/>
              <a:defRPr/>
            </a:pPr>
            <a:fld id="{7FCDD3F8-3592-4AD7-B650-629294DDE5DF}" type="slidenum">
              <a:rPr kumimoji="0" lang="ro-RO" altLang="ro-RO" sz="1200" b="0" i="0" u="none" strike="noStrike" kern="1200" cap="none" spc="0" normalizeH="0" baseline="0" noProof="0" smtClean="0">
                <a:ln>
                  <a:noFill/>
                </a:ln>
                <a:solidFill>
                  <a:srgbClr val="000000"/>
                </a:solidFill>
                <a:effectLst/>
                <a:uLnTx/>
                <a:uFillTx/>
                <a:latin typeface="Calibri" panose="020F0502020204030204" pitchFamily="34" charset="0"/>
                <a:ea typeface="Arial Unicode MS" pitchFamily="34" charset="-128"/>
                <a:cs typeface="+mn-cs"/>
              </a:rPr>
              <a:pPr marL="0" marR="0" lvl="0" indent="0" algn="r" defTabSz="904875" rtl="0" eaLnBrk="0" fontAlgn="base" latinLnBrk="0" hangingPunct="0">
                <a:lnSpc>
                  <a:spcPct val="100000"/>
                </a:lnSpc>
                <a:spcBef>
                  <a:spcPct val="0"/>
                </a:spcBef>
                <a:spcAft>
                  <a:spcPct val="0"/>
                </a:spcAft>
                <a:buClrTx/>
                <a:buSzTx/>
                <a:buFontTx/>
                <a:buNone/>
                <a:tabLst/>
                <a:defRPr/>
              </a:pPr>
              <a:t>1</a:t>
            </a:fld>
            <a:endParaRPr kumimoji="0" lang="ro-RO" altLang="ro-RO" sz="1200" b="0" i="0" u="none" strike="noStrike" kern="1200" cap="none" spc="0" normalizeH="0" baseline="0" noProof="0">
              <a:ln>
                <a:noFill/>
              </a:ln>
              <a:solidFill>
                <a:srgbClr val="000000"/>
              </a:solidFill>
              <a:effectLst/>
              <a:uLnTx/>
              <a:uFillTx/>
              <a:latin typeface="Calibri" panose="020F0502020204030204" pitchFamily="34" charset="0"/>
              <a:ea typeface="Arial Unicode MS" pitchFamily="34" charset="-128"/>
              <a:cs typeface="+mn-cs"/>
            </a:endParaRPr>
          </a:p>
        </p:txBody>
      </p:sp>
    </p:spTree>
    <p:extLst>
      <p:ext uri="{BB962C8B-B14F-4D97-AF65-F5344CB8AC3E}">
        <p14:creationId xmlns:p14="http://schemas.microsoft.com/office/powerpoint/2010/main" val="3464156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indent="228600" algn="just">
              <a:lnSpc>
                <a:spcPct val="107000"/>
              </a:lnSpc>
              <a:spcAft>
                <a:spcPts val="800"/>
              </a:spcAft>
              <a:tabLst>
                <a:tab pos="450215" algn="l"/>
              </a:tabLs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050" dirty="0">
              <a:effectLst/>
              <a:latin typeface="Calibri" panose="020F0502020204030204" pitchFamily="34" charset="0"/>
              <a:ea typeface="Calibri" panose="020F0502020204030204" pitchFamily="34" charset="0"/>
              <a:cs typeface="Times New Roman" panose="02020603050405020304" pitchFamily="18" charset="0"/>
            </a:endParaRPr>
          </a:p>
          <a:p>
            <a:br>
              <a:rPr lang="ro-RO" sz="1200" b="0" i="0" kern="1200" dirty="0">
                <a:solidFill>
                  <a:schemeClr val="tx1"/>
                </a:solidFill>
                <a:effectLst/>
                <a:latin typeface="+mn-lt"/>
                <a:ea typeface="+mn-ea"/>
                <a:cs typeface="+mn-cs"/>
              </a:rPr>
            </a:br>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06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indent="228600" algn="just">
              <a:lnSpc>
                <a:spcPct val="107000"/>
              </a:lnSpc>
              <a:spcAft>
                <a:spcPts val="800"/>
              </a:spcAft>
              <a:tabLst>
                <a:tab pos="450215" algn="l"/>
              </a:tabLs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37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algn="l"/>
            <a:br>
              <a:rPr lang="ro-RO" sz="1200" b="0" i="0" kern="1200" dirty="0">
                <a:solidFill>
                  <a:schemeClr val="tx1"/>
                </a:solidFill>
                <a:effectLst/>
                <a:latin typeface="+mn-lt"/>
                <a:ea typeface="+mn-ea"/>
                <a:cs typeface="+mn-cs"/>
              </a:rPr>
            </a:br>
            <a:r>
              <a:rPr lang="ro-RO" sz="1600" b="1" dirty="0">
                <a:solidFill>
                  <a:srgbClr val="374151"/>
                </a:solidFill>
                <a:latin typeface="Söhne"/>
              </a:rPr>
              <a:t> </a:t>
            </a:r>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indent="228600" algn="just">
              <a:lnSpc>
                <a:spcPct val="107000"/>
              </a:lnSpc>
              <a:spcAft>
                <a:spcPts val="800"/>
              </a:spcAft>
              <a:tabLst>
                <a:tab pos="450215" algn="l"/>
              </a:tabLs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144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marL="450850" lvl="1" indent="-184150" algn="just" eaLnBrk="0" hangingPunct="0">
              <a:spcAft>
                <a:spcPts val="0"/>
              </a:spcAft>
              <a:buFont typeface="Arial" panose="020B0604020202020204" pitchFamily="34" charset="0"/>
              <a:buChar char="•"/>
              <a:tabLst>
                <a:tab pos="914400" algn="l"/>
              </a:tabLst>
            </a:pPr>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212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a:solidFill>
              <a:srgbClr val="000000"/>
            </a:solidFill>
            <a:miter lim="800000"/>
            <a:headEnd/>
            <a:tailEnd/>
          </a:ln>
        </p:spPr>
      </p:sp>
      <p:sp>
        <p:nvSpPr>
          <p:cNvPr id="43011" name="Rectangle 3"/>
          <p:cNvSpPr>
            <a:spLocks noGrp="1" noChangeArrowheads="1"/>
          </p:cNvSpPr>
          <p:nvPr>
            <p:ph type="body" idx="1"/>
          </p:nvPr>
        </p:nvSpPr>
        <p:spPr>
          <a:xfrm>
            <a:off x="685800" y="4344988"/>
            <a:ext cx="5484813"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ru-RU" dirty="0"/>
          </a:p>
        </p:txBody>
      </p:sp>
    </p:spTree>
    <p:extLst>
      <p:ext uri="{BB962C8B-B14F-4D97-AF65-F5344CB8AC3E}">
        <p14:creationId xmlns:p14="http://schemas.microsoft.com/office/powerpoint/2010/main" val="142912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o-RO" sz="1400" kern="1200" baseline="0" dirty="0">
              <a:solidFill>
                <a:schemeClr val="tx1"/>
              </a:solidFill>
              <a:latin typeface="Times New Roman" panose="02020603050405020304" pitchFamily="18" charset="0"/>
              <a:ea typeface="+mn-ea"/>
              <a:cs typeface="Times New Roman" panose="02020603050405020304" pitchFamily="18" charset="0"/>
            </a:endParaRPr>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49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ro-RO" sz="1200" kern="1200" baseline="0" dirty="0">
                <a:solidFill>
                  <a:schemeClr val="tx1"/>
                </a:solidFill>
                <a:effectLst/>
                <a:latin typeface="+mn-lt"/>
                <a:ea typeface="+mn-ea"/>
                <a:cs typeface="+mn-cs"/>
              </a:rPr>
              <a:t>            </a:t>
            </a:r>
            <a:endParaRPr lang="ro-MD" sz="1400" kern="1200" baseline="0" dirty="0">
              <a:solidFill>
                <a:schemeClr val="tx1"/>
              </a:solidFill>
              <a:latin typeface="Times New Roman" panose="02020603050405020304" pitchFamily="18" charset="0"/>
              <a:ea typeface="+mn-ea"/>
              <a:cs typeface="Times New Roman" panose="02020603050405020304" pitchFamily="18" charset="0"/>
            </a:endParaRPr>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4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o-RO" sz="1400" kern="1200" baseline="0" dirty="0">
              <a:solidFill>
                <a:schemeClr val="tx1"/>
              </a:solidFill>
              <a:latin typeface="Times New Roman" panose="02020603050405020304" pitchFamily="18" charset="0"/>
              <a:ea typeface="+mn-ea"/>
              <a:cs typeface="Times New Roman" panose="02020603050405020304" pitchFamily="18" charset="0"/>
            </a:endParaRPr>
          </a:p>
          <a:p>
            <a:pPr algn="l" rtl="0" eaLnBrk="0" fontAlgn="base" hangingPunct="0">
              <a:spcBef>
                <a:spcPct val="30000"/>
              </a:spcBef>
              <a:spcAft>
                <a:spcPct val="0"/>
              </a:spcAft>
            </a:pPr>
            <a:endParaRPr lang="ro-MD" sz="1400" kern="1200" baseline="0" dirty="0">
              <a:solidFill>
                <a:schemeClr val="tx1"/>
              </a:solidFill>
              <a:latin typeface="Times New Roman" panose="02020603050405020304" pitchFamily="18" charset="0"/>
              <a:ea typeface="+mn-ea"/>
              <a:cs typeface="Times New Roman" panose="02020603050405020304" pitchFamily="18" charset="0"/>
            </a:endParaRPr>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24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8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62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sz="1600"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04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pPr algn="just"/>
            <a:endParaRPr lang="ro-RO" sz="1600"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49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pPr algn="just"/>
            <a:endParaRPr lang="ro-RO" dirty="0"/>
          </a:p>
        </p:txBody>
      </p:sp>
      <p:sp>
        <p:nvSpPr>
          <p:cNvPr id="4" name="Substituent număr diapozitiv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82289-BCFD-4053-9D06-A9140C63A457}"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6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DBF5F9">
                  <a:shade val="90000"/>
                </a:srgbClr>
              </a:solidFill>
              <a:effectLst/>
              <a:uLnTx/>
              <a:uFillTx/>
              <a:latin typeface="Arial" pitchFamily="34" charset="0"/>
              <a:ea typeface="Arial Unicode MS" pitchFamily="34" charset="-128"/>
            </a:endParaRPr>
          </a:p>
        </p:txBody>
      </p:sp>
      <p:sp>
        <p:nvSpPr>
          <p:cNvPr id="5" name="Нижний колонтитул 18"/>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DBF5F9">
                  <a:shade val="90000"/>
                </a:srgbClr>
              </a:solidFill>
              <a:effectLst/>
              <a:uLnTx/>
              <a:uFillTx/>
              <a:latin typeface="Arial" pitchFamily="34" charset="0"/>
              <a:ea typeface="Arial Unicode MS" pitchFamily="34" charset="-128"/>
            </a:endParaRPr>
          </a:p>
        </p:txBody>
      </p:sp>
      <p:sp>
        <p:nvSpPr>
          <p:cNvPr id="6" name="Номер слайда 26"/>
          <p:cNvSpPr>
            <a:spLocks noGrp="1"/>
          </p:cNvSpPr>
          <p:nvPr>
            <p:ph type="sldNum" sz="quarter" idx="12"/>
          </p:nvPr>
        </p:nvSpPr>
        <p:spPr/>
        <p:txBody>
          <a:bodyPr/>
          <a:lstStyle>
            <a:lvl1pPr>
              <a:defRPr>
                <a:solidFill>
                  <a:srgbClr val="D1EAEE"/>
                </a:solidFill>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EB99B9AA-61D7-4090-BB2A-6DEE3D45DEE3}" type="slidenum">
              <a:rPr kumimoji="0" lang="en-GB" altLang="ru-RU" sz="1200" b="0" i="0" u="none" strike="noStrike" kern="1200" cap="none" spc="0" normalizeH="0" baseline="0" noProof="0" smtClean="0">
                <a:ln>
                  <a:noFill/>
                </a:ln>
                <a:solidFill>
                  <a:srgbClr val="D1EAEE"/>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D1EAEE"/>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24093806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5"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6"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E4439A27-658E-429C-B1C3-18C924586DA7}"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390511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5"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6"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02DE0116-1B63-4971-B4BB-972451C6BC54}"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259004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u_01">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5007427" y="0"/>
            <a:ext cx="2641786"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12" name="Substituent imagin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007426" cy="6858000"/>
          </a:xfrm>
        </p:spPr>
        <p:txBody>
          <a:bodyPr rtlCol="0" anchor="ctr" anchorCtr="1">
            <a:normAutofit/>
          </a:bodyPr>
          <a:lstStyle>
            <a:lvl1pPr marL="0" indent="0">
              <a:buNone/>
              <a:defRPr sz="18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5455608" y="1291772"/>
            <a:ext cx="3284982"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5541809" y="5392401"/>
            <a:ext cx="3134106" cy="521208"/>
          </a:xfrm>
        </p:spPr>
        <p:txBody>
          <a:bodyPr vert="horz" lIns="91440" tIns="45720" rIns="91440" bIns="45720" rtlCol="0" anchor="t">
            <a:noAutofit/>
          </a:bodyPr>
          <a:lstStyle>
            <a:lvl1pPr marL="0" indent="0" algn="ctr">
              <a:buNone/>
              <a:defRPr lang="en-US" sz="135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6855260" y="5054600"/>
            <a:ext cx="507206"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Tree>
    <p:extLst>
      <p:ext uri="{BB962C8B-B14F-4D97-AF65-F5344CB8AC3E}">
        <p14:creationId xmlns:p14="http://schemas.microsoft.com/office/powerpoint/2010/main" val="137298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u_02">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4134715" y="0"/>
            <a:ext cx="2641786"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12" name="Substituent imagine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4128516" cy="6858000"/>
          </a:xfrm>
        </p:spPr>
        <p:txBody>
          <a:bodyPr rtlCol="0" anchor="ctr" anchorCtr="1">
            <a:normAutofit/>
          </a:bodyPr>
          <a:lstStyle>
            <a:lvl1pPr marL="0" indent="0">
              <a:buNone/>
              <a:defRPr sz="18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5455608" y="1291772"/>
            <a:ext cx="3284982"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5541809" y="5392401"/>
            <a:ext cx="3134106" cy="521208"/>
          </a:xfrm>
        </p:spPr>
        <p:txBody>
          <a:bodyPr vert="horz" lIns="91440" tIns="45720" rIns="91440" bIns="45720" rtlCol="0" anchor="t">
            <a:noAutofit/>
          </a:bodyPr>
          <a:lstStyle>
            <a:lvl1pPr marL="0" indent="0" algn="ctr">
              <a:buNone/>
              <a:defRPr lang="en-US" sz="1350" dirty="0">
                <a:solidFill>
                  <a:srgbClr val="B2606E"/>
                </a:solidFill>
              </a:defRPr>
            </a:lvl1pPr>
          </a:lstStyle>
          <a:p>
            <a:pPr lvl="0" rtl="0"/>
            <a:r>
              <a:rPr lang="ro-RO" noProof="0"/>
              <a:t>Subtitlu</a:t>
            </a:r>
          </a:p>
        </p:txBody>
      </p:sp>
    </p:spTree>
    <p:extLst>
      <p:ext uri="{BB962C8B-B14F-4D97-AF65-F5344CB8AC3E}">
        <p14:creationId xmlns:p14="http://schemas.microsoft.com/office/powerpoint/2010/main" val="103568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u_03">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1" y="0"/>
            <a:ext cx="9144001" cy="6858000"/>
          </a:xfrm>
        </p:spPr>
        <p:txBody>
          <a:bodyPr rtlCol="0" anchor="ctr" anchorCtr="1">
            <a:normAutofit/>
          </a:bodyPr>
          <a:lstStyle>
            <a:lvl1pPr marL="0" indent="0">
              <a:buNone/>
              <a:defRPr sz="1800">
                <a:solidFill>
                  <a:schemeClr val="bg1"/>
                </a:solidFill>
              </a:defRPr>
            </a:lvl1pPr>
          </a:lstStyle>
          <a:p>
            <a:pPr rtl="0"/>
            <a:r>
              <a:rPr lang="ro-RO" noProof="0"/>
              <a:t>Imagine concert</a:t>
            </a: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237015" y="2404234"/>
            <a:ext cx="3997529" cy="1746504"/>
          </a:xfrm>
        </p:spPr>
        <p:txBody>
          <a:bodyPr vert="horz" lIns="0" tIns="45720" rIns="0" bIns="45720" rtlCol="0" anchor="b" anchorCtr="1">
            <a:noAutofit/>
          </a:bodyPr>
          <a:lstStyle>
            <a:lvl1pPr>
              <a:defRPr lang="en-GB" dirty="0">
                <a:solidFill>
                  <a:schemeClr val="bg1"/>
                </a:solidFill>
              </a:defRPr>
            </a:lvl1pPr>
          </a:lstStyle>
          <a:p>
            <a:pPr marL="0" lvl="0"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339885" y="4553291"/>
            <a:ext cx="3787133" cy="521208"/>
          </a:xfrm>
        </p:spPr>
        <p:txBody>
          <a:bodyPr vert="horz" lIns="0" tIns="0" rIns="0" bIns="0" rtlCol="0" anchor="t" anchorCtr="1">
            <a:noAutofit/>
          </a:bodyPr>
          <a:lstStyle>
            <a:lvl1pPr marL="0" indent="0">
              <a:lnSpc>
                <a:spcPct val="100000"/>
              </a:lnSpc>
              <a:spcBef>
                <a:spcPts val="0"/>
              </a:spcBef>
              <a:buNone/>
              <a:defRPr lang="en-GB" sz="1500" dirty="0">
                <a:solidFill>
                  <a:schemeClr val="bg1"/>
                </a:solidFill>
              </a:defRPr>
            </a:lvl1pPr>
          </a:lstStyle>
          <a:p>
            <a:pPr lvl="0" rtl="0"/>
            <a:r>
              <a:rPr lang="ro-RO" noProof="0"/>
              <a:t>Subtitlu</a:t>
            </a:r>
          </a:p>
        </p:txBody>
      </p:sp>
    </p:spTree>
    <p:extLst>
      <p:ext uri="{BB962C8B-B14F-4D97-AF65-F5344CB8AC3E}">
        <p14:creationId xmlns:p14="http://schemas.microsoft.com/office/powerpoint/2010/main" val="1203743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tet secțiune cu imagine">
    <p:spTree>
      <p:nvGrpSpPr>
        <p:cNvPr id="1" name=""/>
        <p:cNvGrpSpPr/>
        <p:nvPr/>
      </p:nvGrpSpPr>
      <p:grpSpPr>
        <a:xfrm>
          <a:off x="0" y="0"/>
          <a:ext cx="0" cy="0"/>
          <a:chOff x="0" y="0"/>
          <a:chExt cx="0" cy="0"/>
        </a:xfrm>
      </p:grpSpPr>
      <p:sp>
        <p:nvSpPr>
          <p:cNvPr id="7" name="Substituent imagine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1" y="0"/>
            <a:ext cx="9144001" cy="6858000"/>
          </a:xfrm>
        </p:spPr>
        <p:txBody>
          <a:bodyPr rtlCol="0" anchor="ctr" anchorCtr="1">
            <a:normAutofit/>
          </a:bodyPr>
          <a:lstStyle>
            <a:lvl1pPr marL="0" indent="0">
              <a:buNone/>
              <a:defRPr sz="1800">
                <a:solidFill>
                  <a:schemeClr val="tx1"/>
                </a:solidFill>
              </a:defRPr>
            </a:lvl1pPr>
          </a:lstStyle>
          <a:p>
            <a:pPr rtl="0"/>
            <a:r>
              <a:rPr lang="ro-RO" noProof="0"/>
              <a:t>Imagine concert</a:t>
            </a:r>
          </a:p>
        </p:txBody>
      </p:sp>
      <p:sp>
        <p:nvSpPr>
          <p:cNvPr id="2" name="Titlu 1">
            <a:extLst>
              <a:ext uri="{FF2B5EF4-FFF2-40B4-BE49-F238E27FC236}">
                <a16:creationId xmlns:a16="http://schemas.microsoft.com/office/drawing/2014/main" id="{2DCD3B46-48AB-439D-A981-D3596F977592}"/>
              </a:ext>
            </a:extLst>
          </p:cNvPr>
          <p:cNvSpPr>
            <a:spLocks noGrp="1"/>
          </p:cNvSpPr>
          <p:nvPr>
            <p:ph type="title"/>
          </p:nvPr>
        </p:nvSpPr>
        <p:spPr>
          <a:xfrm>
            <a:off x="3442716" y="2313432"/>
            <a:ext cx="4944618" cy="2852737"/>
          </a:xfrm>
        </p:spPr>
        <p:txBody>
          <a:bodyPr vert="horz" lIns="91440" tIns="45720" rIns="91440" bIns="45720" rtlCol="0" anchor="b">
            <a:noAutofit/>
          </a:bodyPr>
          <a:lstStyle>
            <a:lvl1pPr>
              <a:defRPr lang="en-GB" sz="4500" dirty="0">
                <a:solidFill>
                  <a:schemeClr val="bg1"/>
                </a:solidFill>
              </a:defRPr>
            </a:lvl1pPr>
          </a:lstStyle>
          <a:p>
            <a:pPr lvl="0" rtl="0"/>
            <a:r>
              <a:rPr lang="ru-RU" noProof="0"/>
              <a:t>Образец заголовка</a:t>
            </a:r>
            <a:endParaRPr lang="ro-RO" noProof="0"/>
          </a:p>
        </p:txBody>
      </p:sp>
      <p:sp>
        <p:nvSpPr>
          <p:cNvPr id="3" name="Substituent text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3442716" y="5193792"/>
            <a:ext cx="4944618" cy="978408"/>
          </a:xfrm>
        </p:spPr>
        <p:txBody>
          <a:bodyPr vert="horz" lIns="91440" tIns="45720" rIns="91440" bIns="45720" rtlCol="0">
            <a:noAutofit/>
          </a:bodyPr>
          <a:lstStyle>
            <a:lvl1pPr marL="0" indent="0">
              <a:buNone/>
              <a:defRPr lang="en-US" sz="1200">
                <a:solidFill>
                  <a:schemeClr val="bg1"/>
                </a:solidFill>
              </a:defRPr>
            </a:lvl1pPr>
          </a:lstStyle>
          <a:p>
            <a:pPr marL="171450" lvl="0" indent="-171450" rtl="0"/>
            <a:r>
              <a:rPr lang="ro-RO" noProof="0"/>
              <a:t>Clic pentru editare stiluri text Coordonator</a:t>
            </a:r>
          </a:p>
        </p:txBody>
      </p:sp>
    </p:spTree>
    <p:extLst>
      <p:ext uri="{BB962C8B-B14F-4D97-AF65-F5344CB8AC3E}">
        <p14:creationId xmlns:p14="http://schemas.microsoft.com/office/powerpoint/2010/main" val="1220120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 Conținut_2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5127094" y="0"/>
            <a:ext cx="4016906" cy="6858000"/>
          </a:xfrm>
        </p:spPr>
        <p:txBody>
          <a:bodyPr vert="horz" lIns="91440" tIns="45720" rIns="91440" bIns="45720" rtlCol="0" anchor="ctr" anchorCtr="1">
            <a:normAutofit/>
          </a:bodyPr>
          <a:lstStyle>
            <a:lvl1pPr>
              <a:defRPr lang="en-GB" sz="18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289919" y="2717804"/>
            <a:ext cx="2125980" cy="3368675"/>
          </a:xfrm>
        </p:spPr>
        <p:txBody>
          <a:bodyPr vert="horz" wrap="square" lIns="0" tIns="45720" rIns="0" bIns="45720" rtlCol="0" anchor="t">
            <a:noAutofit/>
          </a:bodyPr>
          <a:lstStyle>
            <a:lvl1pPr marL="0" indent="0">
              <a:buNone/>
              <a:defRPr lang="en-US" sz="1050" dirty="0" smtClean="0">
                <a:latin typeface="+mn-lt"/>
                <a:ea typeface="+mj-ea"/>
                <a:cs typeface="+mj-cs"/>
              </a:defRPr>
            </a:lvl1pPr>
          </a:lstStyle>
          <a:p>
            <a:pPr marL="42863" lvl="0" indent="-214313"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485775" y="2717804"/>
            <a:ext cx="2125980" cy="3368675"/>
          </a:xfrm>
        </p:spPr>
        <p:txBody>
          <a:bodyPr vert="horz" wrap="square" lIns="0" tIns="45720" rIns="0" bIns="45720" rtlCol="0" anchor="t">
            <a:noAutofit/>
          </a:bodyPr>
          <a:lstStyle>
            <a:lvl1pPr marL="0" indent="0">
              <a:buNone/>
              <a:defRPr lang="en-US" sz="1050" dirty="0" smtClean="0">
                <a:latin typeface="+mn-lt"/>
                <a:ea typeface="+mj-ea"/>
                <a:cs typeface="+mj-cs"/>
              </a:defRPr>
            </a:lvl1pPr>
          </a:lstStyle>
          <a:p>
            <a:pPr marL="42863" lvl="0" indent="-214313"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474890" y="557439"/>
            <a:ext cx="5168673" cy="830997"/>
          </a:xfrm>
        </p:spPr>
        <p:txBody>
          <a:bodyPr vert="horz" wrap="square" lIns="0" tIns="45720" rIns="91440" bIns="45720" rtlCol="0" anchor="t">
            <a:noAutofit/>
          </a:bodyPr>
          <a:lstStyle>
            <a:lvl1pPr>
              <a:defRPr lang="en-GB" sz="1800">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429838" y="1981200"/>
            <a:ext cx="411480" cy="548640"/>
          </a:xfrm>
        </p:spPr>
        <p:txBody>
          <a:bodyPr lIns="0" tIns="0" rIns="0" bIns="0" rtlCol="0" anchor="ctr">
            <a:noAutofit/>
          </a:bodyPr>
          <a:lstStyle>
            <a:lvl1pPr marL="0" indent="0" algn="ctr">
              <a:buNone/>
              <a:defRPr sz="1050"/>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233982" y="1981200"/>
            <a:ext cx="411480" cy="548640"/>
          </a:xfrm>
        </p:spPr>
        <p:txBody>
          <a:bodyPr lIns="0" tIns="0" rIns="0" bIns="0" rtlCol="0" anchor="ctr">
            <a:noAutofit/>
          </a:bodyPr>
          <a:lstStyle>
            <a:lvl1pPr marL="0" indent="0" algn="ctr">
              <a:buNone/>
              <a:defRPr sz="1050"/>
            </a:lvl1pPr>
          </a:lstStyle>
          <a:p>
            <a:pPr lvl="0" rtl="0"/>
            <a:r>
              <a:rPr lang="ro-RO" noProof="0"/>
              <a:t>Pictogramă</a:t>
            </a:r>
          </a:p>
        </p:txBody>
      </p:sp>
      <p:sp>
        <p:nvSpPr>
          <p:cNvPr id="18" name="Substituent număr diapozitiv 7">
            <a:extLst>
              <a:ext uri="{FF2B5EF4-FFF2-40B4-BE49-F238E27FC236}">
                <a16:creationId xmlns:a16="http://schemas.microsoft.com/office/drawing/2014/main" id="{8728750D-82C7-4A8D-A7C7-554934667964}"/>
              </a:ext>
            </a:extLst>
          </p:cNvPr>
          <p:cNvSpPr>
            <a:spLocks noGrp="1"/>
          </p:cNvSpPr>
          <p:nvPr>
            <p:ph type="sldNum" sz="quarter" idx="4"/>
          </p:nvPr>
        </p:nvSpPr>
        <p:spPr>
          <a:xfrm>
            <a:off x="8318407" y="6189346"/>
            <a:ext cx="450731" cy="395243"/>
          </a:xfrm>
          <a:prstGeom prst="rect">
            <a:avLst/>
          </a:prstGeom>
        </p:spPr>
        <p:txBody>
          <a:bodyPr vert="horz" lIns="0" tIns="0" rIns="0" bIns="0" rtlCol="0" anchor="ctr"/>
          <a:lstStyle>
            <a:lvl1pPr>
              <a:defRPr lang="en-GB" sz="900" smtClean="0">
                <a:solidFill>
                  <a:schemeClr val="bg1"/>
                </a:solidFill>
              </a:defRPr>
            </a:lvl1pPr>
          </a:lstStyle>
          <a:p>
            <a:pPr algn="ctr" defTabSz="685800" fontAlgn="auto">
              <a:spcBef>
                <a:spcPts val="0"/>
              </a:spcBef>
              <a:spcAft>
                <a:spcPts val="0"/>
              </a:spcAft>
            </a:pPr>
            <a:fld id="{817179DE-9BF3-494C-804F-0C7C90AC8700}" type="slidenum">
              <a:rPr lang="ro-RO" smtClean="0">
                <a:solidFill>
                  <a:prstClr val="white"/>
                </a:solidFill>
                <a:latin typeface="Calibri Light"/>
                <a:cs typeface="+mn-cs"/>
              </a:rPr>
              <a:pPr algn="ctr" defTabSz="685800" fontAlgn="auto">
                <a:spcBef>
                  <a:spcPts val="0"/>
                </a:spcBef>
                <a:spcAft>
                  <a:spcPts val="0"/>
                </a:spcAft>
              </a:pPr>
              <a:t>‹#›</a:t>
            </a:fld>
            <a:endParaRPr lang="ro-RO">
              <a:solidFill>
                <a:prstClr val="white"/>
              </a:solidFill>
              <a:latin typeface="Calibri Light"/>
              <a:cs typeface="+mn-cs"/>
            </a:endParaRPr>
          </a:p>
        </p:txBody>
      </p:sp>
    </p:spTree>
    <p:extLst>
      <p:ext uri="{BB962C8B-B14F-4D97-AF65-F5344CB8AC3E}">
        <p14:creationId xmlns:p14="http://schemas.microsoft.com/office/powerpoint/2010/main" val="224233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 Conținut_3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9144000" cy="6858000"/>
          </a:xfrm>
        </p:spPr>
        <p:txBody>
          <a:bodyPr vert="horz" lIns="91440" tIns="45720" rIns="91440" bIns="45720" rtlCol="0" anchor="ctr" anchorCtr="1">
            <a:normAutofit/>
          </a:bodyPr>
          <a:lstStyle>
            <a:lvl1pPr>
              <a:defRPr lang="en-GB" sz="1800">
                <a:solidFill>
                  <a:schemeClr val="tx1"/>
                </a:solidFill>
              </a:defRPr>
            </a:lvl1pPr>
          </a:lstStyle>
          <a:p>
            <a:pPr marL="0" lvl="0" indent="0" rtl="0">
              <a:buNone/>
            </a:pPr>
            <a:r>
              <a:rPr lang="ro-RO" noProof="0"/>
              <a:t>Imagine concert</a:t>
            </a:r>
          </a:p>
        </p:txBody>
      </p:sp>
      <p:sp>
        <p:nvSpPr>
          <p:cNvPr id="14" name="Substituent text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2916632" y="2717804"/>
            <a:ext cx="1783080" cy="3368675"/>
          </a:xfrm>
        </p:spPr>
        <p:txBody>
          <a:bodyPr vert="horz" wrap="square" lIns="0" tIns="45720" rIns="0" bIns="45720" rtlCol="0" anchor="t">
            <a:noAutofit/>
          </a:bodyPr>
          <a:lstStyle>
            <a:lvl1pPr marL="0" indent="0">
              <a:buNone/>
              <a:defRPr lang="en-US" sz="1050" dirty="0" smtClean="0">
                <a:solidFill>
                  <a:schemeClr val="bg1">
                    <a:lumMod val="95000"/>
                  </a:schemeClr>
                </a:solidFill>
                <a:latin typeface="+mn-lt"/>
                <a:ea typeface="+mj-ea"/>
                <a:cs typeface="+mj-cs"/>
              </a:defRPr>
            </a:lvl1pPr>
          </a:lstStyle>
          <a:p>
            <a:pPr marL="42863" lvl="0" indent="-214313" rtl="0">
              <a:lnSpc>
                <a:spcPct val="100000"/>
              </a:lnSpc>
              <a:spcBef>
                <a:spcPct val="0"/>
              </a:spcBef>
            </a:pPr>
            <a:r>
              <a:rPr lang="ro-RO" noProof="0"/>
              <a:t>Clic pentru editare stiluri text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485775" y="2717804"/>
            <a:ext cx="1783080" cy="3368675"/>
          </a:xfrm>
        </p:spPr>
        <p:txBody>
          <a:bodyPr vert="horz" wrap="square" lIns="0" tIns="45720" rIns="0" bIns="45720" rtlCol="0" anchor="t">
            <a:noAutofit/>
          </a:bodyPr>
          <a:lstStyle>
            <a:lvl1pPr marL="0" indent="0">
              <a:buNone/>
              <a:defRPr lang="en-US" sz="1050" dirty="0" smtClean="0">
                <a:solidFill>
                  <a:schemeClr val="bg1">
                    <a:lumMod val="95000"/>
                  </a:schemeClr>
                </a:solidFill>
                <a:latin typeface="+mn-lt"/>
                <a:ea typeface="+mj-ea"/>
                <a:cs typeface="+mj-cs"/>
              </a:defRPr>
            </a:lvl1pPr>
          </a:lstStyle>
          <a:p>
            <a:pPr marL="42863" lvl="0" indent="-214313" rtl="0">
              <a:lnSpc>
                <a:spcPct val="100000"/>
              </a:lnSpc>
              <a:spcBef>
                <a:spcPct val="0"/>
              </a:spcBef>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474890" y="557439"/>
            <a:ext cx="7654698" cy="830997"/>
          </a:xfrm>
        </p:spPr>
        <p:txBody>
          <a:bodyPr vert="horz" wrap="square" lIns="0" tIns="45720" rIns="91440" bIns="45720" rtlCol="0" anchor="t">
            <a:noAutofit/>
          </a:bodyPr>
          <a:lstStyle>
            <a:lvl1pPr>
              <a:defRPr lang="en-GB" sz="18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171575" y="1981200"/>
            <a:ext cx="411480" cy="548640"/>
          </a:xfrm>
        </p:spPr>
        <p:txBody>
          <a:bodyPr lIns="0" tIns="0" rIns="0" bIns="0" rtlCol="0" anchor="ctr">
            <a:noAutofit/>
          </a:bodyPr>
          <a:lstStyle>
            <a:lvl1pPr marL="0" indent="0" algn="ctr">
              <a:buNone/>
              <a:defRPr sz="1050">
                <a:solidFill>
                  <a:schemeClr val="bg1">
                    <a:lumMod val="95000"/>
                  </a:schemeClr>
                </a:solidFill>
              </a:defRPr>
            </a:lvl1pPr>
          </a:lstStyle>
          <a:p>
            <a:pPr lvl="0" rtl="0"/>
            <a:r>
              <a:rPr lang="ro-RO" noProof="0"/>
              <a:t>Pictogramă</a:t>
            </a:r>
          </a:p>
        </p:txBody>
      </p:sp>
      <p:sp>
        <p:nvSpPr>
          <p:cNvPr id="17" name="Substituent conținut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3602432" y="1981200"/>
            <a:ext cx="411480" cy="548640"/>
          </a:xfrm>
        </p:spPr>
        <p:txBody>
          <a:bodyPr lIns="0" tIns="0" rIns="0" bIns="0" rtlCol="0" anchor="ctr">
            <a:noAutofit/>
          </a:bodyPr>
          <a:lstStyle>
            <a:lvl1pPr marL="0" indent="0" algn="ctr">
              <a:buNone/>
              <a:defRPr sz="1050">
                <a:solidFill>
                  <a:schemeClr val="bg1">
                    <a:lumMod val="95000"/>
                  </a:schemeClr>
                </a:solidFill>
              </a:defRPr>
            </a:lvl1pPr>
          </a:lstStyle>
          <a:p>
            <a:pPr lvl="0" rtl="0"/>
            <a:r>
              <a:rPr lang="ro-RO" noProof="0"/>
              <a:t>Pictogramă</a:t>
            </a:r>
          </a:p>
        </p:txBody>
      </p:sp>
      <p:sp>
        <p:nvSpPr>
          <p:cNvPr id="8" name="Substituent text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5347489" y="2717804"/>
            <a:ext cx="1783080" cy="3368675"/>
          </a:xfrm>
        </p:spPr>
        <p:txBody>
          <a:bodyPr vert="horz" wrap="square" lIns="0" tIns="45720" rIns="0" bIns="45720" rtlCol="0" anchor="t">
            <a:noAutofit/>
          </a:bodyPr>
          <a:lstStyle>
            <a:lvl1pPr marL="0" indent="0">
              <a:buNone/>
              <a:defRPr lang="en-US" sz="1050" dirty="0" smtClean="0">
                <a:solidFill>
                  <a:schemeClr val="bg1">
                    <a:lumMod val="95000"/>
                  </a:schemeClr>
                </a:solidFill>
                <a:latin typeface="+mn-lt"/>
                <a:ea typeface="+mj-ea"/>
                <a:cs typeface="+mj-cs"/>
              </a:defRPr>
            </a:lvl1pPr>
          </a:lstStyle>
          <a:p>
            <a:pPr marL="42863" lvl="0" indent="-214313" rtl="0">
              <a:lnSpc>
                <a:spcPct val="100000"/>
              </a:lnSpc>
              <a:spcBef>
                <a:spcPct val="0"/>
              </a:spcBef>
            </a:pPr>
            <a:r>
              <a:rPr lang="ro-RO" noProof="0"/>
              <a:t>Clic pentru editare stiluri text Coordonator</a:t>
            </a:r>
          </a:p>
        </p:txBody>
      </p:sp>
      <p:sp>
        <p:nvSpPr>
          <p:cNvPr id="10" name="Substituent conținut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6033289" y="1981200"/>
            <a:ext cx="411480" cy="548640"/>
          </a:xfrm>
        </p:spPr>
        <p:txBody>
          <a:bodyPr lIns="0" tIns="0" rIns="0" bIns="0" rtlCol="0" anchor="ctr">
            <a:noAutofit/>
          </a:bodyPr>
          <a:lstStyle>
            <a:lvl1pPr marL="0" indent="0" algn="ctr">
              <a:buNone/>
              <a:defRPr sz="1050">
                <a:solidFill>
                  <a:schemeClr val="bg1">
                    <a:lumMod val="95000"/>
                  </a:schemeClr>
                </a:solidFill>
              </a:defRPr>
            </a:lvl1pPr>
          </a:lstStyle>
          <a:p>
            <a:pPr lvl="0" rtl="0"/>
            <a:r>
              <a:rPr lang="ro-RO" noProof="0"/>
              <a:t>Pictogramă</a:t>
            </a:r>
          </a:p>
        </p:txBody>
      </p:sp>
      <p:sp>
        <p:nvSpPr>
          <p:cNvPr id="11" name="Substituent număr diapozitiv 7">
            <a:extLst>
              <a:ext uri="{FF2B5EF4-FFF2-40B4-BE49-F238E27FC236}">
                <a16:creationId xmlns:a16="http://schemas.microsoft.com/office/drawing/2014/main" id="{E10AF5F6-7B7D-4CE6-A1D0-2F46804D3CE7}"/>
              </a:ext>
            </a:extLst>
          </p:cNvPr>
          <p:cNvSpPr>
            <a:spLocks noGrp="1"/>
          </p:cNvSpPr>
          <p:nvPr>
            <p:ph type="sldNum" sz="quarter" idx="4"/>
          </p:nvPr>
        </p:nvSpPr>
        <p:spPr>
          <a:xfrm>
            <a:off x="8318407" y="6189346"/>
            <a:ext cx="450731" cy="395243"/>
          </a:xfrm>
          <a:prstGeom prst="rect">
            <a:avLst/>
          </a:prstGeom>
        </p:spPr>
        <p:txBody>
          <a:bodyPr vert="horz" lIns="0" tIns="0" rIns="0" bIns="0" rtlCol="0" anchor="ctr"/>
          <a:lstStyle>
            <a:lvl1pPr>
              <a:defRPr lang="en-GB" sz="900" smtClean="0">
                <a:solidFill>
                  <a:schemeClr val="bg1"/>
                </a:solidFill>
              </a:defRPr>
            </a:lvl1pPr>
          </a:lstStyle>
          <a:p>
            <a:pPr algn="ctr" defTabSz="685800" fontAlgn="auto">
              <a:spcBef>
                <a:spcPts val="0"/>
              </a:spcBef>
              <a:spcAft>
                <a:spcPts val="0"/>
              </a:spcAft>
            </a:pPr>
            <a:fld id="{817179DE-9BF3-494C-804F-0C7C90AC8700}" type="slidenum">
              <a:rPr lang="ro-RO" smtClean="0">
                <a:solidFill>
                  <a:prstClr val="white"/>
                </a:solidFill>
                <a:latin typeface="Calibri Light"/>
                <a:cs typeface="+mn-cs"/>
              </a:rPr>
              <a:pPr algn="ctr" defTabSz="685800" fontAlgn="auto">
                <a:spcBef>
                  <a:spcPts val="0"/>
                </a:spcBef>
                <a:spcAft>
                  <a:spcPts val="0"/>
                </a:spcAft>
              </a:pPr>
              <a:t>‹#›</a:t>
            </a:fld>
            <a:endParaRPr lang="ro-RO">
              <a:solidFill>
                <a:prstClr val="white"/>
              </a:solidFill>
              <a:latin typeface="Calibri Light"/>
              <a:cs typeface="+mn-cs"/>
            </a:endParaRPr>
          </a:p>
        </p:txBody>
      </p:sp>
    </p:spTree>
    <p:extLst>
      <p:ext uri="{BB962C8B-B14F-4D97-AF65-F5344CB8AC3E}">
        <p14:creationId xmlns:p14="http://schemas.microsoft.com/office/powerpoint/2010/main" val="16625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3 Conținut_2 coloană Vertical">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9144000" cy="6858000"/>
          </a:xfrm>
        </p:spPr>
        <p:txBody>
          <a:bodyPr vert="horz" lIns="91440" tIns="45720" rIns="91440" bIns="45720" rtlCol="0" anchor="ctr" anchorCtr="1">
            <a:normAutofit/>
          </a:bodyPr>
          <a:lstStyle>
            <a:lvl1pPr>
              <a:defRPr lang="en-GB" sz="1800">
                <a:solidFill>
                  <a:schemeClr val="tx1"/>
                </a:solidFill>
              </a:defRPr>
            </a:lvl1pPr>
          </a:lstStyle>
          <a:p>
            <a:pPr marL="0" lvl="0" indent="0" rtl="0">
              <a:buNone/>
            </a:pPr>
            <a:r>
              <a:rPr lang="ro-RO" noProof="0"/>
              <a:t>Imagine concert</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357313" y="1847928"/>
            <a:ext cx="5486400" cy="1461613"/>
          </a:xfrm>
        </p:spPr>
        <p:txBody>
          <a:bodyPr vert="horz" wrap="square" lIns="0" tIns="45720" rIns="0" bIns="45720" rtlCol="0" anchor="t">
            <a:noAutofit/>
          </a:bodyPr>
          <a:lstStyle>
            <a:lvl1pPr>
              <a:defRPr lang="en-US" sz="105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474890" y="557439"/>
            <a:ext cx="7654698" cy="830997"/>
          </a:xfrm>
        </p:spPr>
        <p:txBody>
          <a:bodyPr vert="horz" wrap="square" lIns="0" tIns="45720" rIns="91440" bIns="45720" rtlCol="0" anchor="t">
            <a:noAutofit/>
          </a:bodyPr>
          <a:lstStyle>
            <a:lvl1pPr>
              <a:defRPr lang="en-GB" sz="18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485775" y="2304413"/>
            <a:ext cx="411480" cy="548640"/>
          </a:xfrm>
        </p:spPr>
        <p:txBody>
          <a:bodyPr lIns="0" tIns="0" rIns="0" bIns="0" rtlCol="0" anchor="ctr">
            <a:noAutofit/>
          </a:bodyPr>
          <a:lstStyle>
            <a:lvl1pPr marL="0" indent="0" algn="ctr">
              <a:buNone/>
              <a:defRPr sz="1050">
                <a:solidFill>
                  <a:schemeClr val="bg1">
                    <a:lumMod val="95000"/>
                  </a:schemeClr>
                </a:solidFill>
              </a:defRPr>
            </a:lvl1pPr>
          </a:lstStyle>
          <a:p>
            <a:pPr lvl="0" rtl="0"/>
            <a:r>
              <a:rPr lang="ro-RO" noProof="0"/>
              <a:t>Pictogramă</a:t>
            </a:r>
          </a:p>
        </p:txBody>
      </p:sp>
      <p:sp>
        <p:nvSpPr>
          <p:cNvPr id="11" name="Substituent text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357313" y="4048521"/>
            <a:ext cx="5486400" cy="1461613"/>
          </a:xfrm>
        </p:spPr>
        <p:txBody>
          <a:bodyPr vert="horz" wrap="square" lIns="0" tIns="45720" rIns="0" bIns="45720" rtlCol="0" anchor="t">
            <a:noAutofit/>
          </a:bodyPr>
          <a:lstStyle>
            <a:lvl1pPr>
              <a:defRPr lang="en-US" sz="105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12" name="Substituent conținut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485775" y="4505006"/>
            <a:ext cx="411480" cy="548640"/>
          </a:xfrm>
        </p:spPr>
        <p:txBody>
          <a:bodyPr lIns="0" tIns="0" rIns="0" bIns="0" rtlCol="0" anchor="ctr">
            <a:noAutofit/>
          </a:bodyPr>
          <a:lstStyle>
            <a:lvl1pPr marL="0" indent="0" algn="ctr">
              <a:buNone/>
              <a:defRPr sz="1050">
                <a:solidFill>
                  <a:schemeClr val="bg1">
                    <a:lumMod val="95000"/>
                  </a:schemeClr>
                </a:solidFill>
              </a:defRPr>
            </a:lvl1pPr>
          </a:lstStyle>
          <a:p>
            <a:pPr lvl="0" rtl="0"/>
            <a:r>
              <a:rPr lang="ro-RO" noProof="0"/>
              <a:t>Pictogramă</a:t>
            </a:r>
          </a:p>
        </p:txBody>
      </p:sp>
      <p:sp>
        <p:nvSpPr>
          <p:cNvPr id="15" name="Substituent număr diapozitiv 7">
            <a:extLst>
              <a:ext uri="{FF2B5EF4-FFF2-40B4-BE49-F238E27FC236}">
                <a16:creationId xmlns:a16="http://schemas.microsoft.com/office/drawing/2014/main" id="{AAF4A39B-C3C3-4691-BB94-371047ADD50E}"/>
              </a:ext>
            </a:extLst>
          </p:cNvPr>
          <p:cNvSpPr>
            <a:spLocks noGrp="1"/>
          </p:cNvSpPr>
          <p:nvPr>
            <p:ph type="sldNum" sz="quarter" idx="4"/>
          </p:nvPr>
        </p:nvSpPr>
        <p:spPr>
          <a:xfrm>
            <a:off x="8318407" y="6189346"/>
            <a:ext cx="450731" cy="395243"/>
          </a:xfrm>
          <a:prstGeom prst="rect">
            <a:avLst/>
          </a:prstGeom>
        </p:spPr>
        <p:txBody>
          <a:bodyPr vert="horz" lIns="0" tIns="0" rIns="0" bIns="0" rtlCol="0" anchor="ctr"/>
          <a:lstStyle>
            <a:lvl1pPr>
              <a:defRPr lang="en-GB" sz="900" smtClean="0">
                <a:solidFill>
                  <a:schemeClr val="bg1"/>
                </a:solidFill>
              </a:defRPr>
            </a:lvl1pPr>
          </a:lstStyle>
          <a:p>
            <a:pPr algn="ctr" defTabSz="685800" fontAlgn="auto">
              <a:spcBef>
                <a:spcPts val="0"/>
              </a:spcBef>
              <a:spcAft>
                <a:spcPts val="0"/>
              </a:spcAft>
            </a:pPr>
            <a:fld id="{817179DE-9BF3-494C-804F-0C7C90AC8700}" type="slidenum">
              <a:rPr lang="ro-RO" smtClean="0">
                <a:solidFill>
                  <a:prstClr val="white"/>
                </a:solidFill>
                <a:latin typeface="Calibri Light"/>
                <a:cs typeface="+mn-cs"/>
              </a:rPr>
              <a:pPr algn="ctr" defTabSz="685800" fontAlgn="auto">
                <a:spcBef>
                  <a:spcPts val="0"/>
                </a:spcBef>
                <a:spcAft>
                  <a:spcPts val="0"/>
                </a:spcAft>
              </a:pPr>
              <a:t>‹#›</a:t>
            </a:fld>
            <a:endParaRPr lang="ro-RO">
              <a:solidFill>
                <a:prstClr val="white"/>
              </a:solidFill>
              <a:latin typeface="Calibri Light"/>
              <a:cs typeface="+mn-cs"/>
            </a:endParaRPr>
          </a:p>
        </p:txBody>
      </p:sp>
    </p:spTree>
    <p:extLst>
      <p:ext uri="{BB962C8B-B14F-4D97-AF65-F5344CB8AC3E}">
        <p14:creationId xmlns:p14="http://schemas.microsoft.com/office/powerpoint/2010/main" val="245857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 Conținut_1 coloană">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9144000" cy="6858000"/>
          </a:xfrm>
        </p:spPr>
        <p:txBody>
          <a:bodyPr vert="horz" lIns="91440" tIns="45720" rIns="91440" bIns="45720" rtlCol="0" anchor="ctr" anchorCtr="1">
            <a:normAutofit/>
          </a:bodyPr>
          <a:lstStyle>
            <a:lvl1pPr>
              <a:defRPr lang="en-GB" sz="1800">
                <a:solidFill>
                  <a:schemeClr val="tx1"/>
                </a:solidFill>
              </a:defRPr>
            </a:lvl1pPr>
          </a:lstStyle>
          <a:p>
            <a:pPr marL="0" lvl="0" indent="0" rtl="0">
              <a:buNone/>
            </a:pPr>
            <a:r>
              <a:rPr lang="ro-RO" noProof="0"/>
              <a:t>Imagine concert</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171575" y="1733628"/>
            <a:ext cx="1828800" cy="4248073"/>
          </a:xfrm>
        </p:spPr>
        <p:txBody>
          <a:bodyPr vert="horz" wrap="square" lIns="0" tIns="45720" rIns="0" bIns="45720" rtlCol="0" anchor="t">
            <a:noAutofit/>
          </a:bodyPr>
          <a:lstStyle>
            <a:lvl1pPr>
              <a:defRPr lang="en-US" sz="1050" dirty="0" smtClean="0">
                <a:solidFill>
                  <a:schemeClr val="bg1">
                    <a:lumMod val="95000"/>
                  </a:schemeClr>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474890" y="557439"/>
            <a:ext cx="7654698" cy="830997"/>
          </a:xfrm>
        </p:spPr>
        <p:txBody>
          <a:bodyPr vert="horz" wrap="square" lIns="0" tIns="45720" rIns="91440" bIns="45720" rtlCol="0" anchor="t">
            <a:noAutofit/>
          </a:bodyPr>
          <a:lstStyle>
            <a:lvl1pPr>
              <a:defRPr lang="en-GB" sz="1800">
                <a:solidFill>
                  <a:schemeClr val="bg1">
                    <a:lumMod val="95000"/>
                  </a:schemeClr>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485775" y="1733627"/>
            <a:ext cx="411480" cy="548640"/>
          </a:xfrm>
        </p:spPr>
        <p:txBody>
          <a:bodyPr lIns="0" tIns="0" rIns="0" bIns="0" rtlCol="0" anchor="ctr">
            <a:noAutofit/>
          </a:bodyPr>
          <a:lstStyle>
            <a:lvl1pPr marL="0" indent="0" algn="ctr">
              <a:buNone/>
              <a:defRPr sz="1050">
                <a:solidFill>
                  <a:schemeClr val="bg1">
                    <a:lumMod val="95000"/>
                  </a:schemeClr>
                </a:solidFill>
              </a:defRPr>
            </a:lvl1pPr>
          </a:lstStyle>
          <a:p>
            <a:pPr lvl="0" rtl="0"/>
            <a:r>
              <a:rPr lang="ro-RO" noProof="0"/>
              <a:t>Pictogramă</a:t>
            </a:r>
          </a:p>
        </p:txBody>
      </p:sp>
      <p:sp>
        <p:nvSpPr>
          <p:cNvPr id="8" name="Substituent număr diapozitiv 7">
            <a:extLst>
              <a:ext uri="{FF2B5EF4-FFF2-40B4-BE49-F238E27FC236}">
                <a16:creationId xmlns:a16="http://schemas.microsoft.com/office/drawing/2014/main" id="{100F546D-5491-4A19-9725-5C920C5738BE}"/>
              </a:ext>
            </a:extLst>
          </p:cNvPr>
          <p:cNvSpPr>
            <a:spLocks noGrp="1"/>
          </p:cNvSpPr>
          <p:nvPr>
            <p:ph type="sldNum" sz="quarter" idx="4"/>
          </p:nvPr>
        </p:nvSpPr>
        <p:spPr>
          <a:xfrm>
            <a:off x="8318407" y="6189346"/>
            <a:ext cx="450731" cy="395243"/>
          </a:xfrm>
          <a:prstGeom prst="rect">
            <a:avLst/>
          </a:prstGeom>
        </p:spPr>
        <p:txBody>
          <a:bodyPr vert="horz" lIns="0" tIns="0" rIns="0" bIns="0" rtlCol="0" anchor="ctr"/>
          <a:lstStyle>
            <a:lvl1pPr>
              <a:defRPr lang="en-GB" sz="900" smtClean="0">
                <a:solidFill>
                  <a:schemeClr val="bg1"/>
                </a:solidFill>
              </a:defRPr>
            </a:lvl1pPr>
          </a:lstStyle>
          <a:p>
            <a:pPr algn="ctr" defTabSz="685800" fontAlgn="auto">
              <a:spcBef>
                <a:spcPts val="0"/>
              </a:spcBef>
              <a:spcAft>
                <a:spcPts val="0"/>
              </a:spcAft>
            </a:pPr>
            <a:fld id="{817179DE-9BF3-494C-804F-0C7C90AC8700}" type="slidenum">
              <a:rPr lang="ro-RO" smtClean="0">
                <a:solidFill>
                  <a:prstClr val="white"/>
                </a:solidFill>
                <a:latin typeface="Calibri Light"/>
                <a:cs typeface="+mn-cs"/>
              </a:rPr>
              <a:pPr algn="ctr" defTabSz="685800" fontAlgn="auto">
                <a:spcBef>
                  <a:spcPts val="0"/>
                </a:spcBef>
                <a:spcAft>
                  <a:spcPts val="0"/>
                </a:spcAft>
              </a:pPr>
              <a:t>‹#›</a:t>
            </a:fld>
            <a:endParaRPr lang="ro-RO">
              <a:solidFill>
                <a:prstClr val="white"/>
              </a:solidFill>
              <a:latin typeface="Calibri Light"/>
              <a:cs typeface="+mn-cs"/>
            </a:endParaRPr>
          </a:p>
        </p:txBody>
      </p:sp>
    </p:spTree>
    <p:extLst>
      <p:ext uri="{BB962C8B-B14F-4D97-AF65-F5344CB8AC3E}">
        <p14:creationId xmlns:p14="http://schemas.microsoft.com/office/powerpoint/2010/main" val="38233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5"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6"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7793E410-B37C-4135-91B5-C59E1C3EF430}"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1254957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5 Conținut">
    <p:spTree>
      <p:nvGrpSpPr>
        <p:cNvPr id="1" name=""/>
        <p:cNvGrpSpPr/>
        <p:nvPr/>
      </p:nvGrpSpPr>
      <p:grpSpPr>
        <a:xfrm>
          <a:off x="0" y="0"/>
          <a:ext cx="0" cy="0"/>
          <a:chOff x="0" y="0"/>
          <a:chExt cx="0" cy="0"/>
        </a:xfrm>
      </p:grpSpPr>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171575" y="1733628"/>
            <a:ext cx="6400800" cy="4248073"/>
          </a:xfrm>
        </p:spPr>
        <p:txBody>
          <a:bodyPr vert="horz" wrap="square" lIns="0" tIns="45720" rIns="0" bIns="45720" rtlCol="0" anchor="t">
            <a:noAutofit/>
          </a:bodyPr>
          <a:lstStyle>
            <a:lvl1pPr>
              <a:defRPr lang="en-US" sz="1050" dirty="0" smtClean="0">
                <a:solidFill>
                  <a:schemeClr val="tx1"/>
                </a:solidFill>
                <a:latin typeface="+mn-lt"/>
                <a:ea typeface="+mj-ea"/>
                <a:cs typeface="+mj-cs"/>
              </a:defRPr>
            </a:lvl1pPr>
          </a:lstStyle>
          <a:p>
            <a:pPr marL="0" lvl="0" rtl="0">
              <a:lnSpc>
                <a:spcPct val="100000"/>
              </a:lnSpc>
              <a:spcBef>
                <a:spcPct val="0"/>
              </a:spcBef>
              <a:buNone/>
            </a:pPr>
            <a:r>
              <a:rPr lang="ro-RO" noProof="0"/>
              <a:t>Clic pentru editare stiluri text Coordonator</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474890" y="557439"/>
            <a:ext cx="8111898" cy="830997"/>
          </a:xfrm>
        </p:spPr>
        <p:txBody>
          <a:bodyPr vert="horz" wrap="square" lIns="0" tIns="45720" rIns="91440" bIns="45720" rtlCol="0" anchor="t">
            <a:noAutofit/>
          </a:bodyPr>
          <a:lstStyle>
            <a:lvl1pPr>
              <a:defRPr lang="en-GB" sz="1800">
                <a:solidFill>
                  <a:schemeClr val="tx1"/>
                </a:solidFill>
                <a:latin typeface="Corbel" panose="020B0503020204020204" pitchFamily="34" charset="0"/>
              </a:defRPr>
            </a:lvl1pPr>
          </a:lstStyle>
          <a:p>
            <a:pPr lvl="0" rtl="0">
              <a:lnSpc>
                <a:spcPct val="100000"/>
              </a:lnSpc>
            </a:pPr>
            <a:r>
              <a:rPr lang="ro-RO" noProof="0"/>
              <a:t>Clic pentru editare stil titlu Coordonator</a:t>
            </a:r>
          </a:p>
        </p:txBody>
      </p:sp>
      <p:sp>
        <p:nvSpPr>
          <p:cNvPr id="16" name="Substituent conținut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485775" y="1733627"/>
            <a:ext cx="411480" cy="548640"/>
          </a:xfrm>
        </p:spPr>
        <p:txBody>
          <a:bodyPr lIns="0" tIns="0" rIns="0" bIns="0" rtlCol="0" anchor="ctr">
            <a:noAutofit/>
          </a:bodyPr>
          <a:lstStyle>
            <a:lvl1pPr marL="0" indent="0" algn="ctr">
              <a:buNone/>
              <a:defRPr sz="1050">
                <a:solidFill>
                  <a:schemeClr val="tx1"/>
                </a:solidFill>
              </a:defRPr>
            </a:lvl1pPr>
          </a:lstStyle>
          <a:p>
            <a:pPr lvl="0" rtl="0"/>
            <a:r>
              <a:rPr lang="ro-RO" noProof="0"/>
              <a:t>Pictogramă</a:t>
            </a:r>
          </a:p>
        </p:txBody>
      </p:sp>
      <p:grpSp>
        <p:nvGrpSpPr>
          <p:cNvPr id="11" name="Grup 10">
            <a:extLst>
              <a:ext uri="{FF2B5EF4-FFF2-40B4-BE49-F238E27FC236}">
                <a16:creationId xmlns:a16="http://schemas.microsoft.com/office/drawing/2014/main" id="{00AC1958-0DCB-4970-ADE3-E64DAAFC501D}"/>
              </a:ext>
            </a:extLst>
          </p:cNvPr>
          <p:cNvGrpSpPr/>
          <p:nvPr userDrawn="1"/>
        </p:nvGrpSpPr>
        <p:grpSpPr>
          <a:xfrm>
            <a:off x="0" y="6086479"/>
            <a:ext cx="9144000" cy="600974"/>
            <a:chOff x="0" y="6086479"/>
            <a:chExt cx="12192000" cy="600974"/>
          </a:xfrm>
        </p:grpSpPr>
        <p:sp>
          <p:nvSpPr>
            <p:cNvPr id="12" name="Dreptunghi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15" name="Substituent număr diapozitiv 5">
            <a:extLst>
              <a:ext uri="{FF2B5EF4-FFF2-40B4-BE49-F238E27FC236}">
                <a16:creationId xmlns:a16="http://schemas.microsoft.com/office/drawing/2014/main" id="{FF40D550-A563-4E50-AEE9-6D9D19499F9F}"/>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247A4EEE-49CE-4F6C-BF32-B7FCC5EBBF45}" type="slidenum">
              <a:rPr kumimoji="0" lang="ro-RO"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ro-RO" sz="900"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28060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474890" y="557439"/>
            <a:ext cx="8111898" cy="830997"/>
          </a:xfrm>
        </p:spPr>
        <p:txBody>
          <a:bodyPr vert="horz" wrap="square" lIns="0" tIns="45720" rIns="91440" bIns="45720" rtlCol="0" anchor="t">
            <a:noAutofit/>
          </a:bodyPr>
          <a:lstStyle>
            <a:lvl1pPr>
              <a:defRPr lang="en-GB" sz="1800">
                <a:solidFill>
                  <a:schemeClr val="tx1"/>
                </a:solidFill>
                <a:latin typeface="Corbel" panose="020B0503020204020204" pitchFamily="34" charset="0"/>
              </a:defRPr>
            </a:lvl1pPr>
          </a:lstStyle>
          <a:p>
            <a:pPr lvl="0" rtl="0">
              <a:lnSpc>
                <a:spcPct val="100000"/>
              </a:lnSpc>
            </a:pPr>
            <a:r>
              <a:rPr lang="ro-RO" noProof="0"/>
              <a:t>Clic pentru editare stil titlu Coordonator</a:t>
            </a:r>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9144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247A4EEE-49CE-4F6C-BF32-B7FCC5EBBF45}" type="slidenum">
              <a:rPr kumimoji="0" lang="ro-RO"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ro-RO" sz="900"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2594807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ini_Text Important 01">
    <p:spTree>
      <p:nvGrpSpPr>
        <p:cNvPr id="1" name=""/>
        <p:cNvGrpSpPr/>
        <p:nvPr/>
      </p:nvGrpSpPr>
      <p:grpSpPr>
        <a:xfrm>
          <a:off x="0" y="0"/>
          <a:ext cx="0" cy="0"/>
          <a:chOff x="0" y="0"/>
          <a:chExt cx="0" cy="0"/>
        </a:xfrm>
      </p:grpSpPr>
      <p:sp>
        <p:nvSpPr>
          <p:cNvPr id="12" name="Substituent imagine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6065478"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lvl1pPr>
          </a:lstStyle>
          <a:p>
            <a:pPr marL="214313" marR="0" lvl="0" indent="-214313" algn="ctr" defTabSz="685800" rtl="0" eaLnBrk="1" fontAlgn="auto" latinLnBrk="0" hangingPunct="1">
              <a:lnSpc>
                <a:spcPct val="90000"/>
              </a:lnSpc>
              <a:spcBef>
                <a:spcPts val="750"/>
              </a:spcBef>
              <a:spcAft>
                <a:spcPts val="0"/>
              </a:spcAft>
              <a:buClrTx/>
              <a:buSzTx/>
              <a:tabLst/>
              <a:defRPr/>
            </a:pPr>
            <a:r>
              <a:rPr lang="ro-RO" noProof="0"/>
              <a:t>Imagine concert</a:t>
            </a:r>
          </a:p>
        </p:txBody>
      </p:sp>
      <p:sp>
        <p:nvSpPr>
          <p:cNvPr id="2" name="Titlu 1">
            <a:extLst>
              <a:ext uri="{FF2B5EF4-FFF2-40B4-BE49-F238E27FC236}">
                <a16:creationId xmlns:a16="http://schemas.microsoft.com/office/drawing/2014/main" id="{2558FCDE-8F3F-4E83-B550-DF944B424F78}"/>
              </a:ext>
            </a:extLst>
          </p:cNvPr>
          <p:cNvSpPr>
            <a:spLocks noGrp="1"/>
          </p:cNvSpPr>
          <p:nvPr>
            <p:ph type="title" hasCustomPrompt="1"/>
          </p:nvPr>
        </p:nvSpPr>
        <p:spPr>
          <a:xfrm>
            <a:off x="589189" y="4081468"/>
            <a:ext cx="3754211" cy="822960"/>
          </a:xfrm>
        </p:spPr>
        <p:txBody>
          <a:bodyPr vert="horz" wrap="square" lIns="0" tIns="45720" rIns="91440" bIns="45720" rtlCol="0" anchor="t">
            <a:noAutofit/>
          </a:bodyPr>
          <a:lstStyle>
            <a:lvl1pPr marL="0" indent="0">
              <a:buFont typeface="Arial" panose="020B0604020202020204" pitchFamily="34" charset="0"/>
              <a:buNone/>
              <a:defRPr lang="en-GB" sz="1800" dirty="0">
                <a:solidFill>
                  <a:schemeClr val="tx1"/>
                </a:solidFill>
                <a:latin typeface="Corbel" panose="020B0503020204020204" pitchFamily="34" charset="0"/>
              </a:defRPr>
            </a:lvl1pPr>
          </a:lstStyle>
          <a:p>
            <a:pPr marL="0" lvl="0" rtl="0">
              <a:lnSpc>
                <a:spcPct val="100000"/>
              </a:lnSpc>
            </a:pPr>
            <a:r>
              <a:rPr lang="ro-RO" noProof="0"/>
              <a:t>Clic pentru editare stil titlu Coordonator</a:t>
            </a:r>
          </a:p>
        </p:txBody>
      </p:sp>
      <p:sp>
        <p:nvSpPr>
          <p:cNvPr id="13" name="Substituent text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589189" y="5047107"/>
            <a:ext cx="3754211" cy="1005840"/>
          </a:xfrm>
        </p:spPr>
        <p:txBody>
          <a:bodyPr vert="horz" wrap="square" lIns="0" tIns="45720" rIns="0" bIns="45720" rtlCol="0" anchor="t">
            <a:noAutofit/>
          </a:bodyPr>
          <a:lstStyle>
            <a:lvl1pPr marL="0" indent="0">
              <a:buNone/>
              <a:defRPr lang="en-US" sz="1200" dirty="0" smtClean="0">
                <a:solidFill>
                  <a:schemeClr val="tx1"/>
                </a:solidFill>
                <a:latin typeface="+mn-lt"/>
                <a:ea typeface="+mj-ea"/>
                <a:cs typeface="+mj-cs"/>
              </a:defRPr>
            </a:lvl1pPr>
          </a:lstStyle>
          <a:p>
            <a:pPr marL="42863" lvl="0" indent="-214313" rtl="0">
              <a:lnSpc>
                <a:spcPct val="100000"/>
              </a:lnSpc>
              <a:spcBef>
                <a:spcPct val="0"/>
              </a:spcBef>
            </a:pPr>
            <a:r>
              <a:rPr lang="ro-RO" noProof="0"/>
              <a:t>Clic pentru editare stiluri text Coordonator</a:t>
            </a:r>
          </a:p>
        </p:txBody>
      </p:sp>
      <p:sp>
        <p:nvSpPr>
          <p:cNvPr id="17" name="Substituent imagine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4848225" y="0"/>
            <a:ext cx="4295775"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350"/>
            </a:lvl1pPr>
          </a:lstStyle>
          <a:p>
            <a:pPr marL="171450" lvl="0" indent="-171450" algn="ctr" rtl="0"/>
            <a:r>
              <a:rPr lang="ro-RO" noProof="0"/>
              <a:t>Imagine concert</a:t>
            </a:r>
          </a:p>
        </p:txBody>
      </p:sp>
      <p:sp>
        <p:nvSpPr>
          <p:cNvPr id="20" name="Substituent număr diapozitiv 7">
            <a:extLst>
              <a:ext uri="{FF2B5EF4-FFF2-40B4-BE49-F238E27FC236}">
                <a16:creationId xmlns:a16="http://schemas.microsoft.com/office/drawing/2014/main" id="{1CEA3362-50AD-4D98-92C4-DA1D8C857A75}"/>
              </a:ext>
            </a:extLst>
          </p:cNvPr>
          <p:cNvSpPr>
            <a:spLocks noGrp="1"/>
          </p:cNvSpPr>
          <p:nvPr>
            <p:ph type="sldNum" sz="quarter" idx="4"/>
          </p:nvPr>
        </p:nvSpPr>
        <p:spPr>
          <a:xfrm>
            <a:off x="8318407" y="6189346"/>
            <a:ext cx="450731" cy="395243"/>
          </a:xfrm>
          <a:prstGeom prst="rect">
            <a:avLst/>
          </a:prstGeom>
        </p:spPr>
        <p:txBody>
          <a:bodyPr vert="horz" lIns="0" tIns="0" rIns="0" bIns="0" rtlCol="0" anchor="ctr"/>
          <a:lstStyle>
            <a:lvl1pPr>
              <a:defRPr lang="en-GB" sz="900" smtClean="0">
                <a:solidFill>
                  <a:schemeClr val="bg1"/>
                </a:solidFill>
              </a:defRPr>
            </a:lvl1pPr>
          </a:lstStyle>
          <a:p>
            <a:pPr algn="ctr" defTabSz="685800" fontAlgn="auto">
              <a:spcBef>
                <a:spcPts val="0"/>
              </a:spcBef>
              <a:spcAft>
                <a:spcPts val="0"/>
              </a:spcAft>
            </a:pPr>
            <a:fld id="{817179DE-9BF3-494C-804F-0C7C90AC8700}" type="slidenum">
              <a:rPr lang="ro-RO" smtClean="0">
                <a:solidFill>
                  <a:prstClr val="white"/>
                </a:solidFill>
                <a:latin typeface="Calibri Light"/>
                <a:cs typeface="+mn-cs"/>
              </a:rPr>
              <a:pPr algn="ctr" defTabSz="685800" fontAlgn="auto">
                <a:spcBef>
                  <a:spcPts val="0"/>
                </a:spcBef>
                <a:spcAft>
                  <a:spcPts val="0"/>
                </a:spcAft>
              </a:pPr>
              <a:t>‹#›</a:t>
            </a:fld>
            <a:endParaRPr lang="ro-RO">
              <a:solidFill>
                <a:prstClr val="white"/>
              </a:solidFill>
              <a:latin typeface="Calibri Light"/>
              <a:cs typeface="+mn-cs"/>
            </a:endParaRPr>
          </a:p>
        </p:txBody>
      </p:sp>
    </p:spTree>
    <p:extLst>
      <p:ext uri="{BB962C8B-B14F-4D97-AF65-F5344CB8AC3E}">
        <p14:creationId xmlns:p14="http://schemas.microsoft.com/office/powerpoint/2010/main" val="723035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grpSp>
        <p:nvGrpSpPr>
          <p:cNvPr id="3" name="Grup 2">
            <a:extLst>
              <a:ext uri="{FF2B5EF4-FFF2-40B4-BE49-F238E27FC236}">
                <a16:creationId xmlns:a16="http://schemas.microsoft.com/office/drawing/2014/main" id="{5F3686C7-DF83-47D9-A485-35F4F1D36A69}"/>
              </a:ext>
            </a:extLst>
          </p:cNvPr>
          <p:cNvGrpSpPr/>
          <p:nvPr userDrawn="1"/>
        </p:nvGrpSpPr>
        <p:grpSpPr>
          <a:xfrm>
            <a:off x="0" y="6086479"/>
            <a:ext cx="9144000" cy="600974"/>
            <a:chOff x="0" y="6086479"/>
            <a:chExt cx="12192000" cy="600974"/>
          </a:xfrm>
        </p:grpSpPr>
        <p:sp>
          <p:nvSpPr>
            <p:cNvPr id="4" name="Dreptunghi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5" name="Substituent număr diapozitiv 7">
            <a:extLst>
              <a:ext uri="{FF2B5EF4-FFF2-40B4-BE49-F238E27FC236}">
                <a16:creationId xmlns:a16="http://schemas.microsoft.com/office/drawing/2014/main" id="{9E4521A1-4C9D-4795-B551-D151E8856AAE}"/>
              </a:ext>
            </a:extLst>
          </p:cNvPr>
          <p:cNvSpPr>
            <a:spLocks noGrp="1"/>
          </p:cNvSpPr>
          <p:nvPr>
            <p:ph type="sldNum" sz="quarter" idx="4"/>
          </p:nvPr>
        </p:nvSpPr>
        <p:spPr>
          <a:xfrm>
            <a:off x="8318407" y="6189346"/>
            <a:ext cx="450731" cy="395243"/>
          </a:xfrm>
          <a:prstGeom prst="rect">
            <a:avLst/>
          </a:prstGeom>
        </p:spPr>
        <p:txBody>
          <a:bodyPr vert="horz" lIns="0" tIns="0" rIns="0" bIns="0" rtlCol="0" anchor="ctr"/>
          <a:lstStyle>
            <a:lvl1pPr>
              <a:defRPr lang="en-GB" sz="900" smtClean="0">
                <a:solidFill>
                  <a:schemeClr val="bg1"/>
                </a:solidFill>
              </a:defRPr>
            </a:lvl1pPr>
          </a:lstStyle>
          <a:p>
            <a:pPr algn="ctr" defTabSz="685800" fontAlgn="auto">
              <a:spcBef>
                <a:spcPts val="0"/>
              </a:spcBef>
              <a:spcAft>
                <a:spcPts val="0"/>
              </a:spcAft>
            </a:pPr>
            <a:fld id="{817179DE-9BF3-494C-804F-0C7C90AC8700}" type="slidenum">
              <a:rPr lang="ro-RO" smtClean="0">
                <a:solidFill>
                  <a:prstClr val="white"/>
                </a:solidFill>
                <a:latin typeface="Calibri Light"/>
                <a:cs typeface="+mn-cs"/>
              </a:rPr>
              <a:pPr algn="ctr" defTabSz="685800" fontAlgn="auto">
                <a:spcBef>
                  <a:spcPts val="0"/>
                </a:spcBef>
                <a:spcAft>
                  <a:spcPts val="0"/>
                </a:spcAft>
              </a:pPr>
              <a:t>‹#›</a:t>
            </a:fld>
            <a:endParaRPr lang="ro-RO">
              <a:solidFill>
                <a:prstClr val="white"/>
              </a:solidFill>
              <a:latin typeface="Calibri Light"/>
              <a:cs typeface="+mn-cs"/>
            </a:endParaRPr>
          </a:p>
        </p:txBody>
      </p:sp>
    </p:spTree>
    <p:extLst>
      <p:ext uri="{BB962C8B-B14F-4D97-AF65-F5344CB8AC3E}">
        <p14:creationId xmlns:p14="http://schemas.microsoft.com/office/powerpoint/2010/main" val="4262648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Încheiere">
    <p:spTree>
      <p:nvGrpSpPr>
        <p:cNvPr id="1" name=""/>
        <p:cNvGrpSpPr/>
        <p:nvPr/>
      </p:nvGrpSpPr>
      <p:grpSpPr>
        <a:xfrm>
          <a:off x="0" y="0"/>
          <a:ext cx="0" cy="0"/>
          <a:chOff x="0" y="0"/>
          <a:chExt cx="0" cy="0"/>
        </a:xfrm>
      </p:grpSpPr>
      <p:sp>
        <p:nvSpPr>
          <p:cNvPr id="9" name="Substituent imagine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9144000" cy="6858000"/>
          </a:xfrm>
        </p:spPr>
        <p:txBody>
          <a:bodyPr vert="horz" lIns="91440" tIns="45720" rIns="91440" bIns="45720" rtlCol="0" anchor="ctr" anchorCtr="1">
            <a:normAutofit/>
          </a:bodyPr>
          <a:lstStyle>
            <a:lvl1pPr>
              <a:defRPr lang="en-GB" sz="1800">
                <a:solidFill>
                  <a:schemeClr val="tx1"/>
                </a:solidFill>
              </a:defRPr>
            </a:lvl1pPr>
          </a:lstStyle>
          <a:p>
            <a:pPr marL="0" lvl="0" indent="0" rtl="0">
              <a:buNone/>
            </a:pPr>
            <a:r>
              <a:rPr lang="ro-RO" noProof="0"/>
              <a:t>Imagine concert</a:t>
            </a:r>
          </a:p>
        </p:txBody>
      </p:sp>
      <p:sp>
        <p:nvSpPr>
          <p:cNvPr id="10" name="Titlu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518311" y="2139696"/>
            <a:ext cx="4184246"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ro-RO" noProof="0"/>
              <a:t>TITLU</a:t>
            </a:r>
          </a:p>
        </p:txBody>
      </p:sp>
      <p:sp>
        <p:nvSpPr>
          <p:cNvPr id="17" name="Substituent text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019306" y="3653097"/>
            <a:ext cx="2771405" cy="276999"/>
          </a:xfrm>
        </p:spPr>
        <p:txBody>
          <a:bodyPr lIns="0" rtlCol="0" anchor="ctr">
            <a:noAutofit/>
          </a:bodyPr>
          <a:lstStyle>
            <a:lvl1pPr marL="0" indent="0">
              <a:lnSpc>
                <a:spcPct val="100000"/>
              </a:lnSpc>
              <a:buNone/>
              <a:defRPr sz="1350" spc="0">
                <a:solidFill>
                  <a:schemeClr val="bg1"/>
                </a:solidFill>
              </a:defRPr>
            </a:lvl1pPr>
          </a:lstStyle>
          <a:p>
            <a:pPr lvl="0" rtl="0"/>
            <a:r>
              <a:rPr lang="ro-RO" noProof="0"/>
              <a:t>Nume</a:t>
            </a:r>
          </a:p>
        </p:txBody>
      </p:sp>
      <p:sp>
        <p:nvSpPr>
          <p:cNvPr id="18" name="Substituent text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019306" y="4392152"/>
            <a:ext cx="2771405" cy="276999"/>
          </a:xfrm>
        </p:spPr>
        <p:txBody>
          <a:bodyPr lIns="0" rtlCol="0" anchor="ctr">
            <a:noAutofit/>
          </a:bodyPr>
          <a:lstStyle>
            <a:lvl1pPr marL="0" indent="0">
              <a:lnSpc>
                <a:spcPct val="100000"/>
              </a:lnSpc>
              <a:buNone/>
              <a:defRPr sz="1350" spc="0">
                <a:solidFill>
                  <a:schemeClr val="bg1"/>
                </a:solidFill>
              </a:defRPr>
            </a:lvl1pPr>
          </a:lstStyle>
          <a:p>
            <a:pPr lvl="0" rtl="0"/>
            <a:r>
              <a:rPr lang="ro-RO" noProof="0"/>
              <a:t>Telefon</a:t>
            </a:r>
          </a:p>
        </p:txBody>
      </p:sp>
      <p:sp>
        <p:nvSpPr>
          <p:cNvPr id="19" name="Substituent text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019306" y="5131206"/>
            <a:ext cx="2771405" cy="276999"/>
          </a:xfrm>
        </p:spPr>
        <p:txBody>
          <a:bodyPr lIns="0" rtlCol="0" anchor="ctr">
            <a:noAutofit/>
          </a:bodyPr>
          <a:lstStyle>
            <a:lvl1pPr marL="0" indent="0">
              <a:lnSpc>
                <a:spcPct val="100000"/>
              </a:lnSpc>
              <a:buNone/>
              <a:defRPr sz="1350" spc="0">
                <a:solidFill>
                  <a:schemeClr val="bg1"/>
                </a:solidFill>
              </a:defRPr>
            </a:lvl1pPr>
          </a:lstStyle>
          <a:p>
            <a:pPr lvl="0" rtl="0"/>
            <a:r>
              <a:rPr lang="ro-RO" noProof="0"/>
              <a:t>E-mail</a:t>
            </a:r>
          </a:p>
        </p:txBody>
      </p:sp>
      <p:sp>
        <p:nvSpPr>
          <p:cNvPr id="20" name="Substituent text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019306" y="5870259"/>
            <a:ext cx="2771405" cy="276999"/>
          </a:xfrm>
        </p:spPr>
        <p:txBody>
          <a:bodyPr lIns="0" rtlCol="0" anchor="ctr">
            <a:noAutofit/>
          </a:bodyPr>
          <a:lstStyle>
            <a:lvl1pPr marL="0" indent="0">
              <a:lnSpc>
                <a:spcPct val="100000"/>
              </a:lnSpc>
              <a:buNone/>
              <a:defRPr sz="1350" spc="0">
                <a:solidFill>
                  <a:schemeClr val="bg1"/>
                </a:solidFill>
              </a:defRPr>
            </a:lvl1pPr>
          </a:lstStyle>
          <a:p>
            <a:pPr lvl="0" rtl="0"/>
            <a:r>
              <a:rPr lang="ro-RO" noProof="0"/>
              <a:t>Site web</a:t>
            </a:r>
          </a:p>
        </p:txBody>
      </p:sp>
      <p:sp>
        <p:nvSpPr>
          <p:cNvPr id="3" name="Substituent conținut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518310" y="4295744"/>
            <a:ext cx="352360" cy="469812"/>
          </a:xfrm>
          <a:prstGeom prst="ellipse">
            <a:avLst/>
          </a:prstGeom>
          <a:noFill/>
          <a:ln>
            <a:noFill/>
          </a:ln>
        </p:spPr>
        <p:txBody>
          <a:bodyPr lIns="0" tIns="0" rIns="0" bIns="0" rtlCol="0" anchor="ctr">
            <a:noAutofit/>
          </a:bodyPr>
          <a:lstStyle>
            <a:lvl1pPr marL="0" indent="0" algn="ctr">
              <a:buNone/>
              <a:defRPr sz="788"/>
            </a:lvl1pPr>
          </a:lstStyle>
          <a:p>
            <a:pPr lvl="0" rtl="0"/>
            <a:r>
              <a:rPr lang="ro-RO" noProof="0"/>
              <a:t>Pictogramă</a:t>
            </a:r>
          </a:p>
        </p:txBody>
      </p:sp>
      <p:sp>
        <p:nvSpPr>
          <p:cNvPr id="28" name="Substituent conținut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518310" y="5034798"/>
            <a:ext cx="352360" cy="469812"/>
          </a:xfrm>
          <a:prstGeom prst="ellipse">
            <a:avLst/>
          </a:prstGeom>
          <a:noFill/>
          <a:ln>
            <a:noFill/>
          </a:ln>
        </p:spPr>
        <p:txBody>
          <a:bodyPr lIns="0" tIns="0" rIns="0" bIns="0" rtlCol="0" anchor="ctr">
            <a:noAutofit/>
          </a:bodyPr>
          <a:lstStyle>
            <a:lvl1pPr marL="0" indent="0" algn="ctr">
              <a:buNone/>
              <a:defRPr sz="788"/>
            </a:lvl1pPr>
          </a:lstStyle>
          <a:p>
            <a:pPr lvl="0" rtl="0"/>
            <a:r>
              <a:rPr lang="ro-RO" noProof="0"/>
              <a:t>Pictogramă</a:t>
            </a:r>
          </a:p>
        </p:txBody>
      </p:sp>
      <p:sp>
        <p:nvSpPr>
          <p:cNvPr id="29" name="Substituent conținut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518310" y="5773851"/>
            <a:ext cx="352360" cy="469812"/>
          </a:xfrm>
          <a:prstGeom prst="ellipse">
            <a:avLst/>
          </a:prstGeom>
          <a:noFill/>
          <a:ln>
            <a:noFill/>
          </a:ln>
        </p:spPr>
        <p:txBody>
          <a:bodyPr lIns="0" tIns="0" rIns="0" bIns="0" rtlCol="0" anchor="ctr">
            <a:noAutofit/>
          </a:bodyPr>
          <a:lstStyle>
            <a:lvl1pPr marL="0" indent="0" algn="ctr">
              <a:buNone/>
              <a:defRPr sz="788"/>
            </a:lvl1pPr>
          </a:lstStyle>
          <a:p>
            <a:pPr lvl="0" rtl="0"/>
            <a:r>
              <a:rPr lang="ro-RO" noProof="0"/>
              <a:t>Pictogramă</a:t>
            </a:r>
          </a:p>
        </p:txBody>
      </p:sp>
      <p:sp>
        <p:nvSpPr>
          <p:cNvPr id="30" name="Substituent conținut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518310" y="3556690"/>
            <a:ext cx="352360" cy="469812"/>
          </a:xfrm>
          <a:prstGeom prst="ellipse">
            <a:avLst/>
          </a:prstGeom>
          <a:noFill/>
          <a:ln>
            <a:noFill/>
          </a:ln>
        </p:spPr>
        <p:txBody>
          <a:bodyPr lIns="0" tIns="0" rIns="0" bIns="0" rtlCol="0" anchor="ctr">
            <a:noAutofit/>
          </a:bodyPr>
          <a:lstStyle>
            <a:lvl1pPr marL="0" indent="0" algn="ctr">
              <a:buNone/>
              <a:defRPr sz="788"/>
            </a:lvl1pPr>
          </a:lstStyle>
          <a:p>
            <a:pPr lvl="0" rtl="0"/>
            <a:r>
              <a:rPr lang="ro-RO" noProof="0"/>
              <a:t>Pictogramă</a:t>
            </a:r>
          </a:p>
        </p:txBody>
      </p:sp>
    </p:spTree>
    <p:extLst>
      <p:ext uri="{BB962C8B-B14F-4D97-AF65-F5344CB8AC3E}">
        <p14:creationId xmlns:p14="http://schemas.microsoft.com/office/powerpoint/2010/main" val="330806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5455608" y="1291772"/>
            <a:ext cx="3284982"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5541809" y="5392401"/>
            <a:ext cx="3134106" cy="521208"/>
          </a:xfrm>
        </p:spPr>
        <p:txBody>
          <a:bodyPr vert="horz" lIns="91440" tIns="45720" rIns="91440" bIns="45720" rtlCol="0" anchor="t">
            <a:noAutofit/>
          </a:bodyPr>
          <a:lstStyle>
            <a:lvl1pPr marL="0" indent="0" algn="ctr">
              <a:buNone/>
              <a:defRPr lang="en-US" sz="135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6855260" y="5054600"/>
            <a:ext cx="507206"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13" name="Formă liberă: Formă 12">
            <a:extLst>
              <a:ext uri="{FF2B5EF4-FFF2-40B4-BE49-F238E27FC236}">
                <a16:creationId xmlns:a16="http://schemas.microsoft.com/office/drawing/2014/main" id="{5BE10AC4-CBFC-4ECF-92D5-9CE1874F58D7}"/>
              </a:ext>
            </a:extLst>
          </p:cNvPr>
          <p:cNvSpPr/>
          <p:nvPr userDrawn="1"/>
        </p:nvSpPr>
        <p:spPr>
          <a:xfrm>
            <a:off x="0" y="0"/>
            <a:ext cx="6426724"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4075071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ntet secțiune">
    <p:spTree>
      <p:nvGrpSpPr>
        <p:cNvPr id="1" name=""/>
        <p:cNvGrpSpPr/>
        <p:nvPr/>
      </p:nvGrpSpPr>
      <p:grpSpPr>
        <a:xfrm>
          <a:off x="0" y="0"/>
          <a:ext cx="0" cy="0"/>
          <a:chOff x="0" y="0"/>
          <a:chExt cx="0" cy="0"/>
        </a:xfrm>
      </p:grpSpPr>
      <p:sp>
        <p:nvSpPr>
          <p:cNvPr id="10" name="Formă liberă: Formă 9">
            <a:extLst>
              <a:ext uri="{FF2B5EF4-FFF2-40B4-BE49-F238E27FC236}">
                <a16:creationId xmlns:a16="http://schemas.microsoft.com/office/drawing/2014/main" id="{B305EBB3-0F16-4B63-82ED-191AB224B8E2}"/>
              </a:ext>
            </a:extLst>
          </p:cNvPr>
          <p:cNvSpPr/>
          <p:nvPr userDrawn="1"/>
        </p:nvSpPr>
        <p:spPr>
          <a:xfrm>
            <a:off x="3251108" y="0"/>
            <a:ext cx="2641786"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2" name="Titlu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5455608" y="1291772"/>
            <a:ext cx="3284982" cy="3611880"/>
          </a:xfrm>
        </p:spPr>
        <p:txBody>
          <a:bodyPr vert="horz" lIns="91440" tIns="45720" rIns="91440" bIns="45720" rtlCol="0" anchor="b" anchorCtr="1">
            <a:noAutofit/>
          </a:bodyPr>
          <a:lstStyle>
            <a:lvl1pPr>
              <a:defRPr lang="en-GB" dirty="0"/>
            </a:lvl1pPr>
          </a:lstStyle>
          <a:p>
            <a:pPr marL="0" lvl="0" algn="ctr" rtl="0"/>
            <a:r>
              <a:rPr lang="ro-RO" noProof="0"/>
              <a:t>TITLU</a:t>
            </a:r>
          </a:p>
        </p:txBody>
      </p:sp>
      <p:sp>
        <p:nvSpPr>
          <p:cNvPr id="3" name="Subtitlu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5541809" y="5392401"/>
            <a:ext cx="3134106" cy="521208"/>
          </a:xfrm>
        </p:spPr>
        <p:txBody>
          <a:bodyPr vert="horz" lIns="91440" tIns="45720" rIns="91440" bIns="45720" rtlCol="0" anchor="t">
            <a:noAutofit/>
          </a:bodyPr>
          <a:lstStyle>
            <a:lvl1pPr marL="0" indent="0" algn="ctr">
              <a:buNone/>
              <a:defRPr lang="en-US" sz="1350" dirty="0">
                <a:solidFill>
                  <a:srgbClr val="B2606E"/>
                </a:solidFill>
              </a:defRPr>
            </a:lvl1pPr>
          </a:lstStyle>
          <a:p>
            <a:pPr lvl="0" rtl="0"/>
            <a:r>
              <a:rPr lang="ro-RO" noProof="0"/>
              <a:t>Subtitlu</a:t>
            </a:r>
          </a:p>
        </p:txBody>
      </p:sp>
      <p:grpSp>
        <p:nvGrpSpPr>
          <p:cNvPr id="6" name="Grup 5">
            <a:extLst>
              <a:ext uri="{FF2B5EF4-FFF2-40B4-BE49-F238E27FC236}">
                <a16:creationId xmlns:a16="http://schemas.microsoft.com/office/drawing/2014/main" id="{EFDB39AB-B644-434A-9D55-AF3455D468E5}"/>
              </a:ext>
            </a:extLst>
          </p:cNvPr>
          <p:cNvGrpSpPr/>
          <p:nvPr userDrawn="1"/>
        </p:nvGrpSpPr>
        <p:grpSpPr>
          <a:xfrm>
            <a:off x="6855260" y="5054600"/>
            <a:ext cx="507206"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Tree>
    <p:extLst>
      <p:ext uri="{BB962C8B-B14F-4D97-AF65-F5344CB8AC3E}">
        <p14:creationId xmlns:p14="http://schemas.microsoft.com/office/powerpoint/2010/main" val="3518707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474890" y="557439"/>
            <a:ext cx="8111898" cy="830997"/>
          </a:xfrm>
        </p:spPr>
        <p:txBody>
          <a:bodyPr vert="horz" wrap="square" lIns="0" tIns="45720" rIns="91440" bIns="45720" rtlCol="0" anchor="t">
            <a:noAutofit/>
          </a:bodyPr>
          <a:lstStyle>
            <a:lvl1pPr>
              <a:defRPr lang="en-GB" sz="18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9144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247A4EEE-49CE-4F6C-BF32-B7FCC5EBBF45}" type="slidenum">
              <a:rPr kumimoji="0" lang="ro-RO"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ro-RO"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ubstituent conținut 2">
            <a:extLst>
              <a:ext uri="{FF2B5EF4-FFF2-40B4-BE49-F238E27FC236}">
                <a16:creationId xmlns:a16="http://schemas.microsoft.com/office/drawing/2014/main" id="{C7BBA6D3-FEB9-412B-8FBB-095FC3A60ABF}"/>
              </a:ext>
            </a:extLst>
          </p:cNvPr>
          <p:cNvSpPr>
            <a:spLocks noGrp="1"/>
          </p:cNvSpPr>
          <p:nvPr>
            <p:ph idx="1" hasCustomPrompt="1"/>
          </p:nvPr>
        </p:nvSpPr>
        <p:spPr>
          <a:xfrm>
            <a:off x="474890" y="1825625"/>
            <a:ext cx="8111898" cy="435133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2839043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474890" y="557439"/>
            <a:ext cx="8111898" cy="830997"/>
          </a:xfrm>
        </p:spPr>
        <p:txBody>
          <a:bodyPr vert="horz" wrap="square" lIns="0" tIns="45720" rIns="91440" bIns="45720" rtlCol="0" anchor="t">
            <a:noAutofit/>
          </a:bodyPr>
          <a:lstStyle>
            <a:lvl1pPr>
              <a:defRPr lang="en-GB" sz="18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9144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247A4EEE-49CE-4F6C-BF32-B7FCC5EBBF45}" type="slidenum">
              <a:rPr kumimoji="0" lang="ro-RO"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ro-RO"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ubstituent conținut 2">
            <a:extLst>
              <a:ext uri="{FF2B5EF4-FFF2-40B4-BE49-F238E27FC236}">
                <a16:creationId xmlns:a16="http://schemas.microsoft.com/office/drawing/2014/main" id="{64A4F74B-B2CD-407C-865A-037EDFAC9DB0}"/>
              </a:ext>
            </a:extLst>
          </p:cNvPr>
          <p:cNvSpPr>
            <a:spLocks noGrp="1"/>
          </p:cNvSpPr>
          <p:nvPr>
            <p:ph sz="half" idx="1" hasCustomPrompt="1"/>
          </p:nvPr>
        </p:nvSpPr>
        <p:spPr>
          <a:xfrm>
            <a:off x="474889" y="1825625"/>
            <a:ext cx="4039961" cy="4351338"/>
          </a:xfrm>
        </p:spPr>
        <p:txBody>
          <a:bodyPr rtlCol="0">
            <a:normAutofit/>
          </a:bodyPr>
          <a:lstStyle>
            <a:lvl1pPr>
              <a:defRPr sz="1500"/>
            </a:lvl1pPr>
            <a:lvl2pPr>
              <a:defRPr sz="1350"/>
            </a:lvl2pPr>
            <a:lvl3pPr>
              <a:defRPr sz="1200"/>
            </a:lvl3pPr>
            <a:lvl4pPr>
              <a:defRPr sz="1050"/>
            </a:lvl4pPr>
            <a:lvl5pPr>
              <a:defRPr sz="105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0" name="Substituent conținut 3">
            <a:extLst>
              <a:ext uri="{FF2B5EF4-FFF2-40B4-BE49-F238E27FC236}">
                <a16:creationId xmlns:a16="http://schemas.microsoft.com/office/drawing/2014/main" id="{A2548E2E-973A-4D52-ACB9-BF564F407308}"/>
              </a:ext>
            </a:extLst>
          </p:cNvPr>
          <p:cNvSpPr>
            <a:spLocks noGrp="1"/>
          </p:cNvSpPr>
          <p:nvPr>
            <p:ph sz="half" idx="2" hasCustomPrompt="1"/>
          </p:nvPr>
        </p:nvSpPr>
        <p:spPr>
          <a:xfrm>
            <a:off x="4629150" y="1825625"/>
            <a:ext cx="3957638" cy="4351338"/>
          </a:xfrm>
        </p:spPr>
        <p:txBody>
          <a:bodyPr rtlCol="0">
            <a:normAutofit/>
          </a:bodyPr>
          <a:lstStyle>
            <a:lvl1pPr>
              <a:defRPr sz="1500"/>
            </a:lvl1pPr>
            <a:lvl2pPr>
              <a:defRPr sz="1350"/>
            </a:lvl2pPr>
            <a:lvl3pPr>
              <a:defRPr sz="1200"/>
            </a:lvl3pPr>
            <a:lvl4pPr>
              <a:defRPr sz="1050"/>
            </a:lvl4pPr>
            <a:lvl5pPr>
              <a:defRPr sz="105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2637442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58FCDE-8F3F-4E83-B550-DF944B424F78}"/>
              </a:ext>
            </a:extLst>
          </p:cNvPr>
          <p:cNvSpPr>
            <a:spLocks noGrp="1"/>
          </p:cNvSpPr>
          <p:nvPr>
            <p:ph type="title"/>
          </p:nvPr>
        </p:nvSpPr>
        <p:spPr>
          <a:xfrm>
            <a:off x="474890" y="557439"/>
            <a:ext cx="8111898" cy="830997"/>
          </a:xfrm>
        </p:spPr>
        <p:txBody>
          <a:bodyPr vert="horz" wrap="square" lIns="0" tIns="45720" rIns="91440" bIns="45720" rtlCol="0" anchor="t">
            <a:noAutofit/>
          </a:bodyPr>
          <a:lstStyle>
            <a:lvl1pPr>
              <a:defRPr lang="en-GB" sz="1800">
                <a:solidFill>
                  <a:schemeClr val="tx1"/>
                </a:solidFill>
                <a:latin typeface="Corbel" panose="020B0503020204020204" pitchFamily="34" charset="0"/>
              </a:defRPr>
            </a:lvl1pPr>
          </a:lstStyle>
          <a:p>
            <a:pPr lvl="0" rtl="0">
              <a:lnSpc>
                <a:spcPct val="100000"/>
              </a:lnSpc>
            </a:pPr>
            <a:r>
              <a:rPr lang="ru-RU" noProof="0"/>
              <a:t>Образец заголовка</a:t>
            </a:r>
            <a:endParaRPr lang="ro-RO" noProof="0"/>
          </a:p>
        </p:txBody>
      </p:sp>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9144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247A4EEE-49CE-4F6C-BF32-B7FCC5EBBF45}" type="slidenum">
              <a:rPr kumimoji="0" lang="ro-RO"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ro-RO"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ubstituent text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474890" y="1681163"/>
            <a:ext cx="3999110" cy="82391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ro-RO" noProof="0"/>
              <a:t>Faceți clic pentru a edita stilurile de text coordonator</a:t>
            </a:r>
          </a:p>
        </p:txBody>
      </p:sp>
      <p:sp>
        <p:nvSpPr>
          <p:cNvPr id="10" name="Substituent text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4629150" y="1681163"/>
            <a:ext cx="3957638" cy="82391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ro-RO" noProof="0"/>
              <a:t>Faceți clic pentru a edita stilurile de text coordonator</a:t>
            </a:r>
          </a:p>
        </p:txBody>
      </p:sp>
      <p:sp>
        <p:nvSpPr>
          <p:cNvPr id="11" name="Substituent conținut 3">
            <a:extLst>
              <a:ext uri="{FF2B5EF4-FFF2-40B4-BE49-F238E27FC236}">
                <a16:creationId xmlns:a16="http://schemas.microsoft.com/office/drawing/2014/main" id="{79F8415A-57A2-4D5C-97B0-E78499CC7C6F}"/>
              </a:ext>
            </a:extLst>
          </p:cNvPr>
          <p:cNvSpPr>
            <a:spLocks noGrp="1"/>
          </p:cNvSpPr>
          <p:nvPr>
            <p:ph sz="half" idx="2" hasCustomPrompt="1"/>
          </p:nvPr>
        </p:nvSpPr>
        <p:spPr>
          <a:xfrm>
            <a:off x="474890" y="2505075"/>
            <a:ext cx="3999110" cy="3684588"/>
          </a:xfrm>
        </p:spPr>
        <p:txBody>
          <a:bodyPr rtlCol="0">
            <a:normAutofit/>
          </a:bodyPr>
          <a:lstStyle>
            <a:lvl1pPr>
              <a:defRPr sz="1500"/>
            </a:lvl1pPr>
            <a:lvl2pPr>
              <a:defRPr sz="1350"/>
            </a:lvl2pPr>
            <a:lvl3pPr>
              <a:defRPr sz="1200"/>
            </a:lvl3pPr>
            <a:lvl4pPr>
              <a:defRPr sz="1050"/>
            </a:lvl4pPr>
            <a:lvl5pPr>
              <a:defRPr sz="105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2" name="Substituent conținut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4629150" y="2505075"/>
            <a:ext cx="3957638" cy="3684588"/>
          </a:xfrm>
        </p:spPr>
        <p:txBody>
          <a:bodyPr rtlCol="0">
            <a:normAutofit/>
          </a:bodyPr>
          <a:lstStyle>
            <a:lvl1pPr>
              <a:defRPr sz="1500"/>
            </a:lvl1pPr>
            <a:lvl2pPr>
              <a:defRPr sz="1350"/>
            </a:lvl2pPr>
            <a:lvl3pPr>
              <a:defRPr sz="1200"/>
            </a:lvl3pPr>
            <a:lvl4pPr>
              <a:defRPr sz="1050"/>
            </a:lvl4pPr>
            <a:lvl5pPr>
              <a:defRPr sz="1050"/>
            </a:lvl5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33015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DBF5F9">
                  <a:shade val="90000"/>
                </a:srgbClr>
              </a:solidFill>
              <a:effectLst/>
              <a:uLnTx/>
              <a:uFillTx/>
              <a:latin typeface="Arial" pitchFamily="34" charset="0"/>
              <a:ea typeface="Arial Unicode MS" pitchFamily="34" charset="-128"/>
            </a:endParaRPr>
          </a:p>
        </p:txBody>
      </p:sp>
      <p:sp>
        <p:nvSpPr>
          <p:cNvPr id="5" name="Нижний колонтитул 4"/>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DBF5F9">
                  <a:shade val="90000"/>
                </a:srgbClr>
              </a:solidFill>
              <a:effectLst/>
              <a:uLnTx/>
              <a:uFillTx/>
              <a:latin typeface="Arial" pitchFamily="34" charset="0"/>
              <a:ea typeface="Arial Unicode MS" pitchFamily="34" charset="-128"/>
            </a:endParaRPr>
          </a:p>
        </p:txBody>
      </p:sp>
      <p:sp>
        <p:nvSpPr>
          <p:cNvPr id="6" name="Номер слайда 5"/>
          <p:cNvSpPr>
            <a:spLocks noGrp="1"/>
          </p:cNvSpPr>
          <p:nvPr>
            <p:ph type="sldNum" sz="quarter" idx="12"/>
          </p:nvPr>
        </p:nvSpPr>
        <p:spPr/>
        <p:txBody>
          <a:bodyPr/>
          <a:lstStyle>
            <a:lvl1pPr>
              <a:defRPr>
                <a:solidFill>
                  <a:srgbClr val="D1EAEE"/>
                </a:solidFill>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B5EB6E89-A2B8-494D-AD47-574D87531D9C}" type="slidenum">
              <a:rPr kumimoji="0" lang="en-GB" altLang="ru-RU" sz="1200" b="0" i="0" u="none" strike="noStrike" kern="1200" cap="none" spc="0" normalizeH="0" baseline="0" noProof="0" smtClean="0">
                <a:ln>
                  <a:noFill/>
                </a:ln>
                <a:solidFill>
                  <a:srgbClr val="D1EAEE"/>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D1EAEE"/>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213254972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ținut cu legendă">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9144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247A4EEE-49CE-4F6C-BF32-B7FCC5EBBF45}" type="slidenum">
              <a:rPr kumimoji="0" lang="ro-RO"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ro-RO"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ubstituent text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629841" y="2057400"/>
            <a:ext cx="2949178"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ro-RO" noProof="0"/>
              <a:t>Clic pentru editare stiluri text Coordonator</a:t>
            </a:r>
          </a:p>
        </p:txBody>
      </p:sp>
      <p:sp>
        <p:nvSpPr>
          <p:cNvPr id="10" name="Substituent conținut 2">
            <a:extLst>
              <a:ext uri="{FF2B5EF4-FFF2-40B4-BE49-F238E27FC236}">
                <a16:creationId xmlns:a16="http://schemas.microsoft.com/office/drawing/2014/main" id="{4D4BA48E-457A-42FA-BC00-3AE386B38A0C}"/>
              </a:ext>
            </a:extLst>
          </p:cNvPr>
          <p:cNvSpPr>
            <a:spLocks noGrp="1"/>
          </p:cNvSpPr>
          <p:nvPr>
            <p:ph idx="1" hasCustomPrompt="1"/>
          </p:nvPr>
        </p:nvSpPr>
        <p:spPr>
          <a:xfrm>
            <a:off x="3887391" y="987426"/>
            <a:ext cx="4699397" cy="4873625"/>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11" name="Titlu 1">
            <a:extLst>
              <a:ext uri="{FF2B5EF4-FFF2-40B4-BE49-F238E27FC236}">
                <a16:creationId xmlns:a16="http://schemas.microsoft.com/office/drawing/2014/main" id="{43DF8AE6-3466-400C-B6F1-335DF4DED075}"/>
              </a:ext>
            </a:extLst>
          </p:cNvPr>
          <p:cNvSpPr>
            <a:spLocks noGrp="1"/>
          </p:cNvSpPr>
          <p:nvPr>
            <p:ph type="title"/>
          </p:nvPr>
        </p:nvSpPr>
        <p:spPr>
          <a:xfrm>
            <a:off x="629841" y="457200"/>
            <a:ext cx="2949178" cy="1600200"/>
          </a:xfrm>
        </p:spPr>
        <p:txBody>
          <a:bodyPr rtlCol="0" anchor="b"/>
          <a:lstStyle>
            <a:lvl1pPr>
              <a:defRPr sz="2400"/>
            </a:lvl1pPr>
          </a:lstStyle>
          <a:p>
            <a:pPr rtl="0"/>
            <a:r>
              <a:rPr lang="ru-RU" noProof="0"/>
              <a:t>Образец заголовка</a:t>
            </a:r>
            <a:endParaRPr lang="ro-RO" noProof="0"/>
          </a:p>
        </p:txBody>
      </p:sp>
    </p:spTree>
    <p:extLst>
      <p:ext uri="{BB962C8B-B14F-4D97-AF65-F5344CB8AC3E}">
        <p14:creationId xmlns:p14="http://schemas.microsoft.com/office/powerpoint/2010/main" val="179906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ine cu legendă">
    <p:spTree>
      <p:nvGrpSpPr>
        <p:cNvPr id="1" name=""/>
        <p:cNvGrpSpPr/>
        <p:nvPr/>
      </p:nvGrpSpPr>
      <p:grpSpPr>
        <a:xfrm>
          <a:off x="0" y="0"/>
          <a:ext cx="0" cy="0"/>
          <a:chOff x="0" y="0"/>
          <a:chExt cx="0" cy="0"/>
        </a:xfrm>
      </p:grpSpPr>
      <p:grpSp>
        <p:nvGrpSpPr>
          <p:cNvPr id="4" name="Grup 3">
            <a:extLst>
              <a:ext uri="{FF2B5EF4-FFF2-40B4-BE49-F238E27FC236}">
                <a16:creationId xmlns:a16="http://schemas.microsoft.com/office/drawing/2014/main" id="{859AE304-DA92-45D8-B258-61BEA6C99C0E}"/>
              </a:ext>
            </a:extLst>
          </p:cNvPr>
          <p:cNvGrpSpPr/>
          <p:nvPr userDrawn="1"/>
        </p:nvGrpSpPr>
        <p:grpSpPr>
          <a:xfrm>
            <a:off x="0" y="6086479"/>
            <a:ext cx="9144000" cy="600974"/>
            <a:chOff x="0" y="6086479"/>
            <a:chExt cx="12192000" cy="600974"/>
          </a:xfrm>
        </p:grpSpPr>
        <p:sp>
          <p:nvSpPr>
            <p:cNvPr id="5" name="Dreptunghi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o-RO" sz="135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8" name="Substituent număr diapozitiv 5">
            <a:extLst>
              <a:ext uri="{FF2B5EF4-FFF2-40B4-BE49-F238E27FC236}">
                <a16:creationId xmlns:a16="http://schemas.microsoft.com/office/drawing/2014/main" id="{73B7B0E2-E4FA-4B45-89A6-98E4C4DC1D24}"/>
              </a:ext>
            </a:extLst>
          </p:cNvPr>
          <p:cNvSpPr txBox="1">
            <a:spLocks/>
          </p:cNvSpPr>
          <p:nvPr userDrawn="1"/>
        </p:nvSpPr>
        <p:spPr>
          <a:xfrm>
            <a:off x="8318407" y="6189346"/>
            <a:ext cx="450731"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fld id="{247A4EEE-49CE-4F6C-BF32-B7FCC5EBBF45}" type="slidenum">
              <a:rPr kumimoji="0" lang="ro-RO"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ro-RO"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Titlu 1">
            <a:extLst>
              <a:ext uri="{FF2B5EF4-FFF2-40B4-BE49-F238E27FC236}">
                <a16:creationId xmlns:a16="http://schemas.microsoft.com/office/drawing/2014/main" id="{A3EA16B2-FFAE-4A6E-977D-191BC1DB5B28}"/>
              </a:ext>
            </a:extLst>
          </p:cNvPr>
          <p:cNvSpPr>
            <a:spLocks noGrp="1"/>
          </p:cNvSpPr>
          <p:nvPr>
            <p:ph type="title"/>
          </p:nvPr>
        </p:nvSpPr>
        <p:spPr>
          <a:xfrm>
            <a:off x="629841" y="457200"/>
            <a:ext cx="2949178" cy="1600200"/>
          </a:xfrm>
        </p:spPr>
        <p:txBody>
          <a:bodyPr rtlCol="0" anchor="b"/>
          <a:lstStyle>
            <a:lvl1pPr>
              <a:defRPr sz="2400"/>
            </a:lvl1pPr>
          </a:lstStyle>
          <a:p>
            <a:pPr rtl="0"/>
            <a:r>
              <a:rPr lang="ru-RU" noProof="0"/>
              <a:t>Образец заголовка</a:t>
            </a:r>
            <a:endParaRPr lang="ro-RO" noProof="0"/>
          </a:p>
        </p:txBody>
      </p:sp>
      <p:sp>
        <p:nvSpPr>
          <p:cNvPr id="10" name="Substituent text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629841" y="2057400"/>
            <a:ext cx="2949178"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ro-RO" noProof="0"/>
              <a:t>Clic pentru editare stiluri text Coordonator</a:t>
            </a:r>
          </a:p>
        </p:txBody>
      </p:sp>
      <p:sp>
        <p:nvSpPr>
          <p:cNvPr id="11" name="Substituent imagine 2">
            <a:extLst>
              <a:ext uri="{FF2B5EF4-FFF2-40B4-BE49-F238E27FC236}">
                <a16:creationId xmlns:a16="http://schemas.microsoft.com/office/drawing/2014/main" id="{03DB89DF-F372-4E54-9DFD-D53E42A2B8E8}"/>
              </a:ext>
            </a:extLst>
          </p:cNvPr>
          <p:cNvSpPr>
            <a:spLocks noGrp="1"/>
          </p:cNvSpPr>
          <p:nvPr>
            <p:ph type="pic" idx="1"/>
          </p:nvPr>
        </p:nvSpPr>
        <p:spPr>
          <a:xfrm>
            <a:off x="3887391" y="457201"/>
            <a:ext cx="4629150" cy="540385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ru-RU" noProof="0"/>
              <a:t>Вставка рисунка</a:t>
            </a:r>
            <a:endParaRPr lang="ro-RO" noProof="0"/>
          </a:p>
        </p:txBody>
      </p:sp>
    </p:spTree>
    <p:extLst>
      <p:ext uri="{BB962C8B-B14F-4D97-AF65-F5344CB8AC3E}">
        <p14:creationId xmlns:p14="http://schemas.microsoft.com/office/powerpoint/2010/main" val="1063005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defTabSz="685800" fontAlgn="auto">
              <a:spcBef>
                <a:spcPts val="0"/>
              </a:spcBef>
              <a:spcAft>
                <a:spcPts val="0"/>
              </a:spcAft>
              <a:defRPr/>
            </a:pPr>
            <a:fld id="{2F0E1335-CCB4-4D78-9671-929C60DCEAAC}" type="datetimeFigureOut">
              <a:rPr lang="ru-RU" sz="1350" smtClean="0">
                <a:solidFill>
                  <a:prstClr val="black"/>
                </a:solidFill>
                <a:latin typeface="Calibri Light"/>
                <a:cs typeface="+mn-cs"/>
              </a:rPr>
              <a:pPr defTabSz="685800" fontAlgn="auto">
                <a:spcBef>
                  <a:spcPts val="0"/>
                </a:spcBef>
                <a:spcAft>
                  <a:spcPts val="0"/>
                </a:spcAft>
                <a:defRPr/>
              </a:pPr>
              <a:t>25.09.2023</a:t>
            </a:fld>
            <a:endParaRPr lang="ru-RU" sz="1350">
              <a:solidFill>
                <a:prstClr val="black"/>
              </a:solidFill>
              <a:latin typeface="Calibri Light"/>
              <a:cs typeface="+mn-cs"/>
            </a:endParaRPr>
          </a:p>
        </p:txBody>
      </p:sp>
      <p:sp>
        <p:nvSpPr>
          <p:cNvPr id="5" name="Footer Placeholder 4"/>
          <p:cNvSpPr>
            <a:spLocks noGrp="1"/>
          </p:cNvSpPr>
          <p:nvPr>
            <p:ph type="ftr" sz="quarter" idx="11"/>
          </p:nvPr>
        </p:nvSpPr>
        <p:spPr/>
        <p:txBody>
          <a:bodyPr/>
          <a:lstStyle>
            <a:lvl1pPr>
              <a:defRPr/>
            </a:lvl1pPr>
          </a:lstStyle>
          <a:p>
            <a:pPr defTabSz="685800" fontAlgn="auto">
              <a:spcBef>
                <a:spcPts val="0"/>
              </a:spcBef>
              <a:spcAft>
                <a:spcPts val="0"/>
              </a:spcAft>
              <a:defRPr/>
            </a:pPr>
            <a:endParaRPr lang="ru-RU" sz="1350">
              <a:solidFill>
                <a:prstClr val="black"/>
              </a:solidFill>
              <a:latin typeface="Calibri Light"/>
              <a:cs typeface="+mn-cs"/>
            </a:endParaRPr>
          </a:p>
        </p:txBody>
      </p:sp>
      <p:sp>
        <p:nvSpPr>
          <p:cNvPr id="6" name="Slide Number Placeholder 5"/>
          <p:cNvSpPr>
            <a:spLocks noGrp="1"/>
          </p:cNvSpPr>
          <p:nvPr>
            <p:ph type="sldNum" sz="quarter" idx="12"/>
          </p:nvPr>
        </p:nvSpPr>
        <p:spPr/>
        <p:txBody>
          <a:bodyPr/>
          <a:lstStyle>
            <a:lvl1pPr>
              <a:defRPr/>
            </a:lvl1pPr>
          </a:lstStyle>
          <a:p>
            <a:pPr defTabSz="685800" fontAlgn="auto">
              <a:spcBef>
                <a:spcPts val="0"/>
              </a:spcBef>
              <a:spcAft>
                <a:spcPts val="0"/>
              </a:spcAft>
              <a:defRPr/>
            </a:pPr>
            <a:fld id="{4E3F7D08-A10E-42FF-B0C1-C89D2886B9D3}" type="slidenum">
              <a:rPr lang="ru-RU" altLang="ro-RO" smtClean="0">
                <a:solidFill>
                  <a:prstClr val="black"/>
                </a:solidFill>
                <a:latin typeface="Calibri Light"/>
                <a:cs typeface="+mn-cs"/>
              </a:rPr>
              <a:pPr defTabSz="685800" fontAlgn="auto">
                <a:spcBef>
                  <a:spcPts val="0"/>
                </a:spcBef>
                <a:spcAft>
                  <a:spcPts val="0"/>
                </a:spcAft>
                <a:defRPr/>
              </a:pPr>
              <a:t>‹#›</a:t>
            </a:fld>
            <a:endParaRPr lang="ru-RU" altLang="ro-RO">
              <a:solidFill>
                <a:prstClr val="black"/>
              </a:solidFill>
              <a:latin typeface="Calibri Light"/>
              <a:cs typeface="+mn-cs"/>
            </a:endParaRPr>
          </a:p>
        </p:txBody>
      </p:sp>
    </p:spTree>
    <p:extLst>
      <p:ext uri="{BB962C8B-B14F-4D97-AF65-F5344CB8AC3E}">
        <p14:creationId xmlns:p14="http://schemas.microsoft.com/office/powerpoint/2010/main" val="65507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6"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7"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D13CE277-1202-413C-B708-D35B67AE1D15}"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26286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8"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9"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5DA27F25-6462-4482-8A76-7F2A5F84FD48}"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419520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4"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5"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5122910C-4077-4D90-8111-E83739E9F453}"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58004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3"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4"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5CD419E0-2ADD-4ADF-8BF9-BFA8AAC58A88}"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429273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6" name="Нижний колонтитул 21"/>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7" name="Номер слайда 17"/>
          <p:cNvSpPr>
            <a:spLocks noGrp="1"/>
          </p:cNvSpPr>
          <p:nvPr>
            <p:ph type="sldNum" sz="quarter" idx="12"/>
          </p:nvPr>
        </p:nvSpPr>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EC7493C9-C77E-4D1A-8A7A-06E6D7F967D0}"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272846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Arial Unicode MS" pitchFamily="34" charset="-128"/>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Arial Unicode MS" pitchFamily="34" charset="-128"/>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10" name="Нижний колонтитул 5"/>
          <p:cNvSpPr>
            <a:spLocks noGrp="1"/>
          </p:cNvSpPr>
          <p:nvPr>
            <p:ph type="ftr" sz="quarter" idx="11"/>
          </p:nvPr>
        </p:nvSpPr>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2E515DA4-E567-4E8D-91CD-C1BCAABB4826}"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spTree>
    <p:extLst>
      <p:ext uri="{BB962C8B-B14F-4D97-AF65-F5344CB8AC3E}">
        <p14:creationId xmlns:p14="http://schemas.microsoft.com/office/powerpoint/2010/main" val="105283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Arial Unicode MS" pitchFamily="34" charset="-128"/>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Arial Unicode MS" pitchFamily="34" charset="-128"/>
              <a:cs typeface="+mn-cs"/>
            </a:endParaRPr>
          </a:p>
        </p:txBody>
      </p:sp>
      <p:sp>
        <p:nvSpPr>
          <p:cNvPr id="9"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30"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Unicode MS" pitchFamily="34" charset="-128"/>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Unicode MS" pitchFamily="34" charset="-128"/>
              </a:defRPr>
            </a:lvl1p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Arial" pitchFamily="34" charset="0"/>
              <a:ea typeface="Arial Unicode MS" pitchFamily="34" charset="-128"/>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marL="0" marR="0" lvl="0" indent="0" algn="r" defTabSz="449263" rtl="0" eaLnBrk="1" fontAlgn="base" latinLnBrk="0" hangingPunct="1">
              <a:lnSpc>
                <a:spcPct val="100000"/>
              </a:lnSpc>
              <a:spcBef>
                <a:spcPct val="0"/>
              </a:spcBef>
              <a:spcAft>
                <a:spcPct val="0"/>
              </a:spcAft>
              <a:buClrTx/>
              <a:buSzTx/>
              <a:buFontTx/>
              <a:buNone/>
              <a:tabLst/>
              <a:defRPr/>
            </a:pPr>
            <a:fld id="{6C027C8A-F5CF-4927-9E20-A8EF265C1DC0}" type="slidenum">
              <a:rPr kumimoji="0" lang="en-GB" altLang="ru-RU" sz="1200" b="0" i="0" u="none" strike="noStrike" kern="1200" cap="none" spc="0" normalizeH="0" baseline="0" noProof="0" smtClean="0">
                <a:ln>
                  <a:noFill/>
                </a:ln>
                <a:solidFill>
                  <a:srgbClr val="045C75"/>
                </a:solidFill>
                <a:effectLst/>
                <a:uLnTx/>
                <a:uFillTx/>
                <a:latin typeface="Arial" panose="020B0604020202020204" pitchFamily="34" charset="0"/>
                <a:ea typeface="Arial Unicode MS" pitchFamily="34"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a:t>
            </a:fld>
            <a:endParaRPr kumimoji="0" lang="en-GB" altLang="ru-RU" sz="1200" b="0" i="0" u="none" strike="noStrike" kern="1200" cap="none" spc="0" normalizeH="0" baseline="0" noProof="0">
              <a:ln>
                <a:noFill/>
              </a:ln>
              <a:solidFill>
                <a:srgbClr val="045C75"/>
              </a:solidFill>
              <a:effectLst/>
              <a:uLnTx/>
              <a:uFillTx/>
              <a:latin typeface="Arial" panose="020B0604020202020204" pitchFamily="34" charset="0"/>
              <a:ea typeface="Arial Unicode MS" pitchFamily="34" charset="-128"/>
              <a:cs typeface="+mn-cs"/>
            </a:endParaRPr>
          </a:p>
        </p:txBody>
      </p:sp>
      <p:grpSp>
        <p:nvGrpSpPr>
          <p:cNvPr id="615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Arial Unicode MS" pitchFamily="34" charset="-128"/>
                <a:cs typeface="Arial Unicode MS" pitchFamily="34" charset="-128"/>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Arial Unicode MS" pitchFamily="34" charset="-128"/>
                <a:cs typeface="Arial Unicode MS" pitchFamily="34" charset="-128"/>
              </a:endParaRPr>
            </a:p>
          </p:txBody>
        </p:sp>
      </p:grpSp>
    </p:spTree>
    <p:extLst>
      <p:ext uri="{BB962C8B-B14F-4D97-AF65-F5344CB8AC3E}">
        <p14:creationId xmlns:p14="http://schemas.microsoft.com/office/powerpoint/2010/main" val="1880121281"/>
      </p:ext>
    </p:extLst>
  </p:cSld>
  <p:clrMap bg1="lt1" tx1="dk1" bg2="lt2" tx2="dk2" accent1="accent1" accent2="accent2" accent3="accent3" accent4="accent4" accent5="accent5" accent6="accent6" hlink="hlink" folHlink="folHlink"/>
  <p:sldLayoutIdLst>
    <p:sldLayoutId id="2147485327" r:id="rId1"/>
    <p:sldLayoutId id="2147485328" r:id="rId2"/>
    <p:sldLayoutId id="2147485329" r:id="rId3"/>
    <p:sldLayoutId id="2147485330" r:id="rId4"/>
    <p:sldLayoutId id="2147485331" r:id="rId5"/>
    <p:sldLayoutId id="2147485332" r:id="rId6"/>
    <p:sldLayoutId id="2147485333" r:id="rId7"/>
    <p:sldLayoutId id="2147485334" r:id="rId8"/>
    <p:sldLayoutId id="2147485335" r:id="rId9"/>
    <p:sldLayoutId id="2147485336" r:id="rId10"/>
    <p:sldLayoutId id="2147485337"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898"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1000"/>
                                        <p:tgtEl>
                                          <p:spTgt spid="30">
                                            <p:txEl>
                                              <p:pRg st="0" end="0"/>
                                            </p:txEl>
                                          </p:spTgt>
                                        </p:tgtEl>
                                      </p:cBhvr>
                                    </p:animEffect>
                                    <p:anim calcmode="lin" valueType="num">
                                      <p:cBhvr>
                                        <p:cTn id="16"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0">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animEffect transition="in" filter="fade">
                                      <p:cBhvr>
                                        <p:cTn id="21" dur="1000"/>
                                        <p:tgtEl>
                                          <p:spTgt spid="30">
                                            <p:txEl>
                                              <p:pRg st="1" end="1"/>
                                            </p:txEl>
                                          </p:spTgt>
                                        </p:tgtEl>
                                      </p:cBhvr>
                                    </p:animEffect>
                                    <p:anim calcmode="lin" valueType="num">
                                      <p:cBhvr>
                                        <p:cTn id="22"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0">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0">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0">
                                            <p:txEl>
                                              <p:pRg st="2" end="2"/>
                                            </p:txEl>
                                          </p:spTgt>
                                        </p:tgtEl>
                                        <p:attrNameLst>
                                          <p:attrName>style.visibility</p:attrName>
                                        </p:attrNameLst>
                                      </p:cBhvr>
                                      <p:to>
                                        <p:strVal val="visible"/>
                                      </p:to>
                                    </p:set>
                                    <p:animEffect transition="in" filter="fade">
                                      <p:cBhvr>
                                        <p:cTn id="27" dur="1000"/>
                                        <p:tgtEl>
                                          <p:spTgt spid="30">
                                            <p:txEl>
                                              <p:pRg st="2" end="2"/>
                                            </p:txEl>
                                          </p:spTgt>
                                        </p:tgtEl>
                                      </p:cBhvr>
                                    </p:animEffect>
                                    <p:anim calcmode="lin" valueType="num">
                                      <p:cBhvr>
                                        <p:cTn id="2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0">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0">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Effect transition="in" filter="fade">
                                      <p:cBhvr>
                                        <p:cTn id="33" dur="1000"/>
                                        <p:tgtEl>
                                          <p:spTgt spid="30">
                                            <p:txEl>
                                              <p:pRg st="3" end="3"/>
                                            </p:txEl>
                                          </p:spTgt>
                                        </p:tgtEl>
                                      </p:cBhvr>
                                    </p:animEffect>
                                    <p:anim calcmode="lin" valueType="num">
                                      <p:cBhvr>
                                        <p:cTn id="34"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0">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0">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xEl>
                                              <p:pRg st="4" end="4"/>
                                            </p:txEl>
                                          </p:spTgt>
                                        </p:tgtEl>
                                        <p:attrNameLst>
                                          <p:attrName>style.visibility</p:attrName>
                                        </p:attrNameLst>
                                      </p:cBhvr>
                                      <p:to>
                                        <p:strVal val="visible"/>
                                      </p:to>
                                    </p:set>
                                    <p:animEffect transition="in" filter="fade">
                                      <p:cBhvr>
                                        <p:cTn id="39" dur="1000"/>
                                        <p:tgtEl>
                                          <p:spTgt spid="30">
                                            <p:txEl>
                                              <p:pRg st="4" end="4"/>
                                            </p:txEl>
                                          </p:spTgt>
                                        </p:tgtEl>
                                      </p:cBhvr>
                                    </p:animEffect>
                                    <p:anim calcmode="lin" valueType="num">
                                      <p:cBhvr>
                                        <p:cTn id="40"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0">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0">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37"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898" decel="100000" fill="hold"/>
                        <p:tgtEl>
                          <p:spTgt spid="3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898" decel="100000" fill="hold"/>
                        <p:tgtEl>
                          <p:spTgt spid="3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898" decel="100000" fill="hold"/>
                        <p:tgtEl>
                          <p:spTgt spid="3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898" decel="100000" fill="hold"/>
                        <p:tgtEl>
                          <p:spTgt spid="3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898" decel="100000" fill="hold"/>
                        <p:tgtEl>
                          <p:spTgt spid="30"/>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0"/>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ubstituent număr diapozitiv 7">
            <a:extLst>
              <a:ext uri="{FF2B5EF4-FFF2-40B4-BE49-F238E27FC236}">
                <a16:creationId xmlns:a16="http://schemas.microsoft.com/office/drawing/2014/main" id="{90F2147C-DDBF-4431-95AC-650CCE32FC7A}"/>
              </a:ext>
            </a:extLst>
          </p:cNvPr>
          <p:cNvSpPr>
            <a:spLocks noGrp="1"/>
          </p:cNvSpPr>
          <p:nvPr>
            <p:ph type="sldNum" sz="quarter" idx="4"/>
          </p:nvPr>
        </p:nvSpPr>
        <p:spPr>
          <a:xfrm>
            <a:off x="8318407" y="6189346"/>
            <a:ext cx="450731" cy="395243"/>
          </a:xfrm>
          <a:prstGeom prst="rect">
            <a:avLst/>
          </a:prstGeom>
        </p:spPr>
        <p:txBody>
          <a:bodyPr vert="horz" lIns="0" tIns="0" rIns="0" bIns="0" rtlCol="0" anchor="ctr"/>
          <a:lstStyle>
            <a:lvl1pPr>
              <a:defRPr lang="en-GB" sz="900" smtClean="0">
                <a:solidFill>
                  <a:schemeClr val="tx1"/>
                </a:solidFill>
              </a:defRPr>
            </a:lvl1pPr>
          </a:lstStyle>
          <a:p>
            <a:pPr algn="ctr" defTabSz="685800" fontAlgn="auto">
              <a:spcBef>
                <a:spcPts val="0"/>
              </a:spcBef>
              <a:spcAft>
                <a:spcPts val="0"/>
              </a:spcAft>
            </a:pPr>
            <a:fld id="{817179DE-9BF3-494C-804F-0C7C90AC8700}" type="slidenum">
              <a:rPr lang="ro-RO" smtClean="0">
                <a:solidFill>
                  <a:prstClr val="black"/>
                </a:solidFill>
                <a:latin typeface="Calibri Light"/>
                <a:cs typeface="+mn-cs"/>
              </a:rPr>
              <a:pPr algn="ctr" defTabSz="685800" fontAlgn="auto">
                <a:spcBef>
                  <a:spcPts val="0"/>
                </a:spcBef>
                <a:spcAft>
                  <a:spcPts val="0"/>
                </a:spcAft>
              </a:pPr>
              <a:t>‹#›</a:t>
            </a:fld>
            <a:endParaRPr lang="ro-RO">
              <a:solidFill>
                <a:prstClr val="black"/>
              </a:solidFill>
              <a:latin typeface="Calibri Light"/>
              <a:cs typeface="+mn-cs"/>
            </a:endParaRPr>
          </a:p>
        </p:txBody>
      </p:sp>
      <p:sp>
        <p:nvSpPr>
          <p:cNvPr id="2" name="Substituent titlu 1">
            <a:extLst>
              <a:ext uri="{FF2B5EF4-FFF2-40B4-BE49-F238E27FC236}">
                <a16:creationId xmlns:a16="http://schemas.microsoft.com/office/drawing/2014/main" id="{224C3681-351A-40D9-8C08-632E98237CC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ro-RO" noProof="0"/>
              <a:t>Clic pentru editare stil titlu Coordonator</a:t>
            </a:r>
          </a:p>
        </p:txBody>
      </p:sp>
      <p:sp>
        <p:nvSpPr>
          <p:cNvPr id="3" name="Substituent text 2">
            <a:extLst>
              <a:ext uri="{FF2B5EF4-FFF2-40B4-BE49-F238E27FC236}">
                <a16:creationId xmlns:a16="http://schemas.microsoft.com/office/drawing/2014/main" id="{607CEF16-92A3-4A77-B95D-A9DB52319F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Tree>
    <p:extLst>
      <p:ext uri="{BB962C8B-B14F-4D97-AF65-F5344CB8AC3E}">
        <p14:creationId xmlns:p14="http://schemas.microsoft.com/office/powerpoint/2010/main" val="784623522"/>
      </p:ext>
    </p:extLst>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 id="2147485352" r:id="rId12"/>
    <p:sldLayoutId id="2147485353" r:id="rId13"/>
    <p:sldLayoutId id="2147485354" r:id="rId14"/>
    <p:sldLayoutId id="2147485355" r:id="rId15"/>
    <p:sldLayoutId id="2147485356" r:id="rId16"/>
    <p:sldLayoutId id="2147485357" r:id="rId17"/>
    <p:sldLayoutId id="2147485358" r:id="rId18"/>
    <p:sldLayoutId id="2147485359" r:id="rId19"/>
    <p:sldLayoutId id="2147485360" r:id="rId20"/>
    <p:sldLayoutId id="2147485361"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mailto:alexandru.munteanu@customs.gov.md"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544" y="3476315"/>
            <a:ext cx="7729537" cy="2256656"/>
          </a:xfrm>
        </p:spPr>
        <p:txBody>
          <a:bodyPr/>
          <a:lstStyle/>
          <a:p>
            <a:pPr algn="ctr" eaLnBrk="1" hangingPunct="1">
              <a:lnSpc>
                <a:spcPct val="80000"/>
              </a:lnSpc>
              <a:buNone/>
              <a:defRPr/>
            </a:pPr>
            <a:endParaRPr lang="en-GB" altLang="ro-RO" sz="3600" b="1" dirty="0">
              <a:solidFill>
                <a:srgbClr val="002060"/>
              </a:solidFill>
              <a:ea typeface="Arial Unicode MS" pitchFamily="34" charset="-128"/>
              <a:cs typeface="Arial" charset="0"/>
            </a:endParaRPr>
          </a:p>
          <a:p>
            <a:pPr algn="ctr" eaLnBrk="1" hangingPunct="1">
              <a:buFont typeface="Wingdings 2" panose="05020102010507070707" pitchFamily="18" charset="2"/>
              <a:buNone/>
              <a:defRPr/>
            </a:pPr>
            <a:endParaRPr lang="en-US" altLang="ro-RO" sz="3500" b="1" dirty="0">
              <a:solidFill>
                <a:srgbClr val="002060"/>
              </a:solidFill>
              <a:effectLst>
                <a:outerShdw blurRad="38100" dist="25400" dir="5400000" algn="tl" rotWithShape="0">
                  <a:srgbClr val="000000">
                    <a:alpha val="43000"/>
                  </a:srgbClr>
                </a:outerShdw>
              </a:effectLst>
              <a:latin typeface="+mj-lt"/>
              <a:ea typeface="+mj-ea"/>
              <a:cs typeface="+mj-cs"/>
            </a:endParaRPr>
          </a:p>
        </p:txBody>
      </p:sp>
      <p:pic>
        <p:nvPicPr>
          <p:cNvPr id="5" name="Picture 10" descr="C:\Documents and Settings\Marian.Mamei\Desktop\Новая папка\moldova_flag1.gif"/>
          <p:cNvPicPr>
            <a:picLocks noChangeAspect="1" noChangeArrowheads="1"/>
          </p:cNvPicPr>
          <p:nvPr/>
        </p:nvPicPr>
        <p:blipFill>
          <a:blip r:embed="rId3" cstate="print">
            <a:lum bright="-4000"/>
          </a:blip>
          <a:srcRect/>
          <a:stretch>
            <a:fillRect/>
          </a:stretch>
        </p:blipFill>
        <p:spPr bwMode="auto">
          <a:xfrm>
            <a:off x="0" y="1"/>
            <a:ext cx="2051720" cy="1196752"/>
          </a:xfrm>
          <a:prstGeom prst="rect">
            <a:avLst/>
          </a:prstGeom>
          <a:noFill/>
          <a:scene3d>
            <a:camera prst="orthographicFront"/>
            <a:lightRig rig="threePt" dir="t"/>
          </a:scene3d>
          <a:sp3d prstMaterial="dkEdge">
            <a:bevelT w="254000" h="152400"/>
            <a:extrusionClr>
              <a:schemeClr val="bg1"/>
            </a:extrusionClr>
          </a:sp3d>
        </p:spPr>
      </p:pic>
      <p:sp>
        <p:nvSpPr>
          <p:cNvPr id="10245" name="Нижний колонтитул 2"/>
          <p:cNvSpPr txBox="1">
            <a:spLocks noGrp="1"/>
          </p:cNvSpPr>
          <p:nvPr/>
        </p:nvSpPr>
        <p:spPr bwMode="auto">
          <a:xfrm>
            <a:off x="2884512" y="629949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ru-RU" altLang="ro-RO" sz="1200" b="1" i="0" u="none" strike="noStrike" kern="1200" cap="none" spc="0" normalizeH="0" baseline="0" noProof="0" dirty="0">
                <a:ln>
                  <a:noFill/>
                </a:ln>
                <a:solidFill>
                  <a:srgbClr val="002060"/>
                </a:solidFill>
                <a:effectLst/>
                <a:uLnTx/>
                <a:uFillTx/>
                <a:latin typeface="Microsoft Sans Serif" panose="020B0604020202020204" pitchFamily="34" charset="0"/>
                <a:ea typeface="Arial Unicode MS" pitchFamily="34" charset="-128"/>
                <a:cs typeface="Microsoft Sans Serif" panose="020B0604020202020204" pitchFamily="34" charset="0"/>
              </a:rPr>
              <a:t>www.customs.gov.md </a:t>
            </a:r>
          </a:p>
        </p:txBody>
      </p:sp>
      <p:sp>
        <p:nvSpPr>
          <p:cNvPr id="2" name="Прямоугольник 1"/>
          <p:cNvSpPr/>
          <p:nvPr/>
        </p:nvSpPr>
        <p:spPr>
          <a:xfrm>
            <a:off x="323528" y="1393064"/>
            <a:ext cx="8640959" cy="523220"/>
          </a:xfrm>
          <a:prstGeom prst="rect">
            <a:avLst/>
          </a:prstGeom>
        </p:spPr>
        <p:txBody>
          <a:bodyPr wrap="square">
            <a:spAutoFit/>
          </a:bodyPr>
          <a:lstStyle/>
          <a:p>
            <a:pPr algn="ctr" eaLnBrk="1" hangingPunct="1">
              <a:buNone/>
              <a:defRPr/>
            </a:pPr>
            <a:r>
              <a:rPr lang="ro-RO" sz="2800" dirty="0">
                <a:solidFill>
                  <a:srgbClr val="C00000"/>
                </a:solidFill>
                <a:latin typeface="Times New Roman" panose="02020603050405020304" pitchFamily="18" charset="0"/>
                <a:cs typeface="Times New Roman" panose="02020603050405020304" pitchFamily="18" charset="0"/>
              </a:rPr>
              <a:t>GARANȚII ÎN CADRUL REGIMULUI DE TRANZIT</a:t>
            </a:r>
            <a:endParaRPr lang="ru-RU" altLang="ro-RO" sz="2000" b="1" dirty="0">
              <a:solidFill>
                <a:prstClr val="black"/>
              </a:solidFill>
              <a:latin typeface="Times New Roman" panose="02020603050405020304" pitchFamily="18" charset="0"/>
              <a:ea typeface="Arial Unicode MS" pitchFamily="34" charset="-128"/>
              <a:cs typeface="Times New Roman" panose="02020603050405020304" pitchFamily="18" charset="0"/>
            </a:endParaRPr>
          </a:p>
        </p:txBody>
      </p:sp>
      <p:sp>
        <p:nvSpPr>
          <p:cNvPr id="6" name="Прямоугольник 5"/>
          <p:cNvSpPr/>
          <p:nvPr/>
        </p:nvSpPr>
        <p:spPr>
          <a:xfrm>
            <a:off x="2251075" y="289885"/>
            <a:ext cx="4572000" cy="677108"/>
          </a:xfrm>
          <a:prstGeom prst="rect">
            <a:avLst/>
          </a:prstGeom>
        </p:spPr>
        <p:txBody>
          <a:bodyPr>
            <a:spAutoFit/>
          </a:bodyPr>
          <a:lstStyle/>
          <a:p>
            <a:pPr lvl="0" algn="ctr" defTabSz="449263">
              <a:defRPr/>
            </a:pPr>
            <a:r>
              <a:rPr lang="ro-MD" b="1" dirty="0">
                <a:solidFill>
                  <a:srgbClr val="002060"/>
                </a:solidFill>
                <a:latin typeface="Constantia" panose="02030602050306030303" pitchFamily="18" charset="0"/>
                <a:ea typeface="Arial Unicode MS" pitchFamily="34" charset="-128"/>
                <a:cs typeface="Arial" panose="020B0604020202020204" pitchFamily="34" charset="0"/>
              </a:rPr>
              <a:t>SERVICIUL VAMAL </a:t>
            </a:r>
          </a:p>
          <a:p>
            <a:pPr lvl="0" algn="ctr" defTabSz="449263">
              <a:defRPr/>
            </a:pPr>
            <a:r>
              <a:rPr lang="ro-MD" b="1" dirty="0">
                <a:solidFill>
                  <a:srgbClr val="002060"/>
                </a:solidFill>
                <a:latin typeface="Constantia" panose="02030602050306030303" pitchFamily="18" charset="0"/>
                <a:ea typeface="Arial Unicode MS" pitchFamily="34" charset="-128"/>
                <a:cs typeface="Arial" panose="020B0604020202020204" pitchFamily="34" charset="0"/>
              </a:rPr>
              <a:t>AL REPUBLICII MOLDOVA</a:t>
            </a:r>
            <a:endParaRPr lang="ro-RO" sz="2000" b="1" dirty="0">
              <a:solidFill>
                <a:srgbClr val="002060"/>
              </a:solidFill>
            </a:endParaRPr>
          </a:p>
        </p:txBody>
      </p:sp>
      <p:pic>
        <p:nvPicPr>
          <p:cNvPr id="8" name="Рисунок 7"/>
          <p:cNvPicPr>
            <a:picLocks noChangeAspect="1"/>
          </p:cNvPicPr>
          <p:nvPr/>
        </p:nvPicPr>
        <p:blipFill>
          <a:blip r:embed="rId4"/>
          <a:stretch>
            <a:fillRect/>
          </a:stretch>
        </p:blipFill>
        <p:spPr>
          <a:xfrm>
            <a:off x="1716955" y="3082213"/>
            <a:ext cx="5854103" cy="2650758"/>
          </a:xfrm>
          <a:prstGeom prst="rect">
            <a:avLst/>
          </a:prstGeom>
        </p:spPr>
      </p:pic>
      <p:pic>
        <p:nvPicPr>
          <p:cNvPr id="9" name="Рисунок 8"/>
          <p:cNvPicPr>
            <a:picLocks noChangeAspect="1"/>
          </p:cNvPicPr>
          <p:nvPr/>
        </p:nvPicPr>
        <p:blipFill>
          <a:blip r:embed="rId5"/>
          <a:stretch>
            <a:fillRect/>
          </a:stretch>
        </p:blipFill>
        <p:spPr>
          <a:xfrm>
            <a:off x="7022430" y="14790"/>
            <a:ext cx="2121570" cy="1203239"/>
          </a:xfrm>
          <a:prstGeom prst="rect">
            <a:avLst/>
          </a:prstGeom>
        </p:spPr>
      </p:pic>
    </p:spTree>
    <p:extLst>
      <p:ext uri="{BB962C8B-B14F-4D97-AF65-F5344CB8AC3E}">
        <p14:creationId xmlns:p14="http://schemas.microsoft.com/office/powerpoint/2010/main" val="56138423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48169" y="188640"/>
            <a:ext cx="8638675" cy="720080"/>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1800" b="1" i="0" u="none" strike="noStrike" kern="1200" cap="none" spc="0" normalizeH="0" baseline="0" noProof="0" dirty="0">
                <a:ln>
                  <a:noFill/>
                </a:ln>
                <a:solidFill>
                  <a:srgbClr val="0F3955">
                    <a:lumMod val="90000"/>
                    <a:lumOff val="10000"/>
                  </a:srgbClr>
                </a:solidFill>
                <a:effectLst/>
                <a:uLnTx/>
                <a:uFillTx/>
                <a:latin typeface="Palatino Linotype" panose="02040502050505030304" pitchFamily="18" charset="0"/>
                <a:ea typeface="+mj-ea"/>
                <a:cs typeface="+mj-cs"/>
              </a:rPr>
              <a:t>GARANȚIA IZOLATĂ</a:t>
            </a:r>
          </a:p>
          <a:p>
            <a:pPr lvl="0" algn="ctr" fontAlgn="auto">
              <a:spcAft>
                <a:spcPts val="0"/>
              </a:spcAft>
              <a:defRPr/>
            </a:pPr>
            <a:r>
              <a:rPr lang="ro-RO" altLang="ro-RO" dirty="0">
                <a:solidFill>
                  <a:srgbClr val="000000"/>
                </a:solidFill>
                <a:latin typeface="Söhne"/>
              </a:rPr>
              <a:t>sub formă de depozit în numerar sau prin virament la contul trezorerial de garanții.</a:t>
            </a:r>
            <a:endParaRPr kumimoji="0" lang="ro-RO" sz="1800" b="0" i="0" u="none" strike="noStrike" kern="1200" cap="none" spc="0" normalizeH="0" baseline="0" noProof="0" dirty="0">
              <a:ln>
                <a:noFill/>
              </a:ln>
              <a:solidFill>
                <a:prstClr val="black"/>
              </a:solidFill>
              <a:effectLst/>
              <a:uLnTx/>
              <a:uFillTx/>
              <a:latin typeface="Corbel" panose="020B0503020204020204" pitchFamily="34" charset="0"/>
              <a:ea typeface="+mj-ea"/>
              <a:cs typeface="+mj-cs"/>
            </a:endParaRPr>
          </a:p>
        </p:txBody>
      </p:sp>
      <p:sp>
        <p:nvSpPr>
          <p:cNvPr id="8" name="Rectangle 7"/>
          <p:cNvSpPr/>
          <p:nvPr/>
        </p:nvSpPr>
        <p:spPr>
          <a:xfrm>
            <a:off x="248169" y="2145760"/>
            <a:ext cx="8638675" cy="4185761"/>
          </a:xfrm>
          <a:prstGeom prst="rect">
            <a:avLst/>
          </a:prstGeom>
        </p:spPr>
        <p:txBody>
          <a:bodyPr wrap="square">
            <a:spAutoFit/>
          </a:bodyPr>
          <a:lstStyle/>
          <a:p>
            <a:r>
              <a:rPr lang="ro-RO" sz="1400" b="1" dirty="0"/>
              <a:t>Constituirea Garanției</a:t>
            </a:r>
            <a:endParaRPr lang="ro-RO" sz="1400" dirty="0"/>
          </a:p>
          <a:p>
            <a:pPr marL="542925" lvl="1" indent="-185738">
              <a:buFont typeface="Arial" panose="020B0604020202020204" pitchFamily="34" charset="0"/>
              <a:buChar char="•"/>
            </a:pPr>
            <a:r>
              <a:rPr lang="ro-RO" sz="1400" dirty="0"/>
              <a:t>La postul vamal de plecare, poate fi constituită o garanție izolată sub formă de depozit în numerar sau prin virament la contul trezorerial de garanții.</a:t>
            </a:r>
          </a:p>
          <a:p>
            <a:pPr marL="542925" lvl="1" indent="-185738">
              <a:buFont typeface="Arial" panose="020B0604020202020204" pitchFamily="34" charset="0"/>
              <a:buChar char="•"/>
            </a:pPr>
            <a:r>
              <a:rPr lang="ro-RO" sz="1400" dirty="0"/>
              <a:t>Moneda utilizată este moneda națională, conform prevederilor ordinului Serviciului Vamal (în procedură de elaborare).</a:t>
            </a:r>
          </a:p>
          <a:p>
            <a:pPr marL="542925" lvl="1" indent="-185738">
              <a:buFont typeface="Arial" panose="020B0604020202020204" pitchFamily="34" charset="0"/>
              <a:buChar char="•"/>
            </a:pPr>
            <a:r>
              <a:rPr lang="ro-RO" sz="1400" dirty="0"/>
              <a:t>Garanția va fi rambursată după încheierea regimului vamal.</a:t>
            </a:r>
          </a:p>
          <a:p>
            <a:pPr marL="542925" indent="-542925"/>
            <a:r>
              <a:rPr lang="ro-RO" sz="1400" b="1" dirty="0"/>
              <a:t>Rambursarea Garanției</a:t>
            </a:r>
            <a:endParaRPr lang="ro-RO" sz="1400" dirty="0"/>
          </a:p>
          <a:p>
            <a:pPr marL="542925" lvl="1" indent="-185738">
              <a:buFont typeface="Arial" panose="020B0604020202020204" pitchFamily="34" charset="0"/>
              <a:buChar char="•"/>
            </a:pPr>
            <a:r>
              <a:rPr lang="ro-RO" sz="1400" dirty="0"/>
              <a:t>De regulă, postul vamal de plecare este responsabil pentru rambursare.</a:t>
            </a:r>
          </a:p>
          <a:p>
            <a:pPr marL="542925" lvl="1" indent="-185738">
              <a:buFont typeface="Arial" panose="020B0604020202020204" pitchFamily="34" charset="0"/>
              <a:buChar char="•"/>
            </a:pPr>
            <a:r>
              <a:rPr lang="ro-RO" sz="1400" dirty="0"/>
              <a:t>Postul vamal informează titularul regimului cu privire la rambursare la momentul depunerii depozitului.</a:t>
            </a:r>
          </a:p>
          <a:p>
            <a:pPr marL="542925" lvl="1" indent="-185738">
              <a:buFont typeface="Arial" panose="020B0604020202020204" pitchFamily="34" charset="0"/>
              <a:buChar char="•"/>
            </a:pPr>
            <a:r>
              <a:rPr lang="ro-RO" sz="1400" dirty="0"/>
              <a:t>Titularul regimului poate opta pentru transferul de fonduri și trebuie să furnizeze detaliile contului său bancar.</a:t>
            </a:r>
          </a:p>
          <a:p>
            <a:pPr marL="542925" lvl="1" indent="-185738">
              <a:buFont typeface="Arial" panose="020B0604020202020204" pitchFamily="34" charset="0"/>
              <a:buChar char="•"/>
            </a:pPr>
            <a:r>
              <a:rPr lang="ro-RO" sz="1400" dirty="0"/>
              <a:t>Costurile transferului de fonduri vor fi suportate de titularul regimului.</a:t>
            </a:r>
          </a:p>
          <a:p>
            <a:pPr marL="542925" indent="-542925"/>
            <a:r>
              <a:rPr lang="ro-RO" sz="1400" b="1" dirty="0"/>
              <a:t>Garanția și Dobânda</a:t>
            </a:r>
            <a:endParaRPr lang="ro-RO" sz="1400" dirty="0"/>
          </a:p>
          <a:p>
            <a:pPr marL="542925" lvl="1" indent="-185738">
              <a:buFont typeface="Arial" panose="020B0604020202020204" pitchFamily="34" charset="0"/>
              <a:buChar char="•"/>
            </a:pPr>
            <a:r>
              <a:rPr lang="ro-RO" sz="1400" dirty="0"/>
              <a:t>Dacă garanția este constituită prin depozit în numerar sau prin virament la contul trezorerial de garanții, Serviciul Vamal nu achită dobândă.</a:t>
            </a:r>
          </a:p>
          <a:p>
            <a:pPr marL="542925" indent="-542925"/>
            <a:r>
              <a:rPr lang="ro-RO" sz="1400" b="1" dirty="0"/>
              <a:t>Remarcă în privința Tranzitului Extern</a:t>
            </a:r>
            <a:endParaRPr lang="ro-RO" sz="1400" dirty="0"/>
          </a:p>
          <a:p>
            <a:pPr marL="542925" lvl="1" indent="-185738">
              <a:buFont typeface="Arial" panose="020B0604020202020204" pitchFamily="34" charset="0"/>
              <a:buChar char="•"/>
            </a:pPr>
            <a:r>
              <a:rPr lang="ro-RO" sz="1400" dirty="0"/>
              <a:t>În cazul tranzitului extern, garanția poate fi constituită în monedă națională, euro sau dolari SUA prin depozit în numerar.</a:t>
            </a:r>
          </a:p>
        </p:txBody>
      </p:sp>
      <p:pic>
        <p:nvPicPr>
          <p:cNvPr id="1031" name="Picture 7" descr="FGDSB Moldova | Fondul de garantare a depozitelor in sistemul ban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685" y="765487"/>
            <a:ext cx="3608040" cy="13633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259632" y="765486"/>
            <a:ext cx="1835030" cy="1223353"/>
          </a:xfrm>
          <a:prstGeom prst="rect">
            <a:avLst/>
          </a:prstGeom>
        </p:spPr>
      </p:pic>
    </p:spTree>
    <p:extLst>
      <p:ext uri="{BB962C8B-B14F-4D97-AF65-F5344CB8AC3E}">
        <p14:creationId xmlns:p14="http://schemas.microsoft.com/office/powerpoint/2010/main" val="16530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48169" y="188640"/>
            <a:ext cx="8638675" cy="720080"/>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1800" b="1" i="0" u="none" strike="noStrike" kern="1200" cap="none" spc="0" normalizeH="0" baseline="0" noProof="0" dirty="0">
                <a:ln>
                  <a:noFill/>
                </a:ln>
                <a:solidFill>
                  <a:srgbClr val="0F3955">
                    <a:lumMod val="90000"/>
                    <a:lumOff val="10000"/>
                  </a:srgbClr>
                </a:solidFill>
                <a:effectLst/>
                <a:uLnTx/>
                <a:uFillTx/>
                <a:latin typeface="Palatino Linotype" panose="02040502050505030304" pitchFamily="18" charset="0"/>
                <a:ea typeface="+mj-ea"/>
                <a:cs typeface="+mj-cs"/>
              </a:rPr>
              <a:t>GARANȚIA IZOLATĂ</a:t>
            </a:r>
          </a:p>
          <a:p>
            <a:pPr lvl="0" algn="ctr" fontAlgn="auto">
              <a:spcAft>
                <a:spcPts val="0"/>
              </a:spcAft>
              <a:defRPr/>
            </a:pPr>
            <a:r>
              <a:rPr lang="ro-RO" altLang="ro-RO" dirty="0">
                <a:solidFill>
                  <a:srgbClr val="000000"/>
                </a:solidFill>
                <a:latin typeface="Söhne"/>
              </a:rPr>
              <a:t>sub formă de angajament al unui garant</a:t>
            </a:r>
          </a:p>
          <a:p>
            <a:pPr lvl="0" algn="ctr" fontAlgn="auto">
              <a:spcAft>
                <a:spcPts val="0"/>
              </a:spcAft>
              <a:defRPr/>
            </a:pPr>
            <a:r>
              <a:rPr lang="ro-RO" altLang="ro-RO" dirty="0">
                <a:solidFill>
                  <a:srgbClr val="000000"/>
                </a:solidFill>
                <a:latin typeface="Söhne"/>
              </a:rPr>
              <a:t>.</a:t>
            </a:r>
            <a:endParaRPr kumimoji="0" lang="ro-RO" sz="1800" b="0" i="0" u="none" strike="noStrike" kern="1200" cap="none" spc="0" normalizeH="0" baseline="0" noProof="0" dirty="0">
              <a:ln>
                <a:noFill/>
              </a:ln>
              <a:solidFill>
                <a:prstClr val="black"/>
              </a:solidFill>
              <a:effectLst/>
              <a:uLnTx/>
              <a:uFillTx/>
              <a:latin typeface="Corbel" panose="020B0503020204020204" pitchFamily="34" charset="0"/>
              <a:ea typeface="+mj-ea"/>
              <a:cs typeface="+mj-cs"/>
            </a:endParaRPr>
          </a:p>
        </p:txBody>
      </p:sp>
      <p:sp>
        <p:nvSpPr>
          <p:cNvPr id="8" name="Rectangle 7"/>
          <p:cNvSpPr/>
          <p:nvPr/>
        </p:nvSpPr>
        <p:spPr>
          <a:xfrm>
            <a:off x="248169" y="908720"/>
            <a:ext cx="6290147" cy="6063198"/>
          </a:xfrm>
          <a:prstGeom prst="rect">
            <a:avLst/>
          </a:prstGeom>
        </p:spPr>
        <p:txBody>
          <a:bodyPr wrap="square">
            <a:spAutoFit/>
          </a:bodyPr>
          <a:lstStyle/>
          <a:p>
            <a:pPr algn="just">
              <a:buFont typeface="+mj-lt"/>
              <a:buAutoNum type="arabicPeriod"/>
            </a:pPr>
            <a:r>
              <a:rPr lang="ro-RO" sz="1600" b="1" dirty="0">
                <a:solidFill>
                  <a:srgbClr val="374151"/>
                </a:solidFill>
                <a:latin typeface="Söhne"/>
              </a:rPr>
              <a:t> Aprobarea procedurii</a:t>
            </a:r>
            <a:endParaRPr lang="ro-RO" sz="1600" dirty="0">
              <a:solidFill>
                <a:srgbClr val="374151"/>
              </a:solidFill>
              <a:latin typeface="Söhne"/>
            </a:endParaRPr>
          </a:p>
          <a:p>
            <a:pPr marL="365125" lvl="1" indent="-182563" algn="just">
              <a:buFont typeface="Arial" panose="020B0604020202020204" pitchFamily="34" charset="0"/>
              <a:buChar char="•"/>
            </a:pPr>
            <a:r>
              <a:rPr lang="ro-RO" sz="1400" dirty="0"/>
              <a:t>Procedura urmează să fie aprobată printr-un ordin al Serviciului Vamal.</a:t>
            </a:r>
          </a:p>
          <a:p>
            <a:pPr algn="just">
              <a:buFont typeface="+mj-lt"/>
              <a:buAutoNum type="arabicPeriod"/>
            </a:pPr>
            <a:r>
              <a:rPr lang="ro-RO" sz="1600" b="1" dirty="0">
                <a:solidFill>
                  <a:srgbClr val="374151"/>
                </a:solidFill>
                <a:latin typeface="Söhne"/>
              </a:rPr>
              <a:t> Depunerea angajamentelor asumate de un garant</a:t>
            </a:r>
            <a:endParaRPr lang="ro-RO" sz="1600" dirty="0">
              <a:solidFill>
                <a:srgbClr val="374151"/>
              </a:solidFill>
              <a:latin typeface="Söhne"/>
            </a:endParaRPr>
          </a:p>
          <a:p>
            <a:pPr marL="365125" lvl="1" indent="-182563" algn="just">
              <a:buFont typeface="Arial" panose="020B0604020202020204" pitchFamily="34" charset="0"/>
              <a:buChar char="•"/>
            </a:pPr>
            <a:r>
              <a:rPr lang="ro-RO" sz="1400" dirty="0"/>
              <a:t>Angajamentele pentru garanții izolate se depun la biroul vamal competent și se aprobă.</a:t>
            </a:r>
          </a:p>
          <a:p>
            <a:pPr marL="365125" lvl="1" indent="-182563" algn="just">
              <a:buFont typeface="Arial" panose="020B0604020202020204" pitchFamily="34" charset="0"/>
              <a:buChar char="•"/>
            </a:pPr>
            <a:r>
              <a:rPr lang="ro-RO" sz="1400" dirty="0"/>
              <a:t>Toate angajamentele trebuie înregistrate în sistemul informațional de gestionare a garanțiilor.</a:t>
            </a:r>
          </a:p>
          <a:p>
            <a:pPr algn="just">
              <a:buFont typeface="+mj-lt"/>
              <a:buAutoNum type="arabicPeriod"/>
            </a:pPr>
            <a:r>
              <a:rPr lang="ro-RO" sz="1600" b="1" dirty="0">
                <a:solidFill>
                  <a:srgbClr val="374151"/>
                </a:solidFill>
                <a:latin typeface="Söhne"/>
              </a:rPr>
              <a:t> Comunicarea informațiilor către titularul regimului</a:t>
            </a:r>
            <a:endParaRPr lang="ro-RO" sz="1600" dirty="0">
              <a:solidFill>
                <a:srgbClr val="374151"/>
              </a:solidFill>
              <a:latin typeface="Söhne"/>
            </a:endParaRPr>
          </a:p>
          <a:p>
            <a:pPr marL="365125" lvl="1" indent="-182563" algn="just">
              <a:buFont typeface="Arial" panose="020B0604020202020204" pitchFamily="34" charset="0"/>
              <a:buChar char="•"/>
            </a:pPr>
            <a:r>
              <a:rPr lang="ro-RO" sz="1400" dirty="0"/>
              <a:t>Biroul vamal competent furnizează titularului regimului:</a:t>
            </a:r>
          </a:p>
          <a:p>
            <a:pPr marL="900113" lvl="1" indent="-365125" algn="just">
              <a:buFont typeface="Wingdings" panose="05000000000000000000" pitchFamily="2" charset="2"/>
              <a:buChar char="ü"/>
            </a:pPr>
            <a:r>
              <a:rPr lang="ro-RO" sz="1400" dirty="0"/>
              <a:t>Un număr de referință al garanției (GRN).</a:t>
            </a:r>
          </a:p>
          <a:p>
            <a:pPr marL="900113" lvl="1" indent="-365125" algn="just">
              <a:buFont typeface="Wingdings" panose="05000000000000000000" pitchFamily="2" charset="2"/>
              <a:buChar char="ü"/>
            </a:pPr>
            <a:r>
              <a:rPr lang="ro-RO" sz="1400" dirty="0"/>
              <a:t>Un cod de acces asociat cu GRN, neschimbabil de către titularul regimului.</a:t>
            </a:r>
          </a:p>
          <a:p>
            <a:pPr marL="365125" lvl="1" indent="-182563" algn="just">
              <a:buFont typeface="Arial" panose="020B0604020202020204" pitchFamily="34" charset="0"/>
              <a:buChar char="•"/>
            </a:pPr>
            <a:r>
              <a:rPr lang="ro-RO" sz="1400" dirty="0"/>
              <a:t>Declarația vamală trebuie să includă GRN și codul de acces corespunzător.</a:t>
            </a:r>
          </a:p>
          <a:p>
            <a:pPr marL="365125" lvl="1" indent="-182563" algn="just">
              <a:buFont typeface="Arial" panose="020B0604020202020204" pitchFamily="34" charset="0"/>
              <a:buChar char="•"/>
            </a:pPr>
            <a:r>
              <a:rPr lang="ro-RO" sz="1400" dirty="0"/>
              <a:t>Postul vamal de plecare verifică în sistem existența și valabilitatea garanției.</a:t>
            </a:r>
          </a:p>
          <a:p>
            <a:pPr algn="just">
              <a:buFont typeface="+mj-lt"/>
              <a:buAutoNum type="arabicPeriod"/>
            </a:pPr>
            <a:r>
              <a:rPr lang="ro-RO" sz="1600" b="1" dirty="0">
                <a:solidFill>
                  <a:srgbClr val="374151"/>
                </a:solidFill>
                <a:latin typeface="Söhne"/>
              </a:rPr>
              <a:t> Asigurarea continuității activității</a:t>
            </a:r>
            <a:endParaRPr lang="ro-RO" sz="1600" dirty="0">
              <a:solidFill>
                <a:srgbClr val="374151"/>
              </a:solidFill>
              <a:latin typeface="Söhne"/>
            </a:endParaRPr>
          </a:p>
          <a:p>
            <a:pPr marL="365125" lvl="1" indent="-182563" algn="just">
              <a:buFont typeface="Arial" panose="020B0604020202020204" pitchFamily="34" charset="0"/>
              <a:buChar char="•"/>
            </a:pPr>
            <a:r>
              <a:rPr lang="ro-RO" sz="1400" dirty="0"/>
              <a:t>În cazul când nu funcționează sisttemul informațional de gestionare a garanțiilor, angajamentul garantului trebuie prezentat la postul vamal de plecare.</a:t>
            </a:r>
          </a:p>
          <a:p>
            <a:pPr marL="365125" lvl="1" indent="-182563" algn="just">
              <a:buFont typeface="Arial" panose="020B0604020202020204" pitchFamily="34" charset="0"/>
              <a:buChar char="•"/>
            </a:pPr>
            <a:r>
              <a:rPr lang="ro-RO" sz="1400" dirty="0"/>
              <a:t>În acest caz biroul vamal competent păstrează o copie a angajamentului, iar biroul vamal de plecare trebuie să informeze biroul vamal competent cu privire la restituirea titularului regimului a originalului angajamentului.</a:t>
            </a:r>
          </a:p>
          <a:p>
            <a:pPr algn="just">
              <a:buFont typeface="+mj-lt"/>
              <a:buAutoNum type="arabicPeriod"/>
            </a:pPr>
            <a:r>
              <a:rPr lang="ro-RO" sz="1600" b="1" dirty="0">
                <a:solidFill>
                  <a:srgbClr val="374151"/>
                </a:solidFill>
                <a:latin typeface="Söhne"/>
              </a:rPr>
              <a:t> Modelul de Angajament</a:t>
            </a:r>
            <a:endParaRPr lang="ro-RO" sz="1600" dirty="0">
              <a:solidFill>
                <a:srgbClr val="374151"/>
              </a:solidFill>
              <a:latin typeface="Söhne"/>
            </a:endParaRPr>
          </a:p>
          <a:p>
            <a:pPr marL="365125" lvl="1" indent="-182563" algn="just">
              <a:buFont typeface="Arial" panose="020B0604020202020204" pitchFamily="34" charset="0"/>
              <a:buChar char="•"/>
            </a:pPr>
            <a:r>
              <a:rPr lang="ro-RO" sz="1400" dirty="0"/>
              <a:t>Modelul de angajament este specificat în anexa anexa nr.13 la Regulamentul de punere în aplicare a Codului vamal nr.95 din 24.08.2021</a:t>
            </a:r>
          </a:p>
        </p:txBody>
      </p:sp>
      <p:pic>
        <p:nvPicPr>
          <p:cNvPr id="2" name="Picture 1"/>
          <p:cNvPicPr>
            <a:picLocks noChangeAspect="1"/>
          </p:cNvPicPr>
          <p:nvPr/>
        </p:nvPicPr>
        <p:blipFill>
          <a:blip r:embed="rId3"/>
          <a:stretch>
            <a:fillRect/>
          </a:stretch>
        </p:blipFill>
        <p:spPr>
          <a:xfrm>
            <a:off x="6562894" y="1052736"/>
            <a:ext cx="2420537" cy="3421135"/>
          </a:xfrm>
          <a:prstGeom prst="rect">
            <a:avLst/>
          </a:prstGeom>
          <a:ln>
            <a:solidFill>
              <a:schemeClr val="accent6"/>
            </a:solidFill>
          </a:ln>
        </p:spPr>
      </p:pic>
    </p:spTree>
    <p:extLst>
      <p:ext uri="{BB962C8B-B14F-4D97-AF65-F5344CB8AC3E}">
        <p14:creationId xmlns:p14="http://schemas.microsoft.com/office/powerpoint/2010/main" val="273957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48169" y="188640"/>
            <a:ext cx="8638675" cy="720080"/>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1800" b="1" i="0" u="none" strike="noStrike" kern="1200" cap="none" spc="0" normalizeH="0" baseline="0" noProof="0" dirty="0">
                <a:ln>
                  <a:noFill/>
                </a:ln>
                <a:solidFill>
                  <a:srgbClr val="0F3955">
                    <a:lumMod val="90000"/>
                    <a:lumOff val="10000"/>
                  </a:srgbClr>
                </a:solidFill>
                <a:effectLst/>
                <a:uLnTx/>
                <a:uFillTx/>
                <a:latin typeface="Palatino Linotype" panose="02040502050505030304" pitchFamily="18" charset="0"/>
                <a:ea typeface="+mj-ea"/>
                <a:cs typeface="+mj-cs"/>
              </a:rPr>
              <a:t>GARANȚIA IZOLATĂ</a:t>
            </a:r>
          </a:p>
          <a:p>
            <a:pPr lvl="0" algn="ctr" fontAlgn="auto">
              <a:spcAft>
                <a:spcPts val="0"/>
              </a:spcAft>
              <a:defRPr/>
            </a:pPr>
            <a:r>
              <a:rPr lang="ro-RO" altLang="ro-RO" dirty="0">
                <a:solidFill>
                  <a:srgbClr val="000000"/>
                </a:solidFill>
                <a:latin typeface="Söhne"/>
              </a:rPr>
              <a:t>sub formă de titluri (voucher)</a:t>
            </a:r>
          </a:p>
          <a:p>
            <a:pPr lvl="0" algn="ctr" fontAlgn="auto">
              <a:spcAft>
                <a:spcPts val="0"/>
              </a:spcAft>
              <a:defRPr/>
            </a:pPr>
            <a:r>
              <a:rPr lang="ro-RO" altLang="ro-RO" dirty="0">
                <a:solidFill>
                  <a:srgbClr val="000000"/>
                </a:solidFill>
                <a:latin typeface="Söhne"/>
              </a:rPr>
              <a:t>.</a:t>
            </a:r>
            <a:endParaRPr kumimoji="0" lang="ro-RO" sz="1800" b="0" i="0" u="none" strike="noStrike" kern="1200" cap="none" spc="0" normalizeH="0" baseline="0" noProof="0" dirty="0">
              <a:ln>
                <a:noFill/>
              </a:ln>
              <a:solidFill>
                <a:prstClr val="black"/>
              </a:solidFill>
              <a:effectLst/>
              <a:uLnTx/>
              <a:uFillTx/>
              <a:latin typeface="Corbel" panose="020B0503020204020204" pitchFamily="34" charset="0"/>
              <a:ea typeface="+mj-ea"/>
              <a:cs typeface="+mj-cs"/>
            </a:endParaRPr>
          </a:p>
        </p:txBody>
      </p:sp>
      <p:sp>
        <p:nvSpPr>
          <p:cNvPr id="2" name="Rectangle 1"/>
          <p:cNvSpPr>
            <a:spLocks noChangeArrowheads="1"/>
          </p:cNvSpPr>
          <p:nvPr/>
        </p:nvSpPr>
        <p:spPr bwMode="auto">
          <a:xfrm>
            <a:off x="0" y="-361766"/>
            <a:ext cx="65" cy="72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8375"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0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o-RO" altLang="ro-RO" sz="600" b="0" i="0" u="none" strike="noStrike" cap="none" normalizeH="0" baseline="0" dirty="0">
                <a:ln>
                  <a:noFill/>
                </a:ln>
                <a:solidFill>
                  <a:schemeClr val="tx1"/>
                </a:solidFill>
                <a:effectLst/>
              </a:rPr>
            </a:b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0" y="575725"/>
            <a:ext cx="6964320" cy="6524863"/>
          </a:xfrm>
          <a:prstGeom prst="rect">
            <a:avLst/>
          </a:prstGeom>
        </p:spPr>
        <p:txBody>
          <a:bodyPr wrap="square">
            <a:spAutoFit/>
          </a:bodyPr>
          <a:lstStyle/>
          <a:p>
            <a:pPr marL="342900" indent="-342900" algn="just">
              <a:buFont typeface="+mj-lt"/>
              <a:buAutoNum type="arabicPeriod"/>
            </a:pPr>
            <a:r>
              <a:rPr lang="ro-RO" sz="1600" b="1" dirty="0">
                <a:solidFill>
                  <a:srgbClr val="374151"/>
                </a:solidFill>
                <a:latin typeface="Söhne"/>
              </a:rPr>
              <a:t>Constituire și aprobare</a:t>
            </a:r>
          </a:p>
          <a:p>
            <a:pPr marL="365125" lvl="1" indent="-182563" algn="just">
              <a:buFont typeface="Arial" panose="020B0604020202020204" pitchFamily="34" charset="0"/>
              <a:buChar char="•"/>
            </a:pPr>
            <a:r>
              <a:rPr lang="ro-RO" sz="1400" dirty="0">
                <a:solidFill>
                  <a:srgbClr val="374151"/>
                </a:solidFill>
                <a:latin typeface="Söhne"/>
              </a:rPr>
              <a:t>Angajamentele pentru garanție se depun și se aprobă la biroul vamal competent.</a:t>
            </a:r>
          </a:p>
          <a:p>
            <a:pPr marL="365125" lvl="1" indent="-182563" algn="just">
              <a:buFont typeface="Arial" panose="020B0604020202020204" pitchFamily="34" charset="0"/>
              <a:buChar char="•"/>
            </a:pPr>
            <a:r>
              <a:rPr lang="ro-RO" sz="1400" dirty="0">
                <a:solidFill>
                  <a:srgbClr val="374151"/>
                </a:solidFill>
                <a:latin typeface="Söhne"/>
              </a:rPr>
              <a:t>Procedura urmează să fie aprobată printr-un ordin al Serviciului Vamal.</a:t>
            </a:r>
          </a:p>
          <a:p>
            <a:pPr marL="342900" indent="-342900" algn="just">
              <a:buFont typeface="+mj-lt"/>
              <a:buAutoNum type="arabicPeriod"/>
            </a:pPr>
            <a:r>
              <a:rPr lang="ro-RO" sz="1600" b="1" dirty="0">
                <a:solidFill>
                  <a:srgbClr val="374151"/>
                </a:solidFill>
                <a:latin typeface="Söhne"/>
              </a:rPr>
              <a:t>Înregistrare și gestionare</a:t>
            </a:r>
          </a:p>
          <a:p>
            <a:pPr marL="365125" lvl="1" indent="-182563" algn="just">
              <a:buFont typeface="Arial" panose="020B0604020202020204" pitchFamily="34" charset="0"/>
              <a:buChar char="•"/>
            </a:pPr>
            <a:r>
              <a:rPr lang="ro-RO" sz="1400" dirty="0">
                <a:solidFill>
                  <a:srgbClr val="374151"/>
                </a:solidFill>
                <a:latin typeface="Söhne"/>
              </a:rPr>
              <a:t>Biroul vamal competent înregistrează angajamentele și titlurile într-un sistem informațional de gestionare a garanțiilor.</a:t>
            </a:r>
          </a:p>
          <a:p>
            <a:pPr marL="365125" lvl="1" indent="-182563" algn="just">
              <a:buFont typeface="Arial" panose="020B0604020202020204" pitchFamily="34" charset="0"/>
              <a:buChar char="•"/>
            </a:pPr>
            <a:r>
              <a:rPr lang="es-ES" sz="1400" dirty="0">
                <a:solidFill>
                  <a:srgbClr val="374151"/>
                </a:solidFill>
                <a:latin typeface="Söhne"/>
              </a:rPr>
              <a:t>Angajamentul nu specifică un cuantum maxim al obligației de plată</a:t>
            </a:r>
            <a:r>
              <a:rPr lang="ro-MD" sz="1400" dirty="0">
                <a:solidFill>
                  <a:srgbClr val="374151"/>
                </a:solidFill>
                <a:latin typeface="Söhne"/>
              </a:rPr>
              <a:t>.</a:t>
            </a:r>
          </a:p>
          <a:p>
            <a:pPr marL="365125" lvl="1" indent="-182563" algn="just">
              <a:buFont typeface="Arial" panose="020B0604020202020204" pitchFamily="34" charset="0"/>
              <a:buChar char="•"/>
            </a:pPr>
            <a:r>
              <a:rPr lang="ro-RO" sz="1400" dirty="0">
                <a:solidFill>
                  <a:srgbClr val="374151"/>
                </a:solidFill>
                <a:latin typeface="Söhne"/>
              </a:rPr>
              <a:t>Modelul de angajament este prevăzut în anexa nr.14 la Regulamentul de punere în aplicare a Codului vamal nr.95 din 24.08.2021.</a:t>
            </a:r>
            <a:endParaRPr lang="ro-RO" sz="1400" dirty="0"/>
          </a:p>
          <a:p>
            <a:pPr marL="342900" indent="-342900" algn="just">
              <a:buFont typeface="+mj-lt"/>
              <a:buAutoNum type="arabicPeriod"/>
            </a:pPr>
            <a:r>
              <a:rPr lang="ro-RO" sz="1600" b="1" dirty="0">
                <a:solidFill>
                  <a:srgbClr val="374151"/>
                </a:solidFill>
                <a:latin typeface="Söhne"/>
              </a:rPr>
              <a:t>Responsabilitatea garantului</a:t>
            </a:r>
          </a:p>
          <a:p>
            <a:pPr marL="365125" lvl="1" indent="-182563" algn="just">
              <a:buFont typeface="Arial" panose="020B0604020202020204" pitchFamily="34" charset="0"/>
              <a:buChar char="•"/>
            </a:pPr>
            <a:r>
              <a:rPr lang="ro-RO" sz="1400" dirty="0">
                <a:solidFill>
                  <a:srgbClr val="374151"/>
                </a:solidFill>
                <a:latin typeface="Söhne"/>
              </a:rPr>
              <a:t>Garantul trebuie să aibă suficiente resurse financiare pentru a acoperi datoriile vamale.</a:t>
            </a:r>
          </a:p>
          <a:p>
            <a:pPr marL="365125" lvl="1" indent="-182563" algn="just">
              <a:buFont typeface="Arial" panose="020B0604020202020204" pitchFamily="34" charset="0"/>
              <a:buChar char="•"/>
            </a:pPr>
            <a:r>
              <a:rPr lang="ro-RO" sz="1400" dirty="0">
                <a:solidFill>
                  <a:srgbClr val="374151"/>
                </a:solidFill>
                <a:latin typeface="Söhne"/>
              </a:rPr>
              <a:t>Există posibilitatea de a limita numărul de titluri emise de un garant.</a:t>
            </a:r>
          </a:p>
          <a:p>
            <a:pPr marL="342900" indent="-342900" algn="just">
              <a:buFont typeface="+mj-lt"/>
              <a:buAutoNum type="arabicPeriod"/>
            </a:pPr>
            <a:r>
              <a:rPr lang="ro-RO" sz="1600" b="1" dirty="0">
                <a:solidFill>
                  <a:srgbClr val="374151"/>
                </a:solidFill>
                <a:latin typeface="Söhne"/>
              </a:rPr>
              <a:t>Detalii despre titluri</a:t>
            </a:r>
          </a:p>
          <a:p>
            <a:pPr marL="365125" lvl="1" indent="-182563" algn="just">
              <a:buFont typeface="Arial" panose="020B0604020202020204" pitchFamily="34" charset="0"/>
              <a:buChar char="•"/>
            </a:pPr>
            <a:r>
              <a:rPr lang="ro-RO" sz="1400" dirty="0">
                <a:solidFill>
                  <a:srgbClr val="374151"/>
                </a:solidFill>
                <a:latin typeface="Söhne"/>
              </a:rPr>
              <a:t>Fiecare titlu acoperă 10,000 EUR și este emis de garant.</a:t>
            </a:r>
          </a:p>
          <a:p>
            <a:pPr marL="365125" lvl="1" indent="-182563" algn="just">
              <a:buFont typeface="Arial" panose="020B0604020202020204" pitchFamily="34" charset="0"/>
              <a:buChar char="•"/>
            </a:pPr>
            <a:r>
              <a:rPr lang="ro-RO" sz="1400" dirty="0">
                <a:solidFill>
                  <a:srgbClr val="374151"/>
                </a:solidFill>
                <a:latin typeface="Söhne"/>
              </a:rPr>
              <a:t>Data de valabilitate a titlului nu poate depăși un an de la emitere.</a:t>
            </a:r>
          </a:p>
          <a:p>
            <a:pPr marL="365125" lvl="1" indent="-182563" algn="just">
              <a:buFont typeface="Arial" panose="020B0604020202020204" pitchFamily="34" charset="0"/>
              <a:buChar char="•"/>
            </a:pPr>
            <a:r>
              <a:rPr lang="ro-RO" sz="1400" dirty="0">
                <a:solidFill>
                  <a:srgbClr val="374151"/>
                </a:solidFill>
                <a:latin typeface="Söhne"/>
              </a:rPr>
              <a:t>Modelul de titlu de garanție este specificat în anexa nr.15 la Regulamentul de punere în aplicare a Codului vamal nr. 95 din 24.08.2021.</a:t>
            </a:r>
          </a:p>
          <a:p>
            <a:pPr marL="342900" indent="-342900" algn="just">
              <a:buFont typeface="+mj-lt"/>
              <a:buAutoNum type="arabicPeriod"/>
            </a:pPr>
            <a:r>
              <a:rPr lang="ro-RO" sz="1600" b="1" dirty="0">
                <a:solidFill>
                  <a:srgbClr val="374151"/>
                </a:solidFill>
                <a:latin typeface="Söhne"/>
              </a:rPr>
              <a:t>Informații pentru titularul regimului</a:t>
            </a:r>
          </a:p>
          <a:p>
            <a:pPr marL="365125" lvl="1" indent="-182563" algn="just">
              <a:buFont typeface="Arial" panose="020B0604020202020204" pitchFamily="34" charset="0"/>
              <a:buChar char="•"/>
            </a:pPr>
            <a:r>
              <a:rPr lang="ro-RO" sz="1400" dirty="0">
                <a:solidFill>
                  <a:srgbClr val="374151"/>
                </a:solidFill>
                <a:latin typeface="Söhne"/>
              </a:rPr>
              <a:t>Biroul vamal competent furnizează titularului regimului un număr de referință al garanției (GRN) și un cod de acces asociat cu GRN.</a:t>
            </a:r>
          </a:p>
          <a:p>
            <a:pPr marL="365125" lvl="1" indent="-182563" algn="just">
              <a:buFont typeface="Arial" panose="020B0604020202020204" pitchFamily="34" charset="0"/>
              <a:buChar char="•"/>
            </a:pPr>
            <a:r>
              <a:rPr lang="ro-RO" sz="1400" dirty="0">
                <a:solidFill>
                  <a:srgbClr val="374151"/>
                </a:solidFill>
                <a:latin typeface="Söhne"/>
              </a:rPr>
              <a:t>Codul de acces nu poate fi modificat de titular.</a:t>
            </a:r>
          </a:p>
          <a:p>
            <a:pPr marL="365125" lvl="1" indent="-182563" algn="just">
              <a:buFont typeface="Arial" panose="020B0604020202020204" pitchFamily="34" charset="0"/>
              <a:buChar char="•"/>
            </a:pPr>
            <a:r>
              <a:rPr lang="ro-RO" sz="1400" dirty="0">
                <a:solidFill>
                  <a:srgbClr val="374151"/>
                </a:solidFill>
                <a:latin typeface="Söhne"/>
              </a:rPr>
              <a:t>La depunerea declarațiilor vamale, se utilizează GRN și codul de acces pentru fiecare titlu.</a:t>
            </a:r>
          </a:p>
          <a:p>
            <a:pPr marL="342900" indent="-342900" algn="just">
              <a:buFont typeface="+mj-lt"/>
              <a:buAutoNum type="arabicPeriod"/>
            </a:pPr>
            <a:r>
              <a:rPr lang="ro-RO" sz="1600" b="1" dirty="0">
                <a:solidFill>
                  <a:srgbClr val="374151"/>
                </a:solidFill>
                <a:latin typeface="Söhne"/>
              </a:rPr>
              <a:t>Cantitatea de titluri</a:t>
            </a:r>
          </a:p>
          <a:p>
            <a:pPr marL="365125" lvl="1" indent="-182563" algn="just">
              <a:buFont typeface="Arial" panose="020B0604020202020204" pitchFamily="34" charset="0"/>
              <a:buChar char="•"/>
            </a:pPr>
            <a:r>
              <a:rPr lang="ro-RO" sz="1400" dirty="0">
                <a:solidFill>
                  <a:srgbClr val="374151"/>
                </a:solidFill>
                <a:latin typeface="Söhne"/>
              </a:rPr>
              <a:t>Numărul de titluri depuse corespunde valorii datoriilor vamale estimate.</a:t>
            </a:r>
          </a:p>
          <a:p>
            <a:pPr marL="365125" lvl="1" indent="-182563" algn="just">
              <a:buFont typeface="Arial" panose="020B0604020202020204" pitchFamily="34" charset="0"/>
              <a:buChar char="•"/>
            </a:pPr>
            <a:r>
              <a:rPr lang="ro-RO" sz="1400" dirty="0">
                <a:solidFill>
                  <a:srgbClr val="374151"/>
                </a:solidFill>
                <a:latin typeface="Söhne"/>
              </a:rPr>
              <a:t>De exemplu, pentru o datorie de 8,000 EUR, este necesar un titlu, iar pentru o datorie de 33,000 EUR, sunt necesare patru titluri.</a:t>
            </a:r>
          </a:p>
        </p:txBody>
      </p:sp>
      <p:pic>
        <p:nvPicPr>
          <p:cNvPr id="6" name="Picture 5"/>
          <p:cNvPicPr>
            <a:picLocks noChangeAspect="1"/>
          </p:cNvPicPr>
          <p:nvPr/>
        </p:nvPicPr>
        <p:blipFill>
          <a:blip r:embed="rId3"/>
          <a:stretch>
            <a:fillRect/>
          </a:stretch>
        </p:blipFill>
        <p:spPr>
          <a:xfrm>
            <a:off x="7059752" y="665579"/>
            <a:ext cx="1933761" cy="2723635"/>
          </a:xfrm>
          <a:prstGeom prst="rect">
            <a:avLst/>
          </a:prstGeom>
          <a:ln>
            <a:solidFill>
              <a:schemeClr val="accent6"/>
            </a:solidFill>
          </a:ln>
        </p:spPr>
      </p:pic>
      <p:pic>
        <p:nvPicPr>
          <p:cNvPr id="7" name="Picture 6"/>
          <p:cNvPicPr>
            <a:picLocks noChangeAspect="1"/>
          </p:cNvPicPr>
          <p:nvPr/>
        </p:nvPicPr>
        <p:blipFill>
          <a:blip r:embed="rId4"/>
          <a:stretch>
            <a:fillRect/>
          </a:stretch>
        </p:blipFill>
        <p:spPr>
          <a:xfrm>
            <a:off x="7059752" y="3645024"/>
            <a:ext cx="1933761" cy="2376264"/>
          </a:xfrm>
          <a:prstGeom prst="rect">
            <a:avLst/>
          </a:prstGeom>
          <a:ln>
            <a:solidFill>
              <a:schemeClr val="accent6"/>
            </a:solidFill>
          </a:ln>
        </p:spPr>
      </p:pic>
    </p:spTree>
    <p:extLst>
      <p:ext uri="{BB962C8B-B14F-4D97-AF65-F5344CB8AC3E}">
        <p14:creationId xmlns:p14="http://schemas.microsoft.com/office/powerpoint/2010/main" val="401246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51520" y="201288"/>
            <a:ext cx="8638675" cy="409073"/>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1800" b="1" i="0" u="none" strike="noStrike" kern="1200" cap="none" spc="0" normalizeH="0" baseline="0" noProof="0" dirty="0">
                <a:ln>
                  <a:noFill/>
                </a:ln>
                <a:solidFill>
                  <a:srgbClr val="0F3955">
                    <a:lumMod val="90000"/>
                    <a:lumOff val="10000"/>
                  </a:srgbClr>
                </a:solidFill>
                <a:effectLst/>
                <a:uLnTx/>
                <a:uFillTx/>
                <a:latin typeface="Palatino Linotype" panose="02040502050505030304" pitchFamily="18" charset="0"/>
                <a:ea typeface="+mj-ea"/>
                <a:cs typeface="+mj-cs"/>
              </a:rPr>
              <a:t>GARANȚIA </a:t>
            </a:r>
            <a:r>
              <a:rPr lang="ro-RO" b="1" dirty="0">
                <a:solidFill>
                  <a:srgbClr val="0F3955">
                    <a:lumMod val="90000"/>
                    <a:lumOff val="10000"/>
                  </a:srgbClr>
                </a:solidFill>
                <a:latin typeface="Palatino Linotype" panose="02040502050505030304" pitchFamily="18" charset="0"/>
              </a:rPr>
              <a:t>GLOBALĂ 1</a:t>
            </a:r>
            <a:endParaRPr kumimoji="0" lang="ro-RO" sz="1800" b="0" i="0" u="none" strike="noStrike" kern="1200" cap="none" spc="0" normalizeH="0" baseline="0" noProof="0" dirty="0">
              <a:ln>
                <a:noFill/>
              </a:ln>
              <a:solidFill>
                <a:prstClr val="black"/>
              </a:solidFill>
              <a:effectLst/>
              <a:uLnTx/>
              <a:uFillTx/>
              <a:latin typeface="Corbel" panose="020B0503020204020204" pitchFamily="34" charset="0"/>
              <a:ea typeface="+mj-ea"/>
              <a:cs typeface="+mj-cs"/>
            </a:endParaRPr>
          </a:p>
        </p:txBody>
      </p:sp>
      <p:sp>
        <p:nvSpPr>
          <p:cNvPr id="2" name="Rectangle 1"/>
          <p:cNvSpPr>
            <a:spLocks noChangeArrowheads="1"/>
          </p:cNvSpPr>
          <p:nvPr/>
        </p:nvSpPr>
        <p:spPr bwMode="auto">
          <a:xfrm>
            <a:off x="323528" y="610361"/>
            <a:ext cx="5544616" cy="56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266700" marR="0" lvl="0" indent="-266700" algn="just" defTabSz="914400" eaLnBrk="0" latinLnBrk="0" hangingPunct="0">
              <a:lnSpc>
                <a:spcPct val="100000"/>
              </a:lnSpc>
              <a:buClrTx/>
              <a:buSzTx/>
              <a:buFont typeface="+mj-lt"/>
              <a:buAutoNum type="arabicPeriod"/>
              <a:tabLst/>
            </a:pPr>
            <a:r>
              <a:rPr lang="ro-RO" altLang="ro-RO" sz="1600" b="1" dirty="0">
                <a:solidFill>
                  <a:srgbClr val="374151"/>
                </a:solidFill>
                <a:latin typeface="Söhne"/>
              </a:rPr>
              <a:t>Dispoziții generale</a:t>
            </a:r>
          </a:p>
          <a:p>
            <a:pPr marL="450850" lvl="1" indent="-184150" algn="just" eaLnBrk="0" hangingPunct="0">
              <a:buFont typeface="Arial" panose="020B0604020202020204" pitchFamily="34" charset="0"/>
              <a:buChar char="•"/>
              <a:tabLst>
                <a:tab pos="914400" algn="l"/>
              </a:tabLst>
            </a:pPr>
            <a:r>
              <a:rPr lang="ro-RO" altLang="ro-RO" sz="1400" b="1" dirty="0"/>
              <a:t>Notă:</a:t>
            </a:r>
            <a:r>
              <a:rPr lang="ro-RO" altLang="ro-RO" sz="1400" dirty="0"/>
              <a:t> Procedura va fi aprobată printr-un ordin al Serviciului Vamal.</a:t>
            </a:r>
          </a:p>
          <a:p>
            <a:pPr marL="450850" marR="0" lvl="1" indent="-184150" algn="just" defTabSz="914400" eaLnBrk="0" latinLnBrk="0" hangingPunct="0">
              <a:lnSpc>
                <a:spcPct val="100000"/>
              </a:lnSpc>
              <a:buClrTx/>
              <a:buSzTx/>
              <a:buFont typeface="Arial" panose="020B0604020202020204" pitchFamily="34" charset="0"/>
              <a:buChar char="•"/>
              <a:tabLst>
                <a:tab pos="914400" algn="l"/>
              </a:tabLst>
            </a:pPr>
            <a:r>
              <a:rPr lang="ro-RO" altLang="ro-RO" sz="1400" dirty="0"/>
              <a:t>Simplificarea procesului de garanție se realizează prin autorizarea utilizării garanției globale, a garanției globale cu cuantum redus și a dispensei de garanție.</a:t>
            </a:r>
          </a:p>
          <a:p>
            <a:pPr marL="450850" marR="0" lvl="1" indent="-184150" algn="just" defTabSz="914400" eaLnBrk="0" latinLnBrk="0" hangingPunct="0">
              <a:lnSpc>
                <a:spcPct val="100000"/>
              </a:lnSpc>
              <a:buClrTx/>
              <a:buSzTx/>
              <a:buFont typeface="Arial" panose="020B0604020202020204" pitchFamily="34" charset="0"/>
              <a:buChar char="•"/>
              <a:tabLst>
                <a:tab pos="914400" algn="l"/>
              </a:tabLst>
            </a:pPr>
            <a:r>
              <a:rPr lang="ro-RO" altLang="ro-RO" sz="1400" dirty="0"/>
              <a:t>Procedura necesită completarea unei cereri și acordarea autorizației de către autoritatea competentă.</a:t>
            </a:r>
          </a:p>
          <a:p>
            <a:pPr marL="450850" marR="0" lvl="1" indent="-184150" algn="just" defTabSz="914400" eaLnBrk="0" latinLnBrk="0" hangingPunct="0">
              <a:lnSpc>
                <a:spcPct val="100000"/>
              </a:lnSpc>
              <a:buClrTx/>
              <a:buSzTx/>
              <a:buFont typeface="Arial" panose="020B0604020202020204" pitchFamily="34" charset="0"/>
              <a:buChar char="•"/>
              <a:tabLst>
                <a:tab pos="914400" algn="l"/>
              </a:tabLst>
            </a:pPr>
            <a:r>
              <a:rPr lang="ro-MD" altLang="ro-RO" sz="1400" dirty="0"/>
              <a:t>La baza autorizării este prezentarea unui angajament al garantului. </a:t>
            </a:r>
          </a:p>
          <a:p>
            <a:pPr marL="450850" lvl="1" indent="-184150" algn="just" eaLnBrk="0" hangingPunct="0">
              <a:buFont typeface="Arial" panose="020B0604020202020204" pitchFamily="34" charset="0"/>
              <a:buChar char="•"/>
              <a:tabLst>
                <a:tab pos="914400" algn="l"/>
              </a:tabLst>
            </a:pPr>
            <a:r>
              <a:rPr lang="ro-RO" sz="1400" dirty="0"/>
              <a:t>Modelul de angajament este prevăzut în anexa nr.16 la Regulamentul de punere în aplicare a Codului vamal nr.95 din 24.08.2021.</a:t>
            </a:r>
            <a:endParaRPr lang="ro-RO" altLang="ro-RO" sz="1400" dirty="0"/>
          </a:p>
          <a:p>
            <a:pPr marL="266700" indent="-266700" algn="just" eaLnBrk="0" hangingPunct="0">
              <a:buFont typeface="+mj-lt"/>
              <a:buAutoNum type="arabicPeriod"/>
            </a:pPr>
            <a:r>
              <a:rPr lang="ro-RO" altLang="ro-RO" sz="1600" b="1" dirty="0">
                <a:solidFill>
                  <a:srgbClr val="374151"/>
                </a:solidFill>
                <a:latin typeface="Söhne"/>
              </a:rPr>
              <a:t>Calcularea cuanumului de referință</a:t>
            </a:r>
          </a:p>
          <a:p>
            <a:pPr marL="450850" lvl="1" indent="-184150" algn="just" eaLnBrk="0" hangingPunct="0">
              <a:buFont typeface="Arial" panose="020B0604020202020204" pitchFamily="34" charset="0"/>
              <a:buChar char="•"/>
              <a:tabLst>
                <a:tab pos="914400" algn="l"/>
              </a:tabLst>
            </a:pPr>
            <a:r>
              <a:rPr lang="ro-RO" altLang="ro-RO" sz="1400" dirty="0"/>
              <a:t>Cuanumul de referință trebuie să acopere datoria vamală potențială pentru operațiunile de tranzit și să includă situații posibile.</a:t>
            </a:r>
          </a:p>
          <a:p>
            <a:pPr marL="450850" lvl="1" indent="-184150" algn="just" eaLnBrk="0" hangingPunct="0">
              <a:buFont typeface="Arial" panose="020B0604020202020204" pitchFamily="34" charset="0"/>
              <a:buChar char="•"/>
              <a:tabLst>
                <a:tab pos="914400" algn="l"/>
              </a:tabLst>
            </a:pPr>
            <a:r>
              <a:rPr lang="ro-RO" altLang="ro-RO" sz="1400" dirty="0"/>
              <a:t>Biroul vamal competent și titularul regimului colaborează pentru a stabili cuantumul de referință.</a:t>
            </a:r>
          </a:p>
          <a:p>
            <a:pPr marL="266700" marR="0" lvl="0" indent="-266700" algn="just" defTabSz="914400" eaLnBrk="0" latinLnBrk="0" hangingPunct="0">
              <a:lnSpc>
                <a:spcPct val="100000"/>
              </a:lnSpc>
              <a:buClrTx/>
              <a:buSzTx/>
              <a:buFont typeface="+mj-lt"/>
              <a:buAutoNum type="arabicPeriod"/>
              <a:tabLst/>
            </a:pPr>
            <a:r>
              <a:rPr lang="ro-RO" altLang="ro-RO" sz="1600" b="1" dirty="0">
                <a:solidFill>
                  <a:srgbClr val="374151"/>
                </a:solidFill>
                <a:latin typeface="Söhne"/>
              </a:rPr>
              <a:t>Cuantumul garanției</a:t>
            </a:r>
          </a:p>
          <a:p>
            <a:pPr marL="450850" marR="0" lvl="1" indent="-184150" algn="just" defTabSz="914400" eaLnBrk="0" latinLnBrk="0" hangingPunct="0">
              <a:lnSpc>
                <a:spcPct val="100000"/>
              </a:lnSpc>
              <a:buClrTx/>
              <a:buSzTx/>
              <a:buFont typeface="Arial" panose="020B0604020202020204" pitchFamily="34" charset="0"/>
              <a:buChar char="•"/>
              <a:tabLst>
                <a:tab pos="914400" algn="l"/>
              </a:tabLst>
            </a:pPr>
            <a:r>
              <a:rPr lang="ro-RO" altLang="ro-RO" sz="1400" dirty="0"/>
              <a:t>Cuanumul de referință al garanției globale trebuie să fie maximul specificat în angajamentul garantului.</a:t>
            </a:r>
          </a:p>
          <a:p>
            <a:pPr marL="450850" lvl="1" indent="-184150" algn="just" eaLnBrk="0" hangingPunct="0">
              <a:buFont typeface="Arial" panose="020B0604020202020204" pitchFamily="34" charset="0"/>
              <a:buChar char="•"/>
              <a:tabLst>
                <a:tab pos="914400" algn="l"/>
              </a:tabLst>
            </a:pPr>
            <a:r>
              <a:rPr lang="ro-RO" altLang="ro-RO" sz="1400" dirty="0"/>
              <a:t>Un certificat de garanție este emis pentru a valida garanția.</a:t>
            </a:r>
          </a:p>
        </p:txBody>
      </p:sp>
      <p:pic>
        <p:nvPicPr>
          <p:cNvPr id="4" name="Picture 3"/>
          <p:cNvPicPr>
            <a:picLocks noChangeAspect="1"/>
          </p:cNvPicPr>
          <p:nvPr/>
        </p:nvPicPr>
        <p:blipFill>
          <a:blip r:embed="rId3"/>
          <a:stretch>
            <a:fillRect/>
          </a:stretch>
        </p:blipFill>
        <p:spPr>
          <a:xfrm>
            <a:off x="6157203" y="1268760"/>
            <a:ext cx="2732992" cy="3870975"/>
          </a:xfrm>
          <a:prstGeom prst="rect">
            <a:avLst/>
          </a:prstGeom>
          <a:ln>
            <a:solidFill>
              <a:schemeClr val="accent6"/>
            </a:solidFill>
          </a:ln>
        </p:spPr>
      </p:pic>
    </p:spTree>
    <p:extLst>
      <p:ext uri="{BB962C8B-B14F-4D97-AF65-F5344CB8AC3E}">
        <p14:creationId xmlns:p14="http://schemas.microsoft.com/office/powerpoint/2010/main" val="331052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48169" y="188640"/>
            <a:ext cx="8638675" cy="409073"/>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ro-RO" sz="1800" b="1" i="0" u="none" strike="noStrike" kern="1200" cap="none" spc="0" normalizeH="0" baseline="0" noProof="0" dirty="0">
                <a:ln>
                  <a:noFill/>
                </a:ln>
                <a:solidFill>
                  <a:srgbClr val="0F3955">
                    <a:lumMod val="90000"/>
                    <a:lumOff val="10000"/>
                  </a:srgbClr>
                </a:solidFill>
                <a:effectLst/>
                <a:uLnTx/>
                <a:uFillTx/>
                <a:latin typeface="Palatino Linotype" panose="02040502050505030304" pitchFamily="18" charset="0"/>
                <a:ea typeface="+mj-ea"/>
                <a:cs typeface="+mj-cs"/>
              </a:rPr>
              <a:t>GARANȚIA </a:t>
            </a:r>
            <a:r>
              <a:rPr lang="ro-RO" b="1" dirty="0">
                <a:solidFill>
                  <a:srgbClr val="0F3955">
                    <a:lumMod val="90000"/>
                    <a:lumOff val="10000"/>
                  </a:srgbClr>
                </a:solidFill>
                <a:latin typeface="Palatino Linotype" panose="02040502050505030304" pitchFamily="18" charset="0"/>
              </a:rPr>
              <a:t>GLOBALĂ 2</a:t>
            </a:r>
            <a:endParaRPr kumimoji="0" lang="ro-RO" sz="1800" b="0" i="0" u="none" strike="noStrike" kern="1200" cap="none" spc="0" normalizeH="0" baseline="0" noProof="0" dirty="0">
              <a:ln>
                <a:noFill/>
              </a:ln>
              <a:solidFill>
                <a:prstClr val="black"/>
              </a:solidFill>
              <a:effectLst/>
              <a:uLnTx/>
              <a:uFillTx/>
              <a:latin typeface="Corbel" panose="020B0503020204020204" pitchFamily="34" charset="0"/>
              <a:ea typeface="+mj-ea"/>
              <a:cs typeface="+mj-cs"/>
            </a:endParaRPr>
          </a:p>
        </p:txBody>
      </p:sp>
      <p:sp>
        <p:nvSpPr>
          <p:cNvPr id="2" name="Rectangle 1"/>
          <p:cNvSpPr>
            <a:spLocks noChangeArrowheads="1"/>
          </p:cNvSpPr>
          <p:nvPr/>
        </p:nvSpPr>
        <p:spPr bwMode="auto">
          <a:xfrm>
            <a:off x="395536" y="2800965"/>
            <a:ext cx="4504994" cy="83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lang="ro-RO" altLang="ro-RO" sz="1400" dirty="0"/>
            </a:br>
            <a:endParaRPr lang="ro-RO" altLang="ro-RO" sz="1400" dirty="0"/>
          </a:p>
        </p:txBody>
      </p:sp>
      <p:sp>
        <p:nvSpPr>
          <p:cNvPr id="3" name="Rectangle 2"/>
          <p:cNvSpPr/>
          <p:nvPr/>
        </p:nvSpPr>
        <p:spPr>
          <a:xfrm>
            <a:off x="417458" y="908720"/>
            <a:ext cx="5184576" cy="4985980"/>
          </a:xfrm>
          <a:prstGeom prst="rect">
            <a:avLst/>
          </a:prstGeom>
        </p:spPr>
        <p:txBody>
          <a:bodyPr wrap="square">
            <a:spAutoFit/>
          </a:bodyPr>
          <a:lstStyle/>
          <a:p>
            <a:pPr marL="266700" lvl="0" indent="-266700" algn="just" eaLnBrk="0" hangingPunct="0">
              <a:spcAft>
                <a:spcPts val="0"/>
              </a:spcAft>
              <a:buFont typeface="+mj-lt"/>
              <a:buAutoNum type="arabicPeriod" startAt="5"/>
              <a:tabLst>
                <a:tab pos="457200" algn="l"/>
              </a:tabLst>
            </a:pPr>
            <a:r>
              <a:rPr lang="ro-RO" sz="1600" b="1" dirty="0">
                <a:solidFill>
                  <a:srgbClr val="374151"/>
                </a:solidFill>
                <a:latin typeface="Söhne"/>
                <a:ea typeface="Times New Roman" panose="02020603050405020304" pitchFamily="18" charset="0"/>
                <a:cs typeface="Arial" panose="020B0604020202020204" pitchFamily="34" charset="0"/>
              </a:rPr>
              <a:t>Obligații și verificarea cuantumului de referință</a:t>
            </a:r>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Titularul regimului trebuie să monitorizeze cuantumul de referință pentru a preveni depășirea acestuia.</a:t>
            </a:r>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Sistemele informaționale asigură monitorizarea în timp real.</a:t>
            </a:r>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Autoritățile competente pot solicita evidențe în cazul planurilor de asigurare a continuității activității.</a:t>
            </a:r>
            <a:endParaRPr lang="ro-RO" sz="1600" b="1" dirty="0">
              <a:solidFill>
                <a:srgbClr val="374151"/>
              </a:solidFill>
              <a:latin typeface="Söhne"/>
              <a:ea typeface="Times New Roman" panose="02020603050405020304" pitchFamily="18" charset="0"/>
              <a:cs typeface="Arial" panose="020B0604020202020204" pitchFamily="34" charset="0"/>
            </a:endParaRPr>
          </a:p>
          <a:p>
            <a:pPr marL="342900" lvl="0" indent="-342900" algn="just" eaLnBrk="0" hangingPunct="0">
              <a:spcAft>
                <a:spcPts val="0"/>
              </a:spcAft>
              <a:buFont typeface="+mj-lt"/>
              <a:buAutoNum type="arabicPeriod" startAt="5"/>
              <a:tabLst>
                <a:tab pos="457200" algn="l"/>
              </a:tabLst>
            </a:pPr>
            <a:r>
              <a:rPr lang="ro-RO" sz="1600" b="1" dirty="0">
                <a:solidFill>
                  <a:srgbClr val="374151"/>
                </a:solidFill>
                <a:latin typeface="Söhne"/>
                <a:ea typeface="Times New Roman" panose="02020603050405020304" pitchFamily="18" charset="0"/>
                <a:cs typeface="Arial" panose="020B0604020202020204" pitchFamily="34" charset="0"/>
              </a:rPr>
              <a:t>Utilizarea garanției globale</a:t>
            </a:r>
            <a:endParaRPr lang="ro-RO" dirty="0"/>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Garanția globală se depune și se aprobă la biroul vamal de garanție.</a:t>
            </a:r>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 număr de referință și un cod de acces sunt emise pentru fiecare angajament.</a:t>
            </a:r>
          </a:p>
          <a:p>
            <a:pPr marL="342900" lvl="0" indent="-342900" algn="just" eaLnBrk="0" hangingPunct="0">
              <a:spcAft>
                <a:spcPts val="0"/>
              </a:spcAft>
              <a:buFont typeface="+mj-lt"/>
              <a:buAutoNum type="arabicPeriod" startAt="5"/>
              <a:tabLst>
                <a:tab pos="457200" algn="l"/>
              </a:tabLst>
            </a:pPr>
            <a:r>
              <a:rPr lang="ro-RO" sz="1600" b="1" dirty="0">
                <a:solidFill>
                  <a:srgbClr val="374151"/>
                </a:solidFill>
                <a:latin typeface="Söhne"/>
                <a:ea typeface="Times New Roman" panose="02020603050405020304" pitchFamily="18" charset="0"/>
                <a:cs typeface="Arial" panose="020B0604020202020204" pitchFamily="34" charset="0"/>
              </a:rPr>
              <a:t>Anularea și revocarea autorizației</a:t>
            </a:r>
            <a:endParaRPr lang="ro-RO" dirty="0"/>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Certificatele eliberate anterior nu pot fi folosite după anularea sau revocarea autorizației.</a:t>
            </a:r>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Returnarea acestor certificate este obligatorie.</a:t>
            </a:r>
          </a:p>
          <a:p>
            <a:pPr marL="342900" lvl="0" indent="-342900" algn="just" eaLnBrk="0" hangingPunct="0">
              <a:spcAft>
                <a:spcPts val="0"/>
              </a:spcAft>
              <a:buFont typeface="+mj-lt"/>
              <a:buAutoNum type="arabicPeriod" startAt="5"/>
              <a:tabLst>
                <a:tab pos="457200" algn="l"/>
              </a:tabLst>
            </a:pPr>
            <a:r>
              <a:rPr lang="ro-RO" sz="1600" b="1" dirty="0">
                <a:solidFill>
                  <a:srgbClr val="374151"/>
                </a:solidFill>
                <a:latin typeface="Söhne"/>
                <a:ea typeface="Times New Roman" panose="02020603050405020304" pitchFamily="18" charset="0"/>
                <a:cs typeface="Arial" panose="020B0604020202020204" pitchFamily="34" charset="0"/>
              </a:rPr>
              <a:t>Reducerea valorii garanției și dispensa de garanție</a:t>
            </a:r>
            <a:endParaRPr lang="ro-RO" dirty="0"/>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Cuantumul garanției poate fi redus la 50% sau 30% din cuantumul de referință sau poate fi acordată o dispensă de garanție.</a:t>
            </a:r>
          </a:p>
          <a:p>
            <a:pPr marL="450850" lvl="1" indent="-184150" algn="just" eaLnBrk="0" hangingPunct="0">
              <a:spcAft>
                <a:spcPts val="0"/>
              </a:spcAft>
              <a:buFont typeface="Arial" panose="020B0604020202020204" pitchFamily="34" charset="0"/>
              <a:buChar char="•"/>
              <a:tabLst>
                <a:tab pos="914400" algn="l"/>
              </a:tabLst>
            </a:pPr>
            <a:r>
              <a:rPr lang="ro-RO"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Criteriile pentru reducere sunt detaliate în art.104 alin. (2).</a:t>
            </a:r>
          </a:p>
        </p:txBody>
      </p:sp>
      <p:pic>
        <p:nvPicPr>
          <p:cNvPr id="4" name="Picture 3"/>
          <p:cNvPicPr>
            <a:picLocks noChangeAspect="1"/>
          </p:cNvPicPr>
          <p:nvPr/>
        </p:nvPicPr>
        <p:blipFill>
          <a:blip r:embed="rId3"/>
          <a:stretch>
            <a:fillRect/>
          </a:stretch>
        </p:blipFill>
        <p:spPr>
          <a:xfrm>
            <a:off x="5944670" y="4293096"/>
            <a:ext cx="3182664" cy="1728192"/>
          </a:xfrm>
          <a:prstGeom prst="rect">
            <a:avLst/>
          </a:prstGeom>
          <a:ln>
            <a:solidFill>
              <a:schemeClr val="accent6"/>
            </a:solidFill>
          </a:ln>
        </p:spPr>
      </p:pic>
      <p:pic>
        <p:nvPicPr>
          <p:cNvPr id="6" name="Picture 5"/>
          <p:cNvPicPr>
            <a:picLocks noChangeAspect="1"/>
          </p:cNvPicPr>
          <p:nvPr/>
        </p:nvPicPr>
        <p:blipFill>
          <a:blip r:embed="rId4"/>
          <a:stretch>
            <a:fillRect/>
          </a:stretch>
        </p:blipFill>
        <p:spPr>
          <a:xfrm>
            <a:off x="5948890" y="908720"/>
            <a:ext cx="3178444" cy="3178444"/>
          </a:xfrm>
          <a:prstGeom prst="rect">
            <a:avLst/>
          </a:prstGeom>
        </p:spPr>
      </p:pic>
    </p:spTree>
    <p:extLst>
      <p:ext uri="{BB962C8B-B14F-4D97-AF65-F5344CB8AC3E}">
        <p14:creationId xmlns:p14="http://schemas.microsoft.com/office/powerpoint/2010/main" val="3744318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1"/>
          <p:cNvSpPr>
            <a:spLocks noGrp="1"/>
          </p:cNvSpPr>
          <p:nvPr>
            <p:ph type="ftr" sz="quarter" idx="11"/>
          </p:nvPr>
        </p:nvSpPr>
        <p:spPr bwMode="auto">
          <a:xfrm>
            <a:off x="0" y="6369049"/>
            <a:ext cx="9144000" cy="549275"/>
          </a:xfrm>
          <a:solidFill>
            <a:schemeClr val="accent6">
              <a:lumMod val="75000"/>
            </a:schemeClr>
          </a:solidFill>
        </p:spPr>
        <p:txBody>
          <a:bodyPr wrap="square" numCol="1" anchorCtr="0" compatLnSpc="1">
            <a:prstTxWarp prst="textNoShape">
              <a:avLst/>
            </a:prstTxWarp>
          </a:bodyPr>
          <a:lstStyle>
            <a:lvl1pPr>
              <a:defRPr>
                <a:solidFill>
                  <a:schemeClr val="tx1"/>
                </a:solidFill>
                <a:latin typeface="Arial" panose="020B0604020202020204" pitchFamily="34" charset="0"/>
                <a:ea typeface="Arial Unicode MS" pitchFamily="34" charset="-128"/>
              </a:defRPr>
            </a:lvl1pPr>
            <a:lvl2pPr marL="742950" indent="-285750">
              <a:defRPr>
                <a:solidFill>
                  <a:schemeClr val="tx1"/>
                </a:solidFill>
                <a:latin typeface="Arial" panose="020B0604020202020204" pitchFamily="34" charset="0"/>
                <a:ea typeface="Arial Unicode MS" pitchFamily="34" charset="-128"/>
              </a:defRPr>
            </a:lvl2pPr>
            <a:lvl3pPr marL="1143000" indent="-228600">
              <a:defRPr>
                <a:solidFill>
                  <a:schemeClr val="tx1"/>
                </a:solidFill>
                <a:latin typeface="Arial" panose="020B0604020202020204" pitchFamily="34" charset="0"/>
                <a:ea typeface="Arial Unicode MS" pitchFamily="34" charset="-128"/>
              </a:defRPr>
            </a:lvl3pPr>
            <a:lvl4pPr marL="1600200" indent="-228600">
              <a:defRPr>
                <a:solidFill>
                  <a:schemeClr val="tx1"/>
                </a:solidFill>
                <a:latin typeface="Arial" panose="020B0604020202020204" pitchFamily="34" charset="0"/>
                <a:ea typeface="Arial Unicode MS" pitchFamily="34" charset="-128"/>
              </a:defRPr>
            </a:lvl4pPr>
            <a:lvl5pPr marL="2057400" indent="-228600">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ea typeface="Arial Unicode MS" pitchFamily="34" charset="-128"/>
              </a:defRPr>
            </a:lvl9pPr>
          </a:lstStyle>
          <a:p>
            <a:pPr algn="ctr"/>
            <a:r>
              <a:rPr lang="ro-RO" dirty="0"/>
              <a:t>Numele: Alexandru Munteanu, Secția: Tranzit, Direcția: Organizarea Controlului Vamal și Facilitarea Comerțului,</a:t>
            </a:r>
          </a:p>
          <a:p>
            <a:pPr algn="ctr"/>
            <a:r>
              <a:rPr lang="ro-RO" dirty="0"/>
              <a:t>Email: </a:t>
            </a:r>
            <a:r>
              <a:rPr lang="ro-RO" dirty="0">
                <a:hlinkClick r:id="rId3"/>
              </a:rPr>
              <a:t>alexandru.munteanu@customs.gov.md</a:t>
            </a:r>
            <a:r>
              <a:rPr lang="ro-RO" dirty="0"/>
              <a:t>,</a:t>
            </a:r>
          </a:p>
          <a:p>
            <a:pPr algn="ctr"/>
            <a:r>
              <a:rPr lang="ro-RO" dirty="0"/>
              <a:t>Telefon: +373 (22) 57-41-19 Fax: +373 (22) 27-30-61</a:t>
            </a:r>
            <a:endParaRPr lang="ru-RU" altLang="ru-RU" sz="1600" dirty="0">
              <a:solidFill>
                <a:srgbClr val="0000FF"/>
              </a:solidFill>
            </a:endParaRPr>
          </a:p>
        </p:txBody>
      </p:sp>
      <p:pic>
        <p:nvPicPr>
          <p:cNvPr id="23555" name="Picture 6" descr="Копия design-invit_eng"/>
          <p:cNvPicPr>
            <a:picLocks noChangeAspect="1" noChangeArrowheads="1"/>
          </p:cNvPicPr>
          <p:nvPr/>
        </p:nvPicPr>
        <p:blipFill>
          <a:blip r:embed="rId4">
            <a:extLst>
              <a:ext uri="{28A0092B-C50C-407E-A947-70E740481C1C}">
                <a14:useLocalDpi xmlns:a14="http://schemas.microsoft.com/office/drawing/2010/main" val="0"/>
              </a:ext>
            </a:extLst>
          </a:blip>
          <a:srcRect r="25241" b="43463"/>
          <a:stretch>
            <a:fillRect/>
          </a:stretch>
        </p:blipFill>
        <p:spPr bwMode="auto">
          <a:xfrm>
            <a:off x="0" y="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2771775" y="4868863"/>
            <a:ext cx="3529013" cy="366712"/>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b="1" dirty="0">
                <a:solidFill>
                  <a:srgbClr val="FFFF66"/>
                </a:solidFill>
                <a:effectLst>
                  <a:outerShdw blurRad="38100" dist="38100" dir="2700000" algn="tl">
                    <a:srgbClr val="000000"/>
                  </a:outerShdw>
                </a:effectLst>
                <a:latin typeface="Arial" charset="0"/>
                <a:cs typeface="Arial Unicode MS" pitchFamily="34" charset="-128"/>
              </a:rPr>
              <a:t>       </a:t>
            </a:r>
            <a:endParaRPr lang="ru-RU" b="1" dirty="0">
              <a:solidFill>
                <a:srgbClr val="FFFF66"/>
              </a:solidFill>
              <a:effectLst>
                <a:outerShdw blurRad="38100" dist="38100" dir="2700000" algn="tl">
                  <a:srgbClr val="000000"/>
                </a:outerShdw>
              </a:effectLst>
              <a:latin typeface="Arial" charset="0"/>
              <a:cs typeface="Arial Unicode MS" pitchFamily="34" charset="-128"/>
            </a:endParaRPr>
          </a:p>
        </p:txBody>
      </p:sp>
      <p:sp>
        <p:nvSpPr>
          <p:cNvPr id="5" name="Rectangle 1"/>
          <p:cNvSpPr txBox="1">
            <a:spLocks noChangeArrowheads="1"/>
          </p:cNvSpPr>
          <p:nvPr/>
        </p:nvSpPr>
        <p:spPr bwMode="auto">
          <a:xfrm>
            <a:off x="395536" y="5542991"/>
            <a:ext cx="8496944" cy="936997"/>
          </a:xfrm>
          <a:prstGeom prst="rect">
            <a:avLst/>
          </a:prstGeom>
          <a:noFill/>
          <a:ln w="9525">
            <a:noFill/>
            <a:miter lim="800000"/>
            <a:headEnd/>
            <a:tailEnd/>
          </a:ln>
        </p:spPr>
        <p:txBody>
          <a:bodyPr lIns="0" rIns="0" bIns="0" anchor="b">
            <a:normAutofit fontScale="97500"/>
          </a:bodyPr>
          <a:lstStyle/>
          <a:p>
            <a:pPr algn="ctr" defTabSz="9144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o-RO" sz="2400" b="1" dirty="0">
                <a:solidFill>
                  <a:srgbClr val="002060"/>
                </a:solidFill>
                <a:latin typeface="Times New Roman" pitchFamily="18" charset="0"/>
                <a:cs typeface="Times New Roman" pitchFamily="18" charset="0"/>
              </a:rPr>
              <a:t>Mulțumesc pentru atenție</a:t>
            </a:r>
            <a:r>
              <a:rPr lang="en-US" sz="2400" b="1" dirty="0">
                <a:solidFill>
                  <a:srgbClr val="002060"/>
                </a:solidFill>
                <a:latin typeface="Times New Roman" pitchFamily="18" charset="0"/>
                <a:cs typeface="Times New Roman" pitchFamily="18" charset="0"/>
              </a:rPr>
              <a:t>!</a:t>
            </a:r>
            <a:br>
              <a:rPr lang="ru-RU" sz="2400" b="1" dirty="0">
                <a:latin typeface="Times New Roman" pitchFamily="18" charset="0"/>
                <a:cs typeface="Times New Roman" pitchFamily="18" charset="0"/>
              </a:rPr>
            </a:br>
            <a:endParaRPr lang="en-GB" sz="2400" b="1" dirty="0">
              <a:solidFill>
                <a:srgbClr val="FFFF00"/>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9386978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898"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Limita neimpozabilă pentru trimiterile poștale internaționale se micșorează  | Contabil s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5717" y="4913829"/>
            <a:ext cx="2729317" cy="1535241"/>
          </a:xfrm>
          <a:prstGeom prst="rect">
            <a:avLst/>
          </a:prstGeom>
          <a:noFill/>
          <a:extLst>
            <a:ext uri="{909E8E84-426E-40DD-AFC4-6F175D3DCCD1}">
              <a14:hiddenFill xmlns:a14="http://schemas.microsoft.com/office/drawing/2010/main">
                <a:solidFill>
                  <a:srgbClr val="FFFFFF"/>
                </a:solidFill>
              </a14:hiddenFill>
            </a:ext>
          </a:extLst>
        </p:spPr>
      </p:pic>
      <p:sp>
        <p:nvSpPr>
          <p:cNvPr id="4"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248169" y="188640"/>
            <a:ext cx="8638675" cy="409073"/>
          </a:xfrm>
        </p:spPr>
        <p:txBody>
          <a:bodyPr rtlCol="0"/>
          <a:lstStyle/>
          <a:p>
            <a:pPr algn="ctr"/>
            <a:r>
              <a:rPr lang="ro-RO" b="1" dirty="0">
                <a:solidFill>
                  <a:schemeClr val="accent2">
                    <a:lumMod val="90000"/>
                    <a:lumOff val="10000"/>
                  </a:schemeClr>
                </a:solidFill>
                <a:latin typeface="Palatino Linotype" panose="02040502050505030304" pitchFamily="18" charset="0"/>
              </a:rPr>
              <a:t>SCUTIREA DE GARANȚIE ÎN CADRUL REGIMULUI DE TRANZIT</a:t>
            </a:r>
            <a:endParaRPr lang="ro-RO" dirty="0"/>
          </a:p>
        </p:txBody>
      </p:sp>
      <p:graphicFrame>
        <p:nvGraphicFramePr>
          <p:cNvPr id="3" name="Таблица 2"/>
          <p:cNvGraphicFramePr>
            <a:graphicFrameLocks noGrp="1"/>
          </p:cNvGraphicFramePr>
          <p:nvPr>
            <p:extLst>
              <p:ext uri="{D42A27DB-BD31-4B8C-83A1-F6EECF244321}">
                <p14:modId xmlns:p14="http://schemas.microsoft.com/office/powerpoint/2010/main" val="3552672653"/>
              </p:ext>
            </p:extLst>
          </p:nvPr>
        </p:nvGraphicFramePr>
        <p:xfrm>
          <a:off x="166485" y="764704"/>
          <a:ext cx="8806400" cy="4260596"/>
        </p:xfrm>
        <a:graphic>
          <a:graphicData uri="http://schemas.openxmlformats.org/drawingml/2006/table">
            <a:tbl>
              <a:tblPr firstRow="1" bandRow="1">
                <a:tableStyleId>{E8B1032C-EA38-4F05-BA0D-38AFFFC7BED3}</a:tableStyleId>
              </a:tblPr>
              <a:tblGrid>
                <a:gridCol w="3629900">
                  <a:extLst>
                    <a:ext uri="{9D8B030D-6E8A-4147-A177-3AD203B41FA5}">
                      <a16:colId xmlns:a16="http://schemas.microsoft.com/office/drawing/2014/main" val="141520277"/>
                    </a:ext>
                  </a:extLst>
                </a:gridCol>
                <a:gridCol w="5176500">
                  <a:extLst>
                    <a:ext uri="{9D8B030D-6E8A-4147-A177-3AD203B41FA5}">
                      <a16:colId xmlns:a16="http://schemas.microsoft.com/office/drawing/2014/main" val="3975581302"/>
                    </a:ext>
                  </a:extLst>
                </a:gridCol>
              </a:tblGrid>
              <a:tr h="284562">
                <a:tc>
                  <a:txBody>
                    <a:bodyPr/>
                    <a:lstStyle/>
                    <a:p>
                      <a:pPr algn="ctr"/>
                      <a:r>
                        <a:rPr lang="ro-RO" sz="1600" dirty="0">
                          <a:solidFill>
                            <a:schemeClr val="bg1"/>
                          </a:solidFill>
                          <a:latin typeface="Palatino Linotype" panose="02040502050505030304" pitchFamily="18" charset="0"/>
                        </a:rPr>
                        <a:t>Legislația</a:t>
                      </a:r>
                      <a:r>
                        <a:rPr lang="ro-RO" sz="1600" baseline="0" dirty="0">
                          <a:solidFill>
                            <a:schemeClr val="bg1"/>
                          </a:solidFill>
                          <a:latin typeface="Palatino Linotype" panose="02040502050505030304" pitchFamily="18" charset="0"/>
                        </a:rPr>
                        <a:t> actuală </a:t>
                      </a:r>
                    </a:p>
                    <a:p>
                      <a:pPr algn="ctr"/>
                      <a:r>
                        <a:rPr lang="ro-RO" sz="1600" baseline="0" dirty="0">
                          <a:solidFill>
                            <a:schemeClr val="bg1"/>
                          </a:solidFill>
                          <a:latin typeface="Palatino Linotype" panose="02040502050505030304" pitchFamily="18" charset="0"/>
                        </a:rPr>
                        <a:t>(</a:t>
                      </a:r>
                      <a:r>
                        <a:rPr lang="ro-RO" sz="1600" dirty="0">
                          <a:solidFill>
                            <a:schemeClr val="bg1"/>
                          </a:solidFill>
                          <a:latin typeface="Palatino Linotype" panose="02040502050505030304" pitchFamily="18" charset="0"/>
                        </a:rPr>
                        <a:t>Codul vamal nr.1149/2000)</a:t>
                      </a:r>
                    </a:p>
                  </a:txBody>
                  <a:tcPr marL="68580" marR="68580" marT="34290" marB="3429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dirty="0">
                          <a:solidFill>
                            <a:schemeClr val="bg1"/>
                          </a:solidFill>
                          <a:latin typeface="Palatino Linotype" panose="02040502050505030304" pitchFamily="18" charset="0"/>
                        </a:rPr>
                        <a:t>Legislația</a:t>
                      </a:r>
                      <a:r>
                        <a:rPr lang="ro-RO" sz="1600" b="1" baseline="0" dirty="0">
                          <a:solidFill>
                            <a:schemeClr val="bg1"/>
                          </a:solidFill>
                          <a:latin typeface="Palatino Linotype" panose="02040502050505030304" pitchFamily="18" charset="0"/>
                        </a:rPr>
                        <a:t> nouă </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baseline="0" dirty="0">
                          <a:solidFill>
                            <a:schemeClr val="bg1"/>
                          </a:solidFill>
                          <a:latin typeface="Palatino Linotype" panose="02040502050505030304" pitchFamily="18" charset="0"/>
                        </a:rPr>
                        <a:t>(</a:t>
                      </a:r>
                      <a:r>
                        <a:rPr lang="ro-RO" sz="1600" b="1" dirty="0">
                          <a:solidFill>
                            <a:schemeClr val="bg1"/>
                          </a:solidFill>
                          <a:latin typeface="Palatino Linotype" panose="02040502050505030304" pitchFamily="18" charset="0"/>
                        </a:rPr>
                        <a:t>Codul vamal nr. 95/2021) </a:t>
                      </a:r>
                      <a:endParaRPr lang="ru-RU" sz="1600" dirty="0">
                        <a:solidFill>
                          <a:schemeClr val="bg1"/>
                        </a:solidFill>
                        <a:latin typeface="Palatino Linotype" panose="02040502050505030304" pitchFamily="18" charset="0"/>
                      </a:endParaRPr>
                    </a:p>
                  </a:txBody>
                  <a:tcPr marL="68580" marR="68580" marT="34290" marB="34290">
                    <a:solidFill>
                      <a:schemeClr val="accent2"/>
                    </a:solidFill>
                  </a:tcPr>
                </a:tc>
                <a:extLst>
                  <a:ext uri="{0D108BD9-81ED-4DB2-BD59-A6C34878D82A}">
                    <a16:rowId xmlns:a16="http://schemas.microsoft.com/office/drawing/2014/main" val="986034064"/>
                  </a:ext>
                </a:extLst>
              </a:tr>
              <a:tr h="3171822">
                <a:tc>
                  <a:txBody>
                    <a:bodyPr/>
                    <a:lstStyle/>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Art. 127</a:t>
                      </a:r>
                      <a:r>
                        <a:rPr lang="ro-RO" sz="1400" b="1" kern="1200" baseline="300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a:t>
                      </a: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CV</a:t>
                      </a:r>
                    </a:p>
                    <a:p>
                      <a:pPr marL="450850" lvl="1" indent="-184150" algn="just">
                        <a:lnSpc>
                          <a:spcPct val="107000"/>
                        </a:lnSpc>
                        <a:spcAft>
                          <a:spcPts val="0"/>
                        </a:spcAft>
                        <a:buSzPts val="1000"/>
                        <a:buFont typeface="Symbol" panose="05050102010706020507" pitchFamily="18" charset="2"/>
                        <a:buChar char=""/>
                        <a:tabLst>
                          <a:tab pos="914400" algn="l"/>
                        </a:tabLst>
                      </a:pPr>
                      <a:r>
                        <a:rPr lang="ro-RO" sz="14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în cazuri justificate, pot fi acordate scutiri de la garantarea obligației vamale.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450850" lvl="1" indent="-184150" algn="just">
                        <a:lnSpc>
                          <a:spcPct val="107000"/>
                        </a:lnSpc>
                        <a:spcAft>
                          <a:spcPts val="0"/>
                        </a:spcAft>
                        <a:buSzPts val="1000"/>
                        <a:buFont typeface="Symbol" panose="05050102010706020507" pitchFamily="18" charset="2"/>
                        <a:buChar char=""/>
                        <a:tabLst>
                          <a:tab pos="914400" algn="l"/>
                        </a:tabLst>
                      </a:pPr>
                      <a:r>
                        <a:rPr lang="ro-RO" sz="14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scutirile se aplică pentru anumite destinații vamale.</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450850" lvl="1" indent="-184150" algn="just">
                        <a:lnSpc>
                          <a:spcPct val="107000"/>
                        </a:lnSpc>
                        <a:spcAft>
                          <a:spcPts val="0"/>
                        </a:spcAft>
                        <a:buSzPts val="1000"/>
                        <a:buFont typeface="Symbol" panose="05050102010706020507" pitchFamily="18" charset="2"/>
                        <a:buChar char=""/>
                        <a:tabLst>
                          <a:tab pos="914400" algn="l"/>
                        </a:tabLst>
                      </a:pPr>
                      <a:r>
                        <a:rPr lang="ro-RO" sz="14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metodologia pentru acordarea scutirilor este elaborată de Serviciul Vamal.</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Tranzitul pe cale ferată (HG nr. 1140/2005)</a:t>
                      </a:r>
                    </a:p>
                    <a:p>
                      <a:pPr marL="450850" lvl="1" indent="-184150" algn="just">
                        <a:lnSpc>
                          <a:spcPct val="107000"/>
                        </a:lnSpc>
                        <a:spcAft>
                          <a:spcPts val="0"/>
                        </a:spcAft>
                        <a:buSzPts val="1000"/>
                        <a:buFont typeface="Symbol" panose="05050102010706020507" pitchFamily="18" charset="2"/>
                        <a:buChar char=""/>
                        <a:tabLst>
                          <a:tab pos="914400" algn="l"/>
                        </a:tabLst>
                      </a:pPr>
                      <a:r>
                        <a:rPr lang="ro-RO" sz="14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punctul 92 al Hotărârii de Guvern nr. 1140/2005 reglementează scutirea de garantare a tranzitului pe cale ferată.</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34290" marB="34290"/>
                </a:tc>
                <a:tc>
                  <a:txBody>
                    <a:bodyPr/>
                    <a:lstStyle/>
                    <a:p>
                      <a:pPr marL="342900" lvl="0" indent="-342900" algn="just" defTabSz="685800" rtl="0" eaLnBrk="1" latinLnBrk="0" hangingPunct="1">
                        <a:lnSpc>
                          <a:spcPct val="107000"/>
                        </a:lnSpc>
                        <a:spcAft>
                          <a:spcPts val="0"/>
                        </a:spcAft>
                        <a:buFont typeface="+mj-lt"/>
                        <a:buAutoNum type="arabicPeriod"/>
                        <a:tabLst>
                          <a:tab pos="4572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Autoritățile publice centrale și locale nu sunt obligate să furnizeze garanții pentru activitățile sau operațiunile lor legate de import sau export, conform Art. 98 alin. (7).</a:t>
                      </a:r>
                    </a:p>
                    <a:p>
                      <a:pPr marL="342900" lvl="0" indent="-342900" algn="just" defTabSz="685800" rtl="0" eaLnBrk="1" latinLnBrk="0" hangingPunct="1">
                        <a:lnSpc>
                          <a:spcPct val="107000"/>
                        </a:lnSpc>
                        <a:spcAft>
                          <a:spcPts val="0"/>
                        </a:spcAft>
                        <a:buFont typeface="+mj-lt"/>
                        <a:buAutoNum type="arabicPeriod"/>
                        <a:tabLst>
                          <a:tab pos="457200" algn="l"/>
                        </a:tabLst>
                      </a:pPr>
                      <a:endPar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Transport prin instalații de transport fixe</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Garanția nu este necesară în cazul transportului mărfurilor prin instalații de transport fixe (art. 98 alin. (8) subpct. 1 CV).</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Limită neimpozabilă pentru declarații</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Serviciul Vamal poate renunța la cerința de garanție atunci când drepturile de import nu depășesc limita neimpozabilă pentru declarații prevăzută de Codul vamal (art. 98 subpct. 12 CV).</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Transport feroviar până la 31.12.2024</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În cazul transportării mărfurilor pe cale feroviară, garanția nu este necesară până la 31.12.2024 (art. 427 alin. (14) CV).</a:t>
                      </a:r>
                    </a:p>
                  </a:txBody>
                  <a:tcPr marL="68580" marR="68580" marT="34290" marB="34290"/>
                </a:tc>
                <a:extLst>
                  <a:ext uri="{0D108BD9-81ED-4DB2-BD59-A6C34878D82A}">
                    <a16:rowId xmlns:a16="http://schemas.microsoft.com/office/drawing/2014/main" val="836683548"/>
                  </a:ext>
                </a:extLst>
              </a:tr>
            </a:tbl>
          </a:graphicData>
        </a:graphic>
      </p:graphicFrame>
      <p:pic>
        <p:nvPicPr>
          <p:cNvPr id="5" name="Picture 4"/>
          <p:cNvPicPr>
            <a:picLocks noChangeAspect="1"/>
          </p:cNvPicPr>
          <p:nvPr/>
        </p:nvPicPr>
        <p:blipFill>
          <a:blip r:embed="rId4"/>
          <a:stretch>
            <a:fillRect/>
          </a:stretch>
        </p:blipFill>
        <p:spPr>
          <a:xfrm>
            <a:off x="147736" y="5025300"/>
            <a:ext cx="2627784" cy="1751857"/>
          </a:xfrm>
          <a:prstGeom prst="rect">
            <a:avLst/>
          </a:prstGeom>
        </p:spPr>
      </p:pic>
      <p:pic>
        <p:nvPicPr>
          <p:cNvPr id="1032" name="Picture 8" descr="http://www.infotag.md/data/531/71712_ec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972" y="5076778"/>
            <a:ext cx="2630541" cy="175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1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248169" y="188640"/>
            <a:ext cx="8638675" cy="409073"/>
          </a:xfrm>
        </p:spPr>
        <p:txBody>
          <a:bodyPr rtlCol="0"/>
          <a:lstStyle/>
          <a:p>
            <a:pPr algn="ctr"/>
            <a:r>
              <a:rPr lang="ro-RO" b="1" dirty="0">
                <a:solidFill>
                  <a:schemeClr val="accent2">
                    <a:lumMod val="90000"/>
                    <a:lumOff val="10000"/>
                  </a:schemeClr>
                </a:solidFill>
                <a:latin typeface="Palatino Linotype" panose="02040502050505030304" pitchFamily="18" charset="0"/>
              </a:rPr>
              <a:t>FORMELE DE CONSTITUIRE A GARANȚIEI</a:t>
            </a:r>
            <a:endParaRPr lang="ro-RO" dirty="0"/>
          </a:p>
        </p:txBody>
      </p:sp>
      <p:graphicFrame>
        <p:nvGraphicFramePr>
          <p:cNvPr id="3" name="Таблица 2"/>
          <p:cNvGraphicFramePr>
            <a:graphicFrameLocks noGrp="1"/>
          </p:cNvGraphicFramePr>
          <p:nvPr>
            <p:extLst>
              <p:ext uri="{D42A27DB-BD31-4B8C-83A1-F6EECF244321}">
                <p14:modId xmlns:p14="http://schemas.microsoft.com/office/powerpoint/2010/main" val="917093775"/>
              </p:ext>
            </p:extLst>
          </p:nvPr>
        </p:nvGraphicFramePr>
        <p:xfrm>
          <a:off x="227423" y="836712"/>
          <a:ext cx="8806400" cy="3925803"/>
        </p:xfrm>
        <a:graphic>
          <a:graphicData uri="http://schemas.openxmlformats.org/drawingml/2006/table">
            <a:tbl>
              <a:tblPr firstRow="1" bandRow="1">
                <a:tableStyleId>{E8B1032C-EA38-4F05-BA0D-38AFFFC7BED3}</a:tableStyleId>
              </a:tblPr>
              <a:tblGrid>
                <a:gridCol w="3629900">
                  <a:extLst>
                    <a:ext uri="{9D8B030D-6E8A-4147-A177-3AD203B41FA5}">
                      <a16:colId xmlns:a16="http://schemas.microsoft.com/office/drawing/2014/main" val="141520277"/>
                    </a:ext>
                  </a:extLst>
                </a:gridCol>
                <a:gridCol w="5176500">
                  <a:extLst>
                    <a:ext uri="{9D8B030D-6E8A-4147-A177-3AD203B41FA5}">
                      <a16:colId xmlns:a16="http://schemas.microsoft.com/office/drawing/2014/main" val="3975581302"/>
                    </a:ext>
                  </a:extLst>
                </a:gridCol>
              </a:tblGrid>
              <a:tr h="518889">
                <a:tc>
                  <a:txBody>
                    <a:bodyPr/>
                    <a:lstStyle/>
                    <a:p>
                      <a:pPr algn="ctr"/>
                      <a:r>
                        <a:rPr lang="ro-RO" sz="1600" dirty="0">
                          <a:solidFill>
                            <a:schemeClr val="bg1"/>
                          </a:solidFill>
                          <a:latin typeface="Palatino Linotype" panose="02040502050505030304" pitchFamily="18" charset="0"/>
                        </a:rPr>
                        <a:t>Legislația</a:t>
                      </a:r>
                      <a:r>
                        <a:rPr lang="ro-RO" sz="1600" baseline="0" dirty="0">
                          <a:solidFill>
                            <a:schemeClr val="bg1"/>
                          </a:solidFill>
                          <a:latin typeface="Palatino Linotype" panose="02040502050505030304" pitchFamily="18" charset="0"/>
                        </a:rPr>
                        <a:t> actuală </a:t>
                      </a:r>
                    </a:p>
                    <a:p>
                      <a:pPr algn="ctr"/>
                      <a:r>
                        <a:rPr lang="ro-RO" sz="1600" baseline="0" dirty="0">
                          <a:solidFill>
                            <a:schemeClr val="bg1"/>
                          </a:solidFill>
                          <a:latin typeface="Palatino Linotype" panose="02040502050505030304" pitchFamily="18" charset="0"/>
                        </a:rPr>
                        <a:t>(</a:t>
                      </a:r>
                      <a:r>
                        <a:rPr lang="ro-RO" sz="1600" dirty="0">
                          <a:solidFill>
                            <a:schemeClr val="bg1"/>
                          </a:solidFill>
                          <a:latin typeface="Palatino Linotype" panose="02040502050505030304" pitchFamily="18" charset="0"/>
                        </a:rPr>
                        <a:t>Codul vamal nr.1149/2000)</a:t>
                      </a:r>
                    </a:p>
                  </a:txBody>
                  <a:tcPr marL="68580" marR="68580" marT="34290" marB="3429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dirty="0">
                          <a:solidFill>
                            <a:schemeClr val="bg1"/>
                          </a:solidFill>
                          <a:latin typeface="Palatino Linotype" panose="02040502050505030304" pitchFamily="18" charset="0"/>
                        </a:rPr>
                        <a:t>Legislația</a:t>
                      </a:r>
                      <a:r>
                        <a:rPr lang="ro-RO" sz="1600" b="1" baseline="0" dirty="0">
                          <a:solidFill>
                            <a:schemeClr val="bg1"/>
                          </a:solidFill>
                          <a:latin typeface="Palatino Linotype" panose="02040502050505030304" pitchFamily="18" charset="0"/>
                        </a:rPr>
                        <a:t> nouă </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baseline="0" dirty="0">
                          <a:solidFill>
                            <a:schemeClr val="bg1"/>
                          </a:solidFill>
                          <a:latin typeface="Palatino Linotype" panose="02040502050505030304" pitchFamily="18" charset="0"/>
                        </a:rPr>
                        <a:t>(</a:t>
                      </a:r>
                      <a:r>
                        <a:rPr lang="ro-RO" sz="1600" b="1" dirty="0">
                          <a:solidFill>
                            <a:schemeClr val="bg1"/>
                          </a:solidFill>
                          <a:latin typeface="Palatino Linotype" panose="02040502050505030304" pitchFamily="18" charset="0"/>
                        </a:rPr>
                        <a:t>Codul vamal nr. 95/2021) </a:t>
                      </a:r>
                      <a:endParaRPr lang="ru-RU" sz="1600" dirty="0">
                        <a:solidFill>
                          <a:schemeClr val="bg1"/>
                        </a:solidFill>
                        <a:latin typeface="Palatino Linotype" panose="02040502050505030304" pitchFamily="18" charset="0"/>
                      </a:endParaRPr>
                    </a:p>
                  </a:txBody>
                  <a:tcPr marL="68580" marR="68580" marT="34290" marB="34290">
                    <a:solidFill>
                      <a:schemeClr val="accent2"/>
                    </a:solidFill>
                  </a:tcPr>
                </a:tc>
                <a:extLst>
                  <a:ext uri="{0D108BD9-81ED-4DB2-BD59-A6C34878D82A}">
                    <a16:rowId xmlns:a16="http://schemas.microsoft.com/office/drawing/2014/main" val="986034064"/>
                  </a:ext>
                </a:extLst>
              </a:tr>
              <a:tr h="3369543">
                <a:tc>
                  <a:txBody>
                    <a:bodyPr/>
                    <a:lstStyle/>
                    <a:p>
                      <a:pPr marL="0" lvl="0" indent="0" algn="just" defTabSz="685800" rtl="0" eaLnBrk="1" latinLnBrk="0" hangingPunct="1">
                        <a:lnSpc>
                          <a:spcPct val="107000"/>
                        </a:lnSpc>
                        <a:spcAft>
                          <a:spcPts val="0"/>
                        </a:spcAft>
                        <a:buFont typeface="+mj-lt"/>
                        <a:buNone/>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ro-RO" sz="1400" b="1" kern="1200" baseline="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Forme de constituire a garanției</a:t>
                      </a:r>
                    </a:p>
                    <a:p>
                      <a:pPr marL="0" lvl="0" indent="0" algn="just" defTabSz="685800" rtl="0" eaLnBrk="1" latinLnBrk="0" hangingPunct="1">
                        <a:lnSpc>
                          <a:spcPct val="107000"/>
                        </a:lnSpc>
                        <a:spcAft>
                          <a:spcPts val="0"/>
                        </a:spcAft>
                        <a:buFont typeface="+mj-lt"/>
                        <a:buNone/>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(Art. 127</a:t>
                      </a:r>
                      <a:r>
                        <a:rPr lang="ro-RO" sz="1400" b="1" kern="1200" baseline="300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1</a:t>
                      </a: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CV):</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Depozit bănesc</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Constituirea garanției prin depozit bănesc este o opțiune disponibilă.</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Se presupune depunerea sumei necesare în numerar sau în altă formă stabilită.</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Scrisoare de garanție bancară</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Alternativ, se poate constitui garanția prin emiterea unei scrisori de garanție bancare.</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Scrisoarea de garanție trebuie emisă de o bancă agreată de organul vamal.</a:t>
                      </a:r>
                    </a:p>
                  </a:txBody>
                  <a:tcPr marL="68580" marR="68580" marT="34290" marB="34290"/>
                </a:tc>
                <a:tc>
                  <a:txBody>
                    <a:bodyPr/>
                    <a:lstStyle/>
                    <a:p>
                      <a:pPr marL="0" lvl="0" indent="0" algn="just" defTabSz="685800" rtl="0" eaLnBrk="1" latinLnBrk="0" hangingPunct="1">
                        <a:lnSpc>
                          <a:spcPct val="107000"/>
                        </a:lnSpc>
                        <a:spcAft>
                          <a:spcPts val="0"/>
                        </a:spcAft>
                        <a:buFont typeface="+mj-lt"/>
                        <a:buNone/>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Forme de constituire a garanției (Art. 101 CV):</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Depozit în numerar sau virament la contul trezorerial de garanții</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Constituire prin depunerea de numerar sau transfer bancar la contul trezorerial.</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Angajamentul unui garant</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Constituire prin acordul unui garant.</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Depozit în numerar în moneda națională, euro sau dolari SUA (tranzit extern)</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Constituire prin depunerea unui depozit în numerar în moneda națională, euro sau dolari SUA, în cazul tranzitului extern.</a:t>
                      </a:r>
                    </a:p>
                  </a:txBody>
                  <a:tcPr marL="68580" marR="68580" marT="34290" marB="34290"/>
                </a:tc>
                <a:extLst>
                  <a:ext uri="{0D108BD9-81ED-4DB2-BD59-A6C34878D82A}">
                    <a16:rowId xmlns:a16="http://schemas.microsoft.com/office/drawing/2014/main" val="836683548"/>
                  </a:ext>
                </a:extLst>
              </a:tr>
            </a:tbl>
          </a:graphicData>
        </a:graphic>
      </p:graphicFrame>
      <p:pic>
        <p:nvPicPr>
          <p:cNvPr id="5" name="Picture 4"/>
          <p:cNvPicPr>
            <a:picLocks noChangeAspect="1"/>
          </p:cNvPicPr>
          <p:nvPr/>
        </p:nvPicPr>
        <p:blipFill>
          <a:blip r:embed="rId3"/>
          <a:stretch>
            <a:fillRect/>
          </a:stretch>
        </p:blipFill>
        <p:spPr>
          <a:xfrm>
            <a:off x="3000643" y="4762515"/>
            <a:ext cx="3133725" cy="1771650"/>
          </a:xfrm>
          <a:prstGeom prst="rect">
            <a:avLst/>
          </a:prstGeom>
        </p:spPr>
      </p:pic>
    </p:spTree>
    <p:extLst>
      <p:ext uri="{BB962C8B-B14F-4D97-AF65-F5344CB8AC3E}">
        <p14:creationId xmlns:p14="http://schemas.microsoft.com/office/powerpoint/2010/main" val="39846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248169" y="188640"/>
            <a:ext cx="8638675" cy="409073"/>
          </a:xfrm>
        </p:spPr>
        <p:txBody>
          <a:bodyPr rtlCol="0"/>
          <a:lstStyle/>
          <a:p>
            <a:pPr algn="ctr"/>
            <a:r>
              <a:rPr lang="ro-RO" b="1" dirty="0">
                <a:solidFill>
                  <a:schemeClr val="accent2">
                    <a:lumMod val="90000"/>
                    <a:lumOff val="10000"/>
                  </a:schemeClr>
                </a:solidFill>
                <a:latin typeface="Palatino Linotype" panose="02040502050505030304" pitchFamily="18" charset="0"/>
              </a:rPr>
              <a:t>GARANTUL</a:t>
            </a:r>
            <a:endParaRPr lang="ro-RO" dirty="0"/>
          </a:p>
        </p:txBody>
      </p:sp>
      <p:graphicFrame>
        <p:nvGraphicFramePr>
          <p:cNvPr id="3" name="Таблица 2"/>
          <p:cNvGraphicFramePr>
            <a:graphicFrameLocks noGrp="1"/>
          </p:cNvGraphicFramePr>
          <p:nvPr>
            <p:extLst>
              <p:ext uri="{D42A27DB-BD31-4B8C-83A1-F6EECF244321}">
                <p14:modId xmlns:p14="http://schemas.microsoft.com/office/powerpoint/2010/main" val="497096795"/>
              </p:ext>
            </p:extLst>
          </p:nvPr>
        </p:nvGraphicFramePr>
        <p:xfrm>
          <a:off x="159981" y="754422"/>
          <a:ext cx="8806400" cy="658354"/>
        </p:xfrm>
        <a:graphic>
          <a:graphicData uri="http://schemas.openxmlformats.org/drawingml/2006/table">
            <a:tbl>
              <a:tblPr firstRow="1" bandRow="1">
                <a:tableStyleId>{E8B1032C-EA38-4F05-BA0D-38AFFFC7BED3}</a:tableStyleId>
              </a:tblPr>
              <a:tblGrid>
                <a:gridCol w="3629900">
                  <a:extLst>
                    <a:ext uri="{9D8B030D-6E8A-4147-A177-3AD203B41FA5}">
                      <a16:colId xmlns:a16="http://schemas.microsoft.com/office/drawing/2014/main" val="141520277"/>
                    </a:ext>
                  </a:extLst>
                </a:gridCol>
                <a:gridCol w="5176500">
                  <a:extLst>
                    <a:ext uri="{9D8B030D-6E8A-4147-A177-3AD203B41FA5}">
                      <a16:colId xmlns:a16="http://schemas.microsoft.com/office/drawing/2014/main" val="3975581302"/>
                    </a:ext>
                  </a:extLst>
                </a:gridCol>
              </a:tblGrid>
              <a:tr h="658354">
                <a:tc>
                  <a:txBody>
                    <a:bodyPr/>
                    <a:lstStyle/>
                    <a:p>
                      <a:pPr algn="ctr"/>
                      <a:r>
                        <a:rPr lang="ro-RO" sz="1600" dirty="0">
                          <a:solidFill>
                            <a:schemeClr val="bg1"/>
                          </a:solidFill>
                          <a:latin typeface="Palatino Linotype" panose="02040502050505030304" pitchFamily="18" charset="0"/>
                        </a:rPr>
                        <a:t>Legislația</a:t>
                      </a:r>
                      <a:r>
                        <a:rPr lang="ro-RO" sz="1600" baseline="0" dirty="0">
                          <a:solidFill>
                            <a:schemeClr val="bg1"/>
                          </a:solidFill>
                          <a:latin typeface="Palatino Linotype" panose="02040502050505030304" pitchFamily="18" charset="0"/>
                        </a:rPr>
                        <a:t> actuală </a:t>
                      </a:r>
                    </a:p>
                    <a:p>
                      <a:pPr algn="ctr"/>
                      <a:r>
                        <a:rPr lang="ro-RO" sz="1600" baseline="0" dirty="0">
                          <a:solidFill>
                            <a:schemeClr val="bg1"/>
                          </a:solidFill>
                          <a:latin typeface="Palatino Linotype" panose="02040502050505030304" pitchFamily="18" charset="0"/>
                        </a:rPr>
                        <a:t>(</a:t>
                      </a:r>
                      <a:r>
                        <a:rPr lang="ro-RO" sz="1600" dirty="0">
                          <a:solidFill>
                            <a:schemeClr val="bg1"/>
                          </a:solidFill>
                          <a:latin typeface="Palatino Linotype" panose="02040502050505030304" pitchFamily="18" charset="0"/>
                        </a:rPr>
                        <a:t>Codul vamal nr.1149/2000)</a:t>
                      </a:r>
                    </a:p>
                  </a:txBody>
                  <a:tcPr marL="68580" marR="68580" marT="34290" marB="3429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dirty="0">
                          <a:solidFill>
                            <a:schemeClr val="bg1"/>
                          </a:solidFill>
                          <a:latin typeface="Palatino Linotype" panose="02040502050505030304" pitchFamily="18" charset="0"/>
                        </a:rPr>
                        <a:t>Legislația</a:t>
                      </a:r>
                      <a:r>
                        <a:rPr lang="ro-RO" sz="1600" b="1" baseline="0" dirty="0">
                          <a:solidFill>
                            <a:schemeClr val="bg1"/>
                          </a:solidFill>
                          <a:latin typeface="Palatino Linotype" panose="02040502050505030304" pitchFamily="18" charset="0"/>
                        </a:rPr>
                        <a:t> nouă </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baseline="0" dirty="0">
                          <a:solidFill>
                            <a:schemeClr val="bg1"/>
                          </a:solidFill>
                          <a:latin typeface="Palatino Linotype" panose="02040502050505030304" pitchFamily="18" charset="0"/>
                        </a:rPr>
                        <a:t>(</a:t>
                      </a:r>
                      <a:r>
                        <a:rPr lang="ro-RO" sz="1600" b="1" dirty="0">
                          <a:solidFill>
                            <a:schemeClr val="bg1"/>
                          </a:solidFill>
                          <a:latin typeface="Palatino Linotype" panose="02040502050505030304" pitchFamily="18" charset="0"/>
                        </a:rPr>
                        <a:t>Codul vamal nr. 95/2021) </a:t>
                      </a:r>
                      <a:endParaRPr lang="ru-RU" sz="1600" dirty="0">
                        <a:solidFill>
                          <a:schemeClr val="bg1"/>
                        </a:solidFill>
                        <a:latin typeface="Palatino Linotype" panose="02040502050505030304" pitchFamily="18" charset="0"/>
                      </a:endParaRPr>
                    </a:p>
                  </a:txBody>
                  <a:tcPr marL="68580" marR="68580" marT="34290" marB="34290">
                    <a:solidFill>
                      <a:schemeClr val="accent2"/>
                    </a:solidFill>
                  </a:tcPr>
                </a:tc>
                <a:extLst>
                  <a:ext uri="{0D108BD9-81ED-4DB2-BD59-A6C34878D82A}">
                    <a16:rowId xmlns:a16="http://schemas.microsoft.com/office/drawing/2014/main" val="98603406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19224028"/>
              </p:ext>
            </p:extLst>
          </p:nvPr>
        </p:nvGraphicFramePr>
        <p:xfrm>
          <a:off x="159981" y="1448883"/>
          <a:ext cx="8806400" cy="2542858"/>
        </p:xfrm>
        <a:graphic>
          <a:graphicData uri="http://schemas.openxmlformats.org/drawingml/2006/table">
            <a:tbl>
              <a:tblPr firstRow="1" bandRow="1">
                <a:tableStyleId>{E8B1032C-EA38-4F05-BA0D-38AFFFC7BED3}</a:tableStyleId>
              </a:tblPr>
              <a:tblGrid>
                <a:gridCol w="3629900">
                  <a:extLst>
                    <a:ext uri="{9D8B030D-6E8A-4147-A177-3AD203B41FA5}">
                      <a16:colId xmlns:a16="http://schemas.microsoft.com/office/drawing/2014/main" val="1921116333"/>
                    </a:ext>
                  </a:extLst>
                </a:gridCol>
                <a:gridCol w="5176500">
                  <a:extLst>
                    <a:ext uri="{9D8B030D-6E8A-4147-A177-3AD203B41FA5}">
                      <a16:colId xmlns:a16="http://schemas.microsoft.com/office/drawing/2014/main" val="2474103585"/>
                    </a:ext>
                  </a:extLst>
                </a:gridCol>
              </a:tblGrid>
              <a:tr h="727319">
                <a:tc>
                  <a:txBody>
                    <a:bodyPr/>
                    <a:lstStyle/>
                    <a:p>
                      <a:pPr marL="0" algn="l" defTabSz="685800" rtl="0" eaLnBrk="1" latinLnBrk="0" hangingPunct="1"/>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Noțiunea de Garant:</a:t>
                      </a:r>
                    </a:p>
                    <a:p>
                      <a:pPr marL="0" lvl="0" indent="0" algn="ctr" defTabSz="685800" rtl="0" eaLnBrk="1" latinLnBrk="0" hangingPunct="1">
                        <a:lnSpc>
                          <a:spcPct val="107000"/>
                        </a:lnSpc>
                        <a:spcAft>
                          <a:spcPts val="0"/>
                        </a:spcAft>
                        <a:buSzPts val="1000"/>
                        <a:buFont typeface="+mj-lt"/>
                        <a:buNone/>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     </a:t>
                      </a:r>
                      <a:r>
                        <a:rPr lang="ro-MD" sz="1400" b="0" kern="1200" dirty="0">
                          <a:solidFill>
                            <a:schemeClr val="dk1"/>
                          </a:solidFill>
                          <a:latin typeface="Palatino Linotype" panose="02040502050505030304" pitchFamily="18" charset="0"/>
                          <a:ea typeface="+mn-ea"/>
                          <a:cs typeface="+mn-cs"/>
                        </a:rPr>
                        <a:t>(Codul vamal nu prevede)</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400" b="0" kern="1200" dirty="0">
                          <a:solidFill>
                            <a:schemeClr val="dk1"/>
                          </a:solidFill>
                          <a:latin typeface="Palatino Linotype" panose="02040502050505030304" pitchFamily="18" charset="0"/>
                          <a:ea typeface="+mn-ea"/>
                          <a:cs typeface="+mn-cs"/>
                        </a:rPr>
                        <a:t>este prevăzut la nivel de</a:t>
                      </a:r>
                      <a:r>
                        <a:rPr lang="ro-MD" sz="1400" b="0" kern="1200" baseline="0" dirty="0">
                          <a:solidFill>
                            <a:schemeClr val="dk1"/>
                          </a:solidFill>
                          <a:latin typeface="Palatino Linotype" panose="02040502050505030304" pitchFamily="18" charset="0"/>
                          <a:ea typeface="+mn-ea"/>
                          <a:cs typeface="+mn-cs"/>
                        </a:rPr>
                        <a:t> Ordin al Serviciului Vamal nr.310 din 04.08.2017</a:t>
                      </a:r>
                      <a:endParaRPr lang="ro-MD" sz="1400" b="0" kern="1200" dirty="0">
                        <a:solidFill>
                          <a:schemeClr val="dk1"/>
                        </a:solidFill>
                        <a:latin typeface="Palatino Linotype" panose="02040502050505030304" pitchFamily="18" charset="0"/>
                        <a:ea typeface="+mn-ea"/>
                        <a:cs typeface="+mn-cs"/>
                      </a:endParaRPr>
                    </a:p>
                    <a:p>
                      <a:pPr marL="0" marR="0" lvl="0" indent="0" algn="just" defTabSz="685800" rtl="0" eaLnBrk="1" fontAlgn="auto" latinLnBrk="0" hangingPunct="1">
                        <a:lnSpc>
                          <a:spcPct val="107000"/>
                        </a:lnSpc>
                        <a:spcBef>
                          <a:spcPts val="0"/>
                        </a:spcBef>
                        <a:spcAft>
                          <a:spcPts val="0"/>
                        </a:spcAft>
                        <a:buClrTx/>
                        <a:buSzPts val="1000"/>
                        <a:buFont typeface="+mj-lt"/>
                        <a:buNone/>
                        <a:tabLst>
                          <a:tab pos="457200" algn="l"/>
                        </a:tabLst>
                        <a:defRPr/>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Definiție: </a:t>
                      </a:r>
                    </a:p>
                    <a:p>
                      <a:pPr marL="357188" lvl="1" indent="-1714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MD" sz="1400" b="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Garant – persoană juridică, alta decât principalul obligat, care se angajează în scris față de organul vamal să plătească solidar cu principalul obligat și în limitele sumei garantate valoarea obligației vamale care poate apărea.</a:t>
                      </a:r>
                      <a:endParaRPr lang="ro-RO" sz="1400" b="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34290" marB="34290">
                    <a:solidFill>
                      <a:schemeClr val="accent6">
                        <a:lumMod val="20000"/>
                        <a:lumOff val="80000"/>
                      </a:schemeClr>
                    </a:solidFill>
                  </a:tcPr>
                </a:tc>
                <a:tc>
                  <a:txBody>
                    <a:bodyPr/>
                    <a:lstStyle/>
                    <a:p>
                      <a:pPr algn="l"/>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Noțiunea de Garant conform Articolului 103 din Codul Vamal</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Definiție: </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b="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Garantul este o persoană terță stabilită pe teritoriul vamal.</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b="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Excepție: Garantul poate fi o bancă.</a:t>
                      </a:r>
                    </a:p>
                    <a:p>
                      <a:pPr marL="342900" lvl="0" indent="-342900" algn="just" defTabSz="685800" rtl="0" eaLnBrk="1" latinLnBrk="0" hangingPunct="1">
                        <a:lnSpc>
                          <a:spcPct val="107000"/>
                        </a:lnSpc>
                        <a:spcAft>
                          <a:spcPts val="0"/>
                        </a:spcAft>
                        <a:buFont typeface="+mj-lt"/>
                        <a:buAutoNum type="arabicPeriod"/>
                        <a:tabLst>
                          <a:tab pos="457200" algn="l"/>
                        </a:tabLst>
                      </a:pPr>
                      <a:r>
                        <a:rPr lang="ro-RO" sz="1400" b="1"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Aprobarea Garantului</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b="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Serviciul Vamal este responsabil pentru aprobarea Garantului.</a:t>
                      </a:r>
                    </a:p>
                    <a:p>
                      <a:pPr marL="450850" lvl="1" indent="-184150" algn="just" defTabSz="685800" rtl="0" eaLnBrk="1" latinLnBrk="0" hangingPunct="1">
                        <a:lnSpc>
                          <a:spcPct val="107000"/>
                        </a:lnSpc>
                        <a:spcAft>
                          <a:spcPts val="0"/>
                        </a:spcAft>
                        <a:buSzPts val="1000"/>
                        <a:buFont typeface="Symbol" panose="05050102010706020507" pitchFamily="18" charset="2"/>
                        <a:buChar char=""/>
                        <a:tabLst>
                          <a:tab pos="914400" algn="l"/>
                        </a:tabLst>
                      </a:pPr>
                      <a:r>
                        <a:rPr lang="ro-RO" sz="1400" b="0" kern="1200" dirty="0">
                          <a:solidFill>
                            <a:srgbClr val="374151"/>
                          </a:solidFill>
                          <a:effectLst/>
                          <a:latin typeface="Segoe UI" panose="020B0502040204020203" pitchFamily="34" charset="0"/>
                          <a:ea typeface="Times New Roman" panose="02020603050405020304" pitchFamily="18" charset="0"/>
                          <a:cs typeface="Times New Roman" panose="02020603050405020304" pitchFamily="18" charset="0"/>
                        </a:rPr>
                        <a:t>Cu excepția situației în care Garantul este o bancă.</a:t>
                      </a:r>
                    </a:p>
                    <a:p>
                      <a:br>
                        <a:rPr lang="ro-RO" b="0" i="0" dirty="0">
                          <a:solidFill>
                            <a:srgbClr val="000000"/>
                          </a:solidFill>
                          <a:effectLst/>
                          <a:latin typeface="Söhne"/>
                        </a:rPr>
                      </a:br>
                      <a:endParaRPr lang="ro-MD" sz="1600" b="0" kern="1200" dirty="0">
                        <a:solidFill>
                          <a:schemeClr val="dk1"/>
                        </a:solidFill>
                        <a:latin typeface="Palatino Linotype" panose="02040502050505030304" pitchFamily="18" charset="0"/>
                        <a:ea typeface="+mn-ea"/>
                        <a:cs typeface="+mn-cs"/>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4176101239"/>
                  </a:ext>
                </a:extLst>
              </a:tr>
            </a:tbl>
          </a:graphicData>
        </a:graphic>
      </p:graphicFrame>
      <p:pic>
        <p:nvPicPr>
          <p:cNvPr id="7" name="Рисунок 2"/>
          <p:cNvPicPr>
            <a:picLocks noChangeAspect="1"/>
          </p:cNvPicPr>
          <p:nvPr/>
        </p:nvPicPr>
        <p:blipFill>
          <a:blip r:embed="rId3"/>
          <a:stretch>
            <a:fillRect/>
          </a:stretch>
        </p:blipFill>
        <p:spPr>
          <a:xfrm>
            <a:off x="2756509" y="4027848"/>
            <a:ext cx="3613343" cy="2265744"/>
          </a:xfrm>
          <a:prstGeom prst="rect">
            <a:avLst/>
          </a:prstGeom>
        </p:spPr>
      </p:pic>
    </p:spTree>
    <p:extLst>
      <p:ext uri="{BB962C8B-B14F-4D97-AF65-F5344CB8AC3E}">
        <p14:creationId xmlns:p14="http://schemas.microsoft.com/office/powerpoint/2010/main" val="283451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40351387"/>
              </p:ext>
            </p:extLst>
          </p:nvPr>
        </p:nvGraphicFramePr>
        <p:xfrm>
          <a:off x="164306" y="656958"/>
          <a:ext cx="8806400" cy="3012103"/>
        </p:xfrm>
        <a:graphic>
          <a:graphicData uri="http://schemas.openxmlformats.org/drawingml/2006/table">
            <a:tbl>
              <a:tblPr firstRow="1" bandRow="1">
                <a:tableStyleId>{E8B1032C-EA38-4F05-BA0D-38AFFFC7BED3}</a:tableStyleId>
              </a:tblPr>
              <a:tblGrid>
                <a:gridCol w="3629900">
                  <a:extLst>
                    <a:ext uri="{9D8B030D-6E8A-4147-A177-3AD203B41FA5}">
                      <a16:colId xmlns:a16="http://schemas.microsoft.com/office/drawing/2014/main" val="141520277"/>
                    </a:ext>
                  </a:extLst>
                </a:gridCol>
                <a:gridCol w="5176500">
                  <a:extLst>
                    <a:ext uri="{9D8B030D-6E8A-4147-A177-3AD203B41FA5}">
                      <a16:colId xmlns:a16="http://schemas.microsoft.com/office/drawing/2014/main" val="3975581302"/>
                    </a:ext>
                  </a:extLst>
                </a:gridCol>
              </a:tblGrid>
              <a:tr h="236269">
                <a:tc>
                  <a:txBody>
                    <a:bodyPr/>
                    <a:lstStyle/>
                    <a:p>
                      <a:pPr algn="ctr"/>
                      <a:r>
                        <a:rPr lang="ro-RO" sz="1600" dirty="0">
                          <a:solidFill>
                            <a:schemeClr val="bg1"/>
                          </a:solidFill>
                          <a:latin typeface="Palatino Linotype" panose="02040502050505030304" pitchFamily="18" charset="0"/>
                        </a:rPr>
                        <a:t>Legislația</a:t>
                      </a:r>
                      <a:r>
                        <a:rPr lang="ro-RO" sz="1600" baseline="0" dirty="0">
                          <a:solidFill>
                            <a:schemeClr val="bg1"/>
                          </a:solidFill>
                          <a:latin typeface="Palatino Linotype" panose="02040502050505030304" pitchFamily="18" charset="0"/>
                        </a:rPr>
                        <a:t> actuală</a:t>
                      </a:r>
                    </a:p>
                  </a:txBody>
                  <a:tcPr marL="68580" marR="68580" marT="34290" marB="3429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dirty="0">
                          <a:solidFill>
                            <a:schemeClr val="bg1"/>
                          </a:solidFill>
                          <a:latin typeface="Palatino Linotype" panose="02040502050505030304" pitchFamily="18" charset="0"/>
                        </a:rPr>
                        <a:t>Legislația</a:t>
                      </a:r>
                      <a:r>
                        <a:rPr lang="ro-RO" sz="1600" b="1" baseline="0" dirty="0">
                          <a:solidFill>
                            <a:schemeClr val="bg1"/>
                          </a:solidFill>
                          <a:latin typeface="Palatino Linotype" panose="02040502050505030304" pitchFamily="18" charset="0"/>
                        </a:rPr>
                        <a:t> nouă </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baseline="0" dirty="0">
                          <a:solidFill>
                            <a:schemeClr val="bg1"/>
                          </a:solidFill>
                          <a:latin typeface="Palatino Linotype" panose="02040502050505030304" pitchFamily="18" charset="0"/>
                        </a:rPr>
                        <a:t>(Codului vamal nr. 95/2021;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baseline="0" dirty="0">
                          <a:solidFill>
                            <a:schemeClr val="bg1"/>
                          </a:solidFill>
                          <a:latin typeface="Palatino Linotype" panose="02040502050505030304" pitchFamily="18" charset="0"/>
                        </a:rPr>
                        <a:t>Hotărârea Guvernului nr. 92/2023)</a:t>
                      </a:r>
                    </a:p>
                  </a:txBody>
                  <a:tcPr marL="68580" marR="68580" marT="34290" marB="34290">
                    <a:solidFill>
                      <a:schemeClr val="accent2"/>
                    </a:solidFill>
                  </a:tcPr>
                </a:tc>
                <a:extLst>
                  <a:ext uri="{0D108BD9-81ED-4DB2-BD59-A6C34878D82A}">
                    <a16:rowId xmlns:a16="http://schemas.microsoft.com/office/drawing/2014/main" val="986034064"/>
                  </a:ext>
                </a:extLst>
              </a:tr>
              <a:tr h="2212003">
                <a:tc>
                  <a:txBody>
                    <a:bodyPr/>
                    <a:lstStyle/>
                    <a:p>
                      <a:pPr algn="just"/>
                      <a:r>
                        <a:rPr lang="ro-RO" sz="1600" b="1" i="0" dirty="0">
                          <a:solidFill>
                            <a:srgbClr val="374151"/>
                          </a:solidFill>
                          <a:effectLst/>
                          <a:latin typeface="Söhne"/>
                        </a:rPr>
                        <a:t>Forma scrisorii de garanție bancară:</a:t>
                      </a:r>
                      <a:endParaRPr lang="ro-RO" sz="1600" b="0" i="0" dirty="0">
                        <a:solidFill>
                          <a:srgbClr val="374151"/>
                        </a:solidFill>
                        <a:effectLst/>
                        <a:latin typeface="Söhne"/>
                      </a:endParaRPr>
                    </a:p>
                    <a:p>
                      <a:pPr algn="just">
                        <a:buFont typeface="Arial" panose="020B0604020202020204" pitchFamily="34" charset="0"/>
                        <a:buChar char="•"/>
                      </a:pPr>
                      <a:r>
                        <a:rPr lang="ro-RO" sz="1600" b="0" i="0" dirty="0">
                          <a:solidFill>
                            <a:srgbClr val="374151"/>
                          </a:solidFill>
                          <a:effectLst/>
                          <a:latin typeface="Söhne"/>
                        </a:rPr>
                        <a:t>Unică pentru toate cazurile de constituire a garanției.</a:t>
                      </a:r>
                    </a:p>
                    <a:p>
                      <a:pPr algn="just">
                        <a:buFont typeface="Arial" panose="020B0604020202020204" pitchFamily="34" charset="0"/>
                        <a:buChar char="•"/>
                      </a:pPr>
                      <a:r>
                        <a:rPr lang="ro-RO" sz="1600" b="0" i="0" dirty="0">
                          <a:solidFill>
                            <a:schemeClr val="tx1"/>
                          </a:solidFill>
                          <a:effectLst/>
                          <a:latin typeface="Söhne"/>
                        </a:rPr>
                        <a:t>Aprobată conform </a:t>
                      </a:r>
                      <a:r>
                        <a:rPr lang="ro-RO" sz="1600" b="0" i="0" kern="1200" dirty="0">
                          <a:solidFill>
                            <a:schemeClr val="tx1"/>
                          </a:solidFill>
                          <a:effectLst/>
                          <a:latin typeface="Söhne"/>
                          <a:ea typeface="+mn-ea"/>
                          <a:cs typeface="+mn-cs"/>
                        </a:rPr>
                        <a:t>Ordinului </a:t>
                      </a:r>
                      <a:r>
                        <a:rPr lang="ro-MD" sz="1600" b="0" i="0" kern="1200" dirty="0">
                          <a:solidFill>
                            <a:schemeClr val="tx1"/>
                          </a:solidFill>
                          <a:effectLst/>
                          <a:latin typeface="Söhne"/>
                          <a:ea typeface="+mn-ea"/>
                          <a:cs typeface="+mn-cs"/>
                        </a:rPr>
                        <a:t>Serviciului Vamal nr.310 din 04.08.2017 cu privire la aprobarea Normelor</a:t>
                      </a:r>
                      <a:r>
                        <a:rPr lang="ro-MD" sz="1600" b="0" i="0" kern="1200" baseline="0" dirty="0">
                          <a:solidFill>
                            <a:schemeClr val="tx1"/>
                          </a:solidFill>
                          <a:effectLst/>
                          <a:latin typeface="Söhne"/>
                          <a:ea typeface="+mn-ea"/>
                          <a:cs typeface="+mn-cs"/>
                        </a:rPr>
                        <a:t> metodologice privind aplicarea sistemului de tranzit pe teritoriul Republicii Moldova</a:t>
                      </a:r>
                      <a:r>
                        <a:rPr lang="ro-MD" sz="1600" b="0" i="0" kern="1200" dirty="0">
                          <a:solidFill>
                            <a:schemeClr val="tx1"/>
                          </a:solidFill>
                          <a:effectLst/>
                          <a:latin typeface="Söhne"/>
                          <a:ea typeface="+mn-ea"/>
                          <a:cs typeface="+mn-cs"/>
                        </a:rPr>
                        <a:t>.</a:t>
                      </a:r>
                    </a:p>
                  </a:txBody>
                  <a:tcPr marL="68580" marR="68580" marT="34290" marB="34290"/>
                </a:tc>
                <a:tc>
                  <a:txBody>
                    <a:bodyPr/>
                    <a:lstStyle/>
                    <a:p>
                      <a:pPr algn="l"/>
                      <a:r>
                        <a:rPr lang="ro-RO" sz="1600" b="1" i="0" dirty="0">
                          <a:solidFill>
                            <a:srgbClr val="374151"/>
                          </a:solidFill>
                          <a:effectLst/>
                          <a:latin typeface="Söhne"/>
                        </a:rPr>
                        <a:t>1. Forma angajamentului garantului:</a:t>
                      </a:r>
                      <a:endParaRPr lang="ro-RO" sz="1600" b="0" i="0" dirty="0">
                        <a:solidFill>
                          <a:srgbClr val="374151"/>
                        </a:solidFill>
                        <a:effectLst/>
                        <a:latin typeface="Söhne"/>
                      </a:endParaRPr>
                    </a:p>
                    <a:p>
                      <a:pPr algn="l">
                        <a:buFont typeface="Arial" panose="020B0604020202020204" pitchFamily="34" charset="0"/>
                        <a:buChar char="•"/>
                      </a:pPr>
                      <a:r>
                        <a:rPr lang="ro-RO" sz="1600" b="0" i="0" dirty="0">
                          <a:solidFill>
                            <a:srgbClr val="374151"/>
                          </a:solidFill>
                          <a:effectLst/>
                          <a:latin typeface="Söhne"/>
                        </a:rPr>
                        <a:t>garanție izolată</a:t>
                      </a:r>
                    </a:p>
                    <a:p>
                      <a:pPr algn="l">
                        <a:buFont typeface="Arial" panose="020B0604020202020204" pitchFamily="34" charset="0"/>
                        <a:buChar char="•"/>
                      </a:pPr>
                      <a:r>
                        <a:rPr lang="ro-RO" sz="1600" b="0" i="0" dirty="0">
                          <a:solidFill>
                            <a:srgbClr val="374151"/>
                          </a:solidFill>
                          <a:effectLst/>
                          <a:latin typeface="Söhne"/>
                        </a:rPr>
                        <a:t>garanție izolată sub formă de titluri (voucher)</a:t>
                      </a:r>
                    </a:p>
                    <a:p>
                      <a:pPr algn="l">
                        <a:buFont typeface="Arial" panose="020B0604020202020204" pitchFamily="34" charset="0"/>
                        <a:buChar char="•"/>
                      </a:pPr>
                      <a:r>
                        <a:rPr lang="ro-RO" sz="1600" b="0" i="0" dirty="0">
                          <a:solidFill>
                            <a:srgbClr val="374151"/>
                          </a:solidFill>
                          <a:effectLst/>
                          <a:latin typeface="Söhne"/>
                        </a:rPr>
                        <a:t>garanția globală</a:t>
                      </a:r>
                    </a:p>
                    <a:p>
                      <a:pPr algn="l"/>
                      <a:r>
                        <a:rPr lang="ro-RO" sz="1600" b="1" i="0" dirty="0">
                          <a:solidFill>
                            <a:srgbClr val="374151"/>
                          </a:solidFill>
                          <a:effectLst/>
                          <a:latin typeface="Söhne"/>
                        </a:rPr>
                        <a:t>2. Angajamentul garantului - garanția globală:</a:t>
                      </a:r>
                      <a:endParaRPr lang="ro-RO" sz="1600" b="0" i="0" dirty="0">
                        <a:solidFill>
                          <a:srgbClr val="374151"/>
                        </a:solidFill>
                        <a:effectLst/>
                        <a:latin typeface="Söhne"/>
                      </a:endParaRPr>
                    </a:p>
                    <a:p>
                      <a:pPr algn="l">
                        <a:buFont typeface="Arial" panose="020B0604020202020204" pitchFamily="34" charset="0"/>
                        <a:buChar char="•"/>
                      </a:pPr>
                      <a:r>
                        <a:rPr lang="ro-RO" sz="1600" b="0" i="0" dirty="0">
                          <a:solidFill>
                            <a:srgbClr val="374151"/>
                          </a:solidFill>
                          <a:effectLst/>
                          <a:latin typeface="Söhne"/>
                        </a:rPr>
                        <a:t>redusă la 50%</a:t>
                      </a:r>
                    </a:p>
                    <a:p>
                      <a:pPr algn="l">
                        <a:buFont typeface="Arial" panose="020B0604020202020204" pitchFamily="34" charset="0"/>
                        <a:buChar char="•"/>
                      </a:pPr>
                      <a:r>
                        <a:rPr lang="ro-RO" sz="1600" b="0" i="0" dirty="0">
                          <a:solidFill>
                            <a:srgbClr val="374151"/>
                          </a:solidFill>
                          <a:effectLst/>
                          <a:latin typeface="Söhne"/>
                        </a:rPr>
                        <a:t>redusă la 30%</a:t>
                      </a:r>
                    </a:p>
                    <a:p>
                      <a:pPr algn="l">
                        <a:buFont typeface="Arial" panose="020B0604020202020204" pitchFamily="34" charset="0"/>
                        <a:buChar char="•"/>
                      </a:pPr>
                      <a:r>
                        <a:rPr lang="ro-RO" sz="1600" b="0" i="0" dirty="0">
                          <a:solidFill>
                            <a:srgbClr val="374151"/>
                          </a:solidFill>
                          <a:effectLst/>
                          <a:latin typeface="Söhne"/>
                        </a:rPr>
                        <a:t>exonerată de garanție (0%)</a:t>
                      </a:r>
                    </a:p>
                  </a:txBody>
                  <a:tcPr marL="68580" marR="68580" marT="34290" marB="34290"/>
                </a:tc>
                <a:extLst>
                  <a:ext uri="{0D108BD9-81ED-4DB2-BD59-A6C34878D82A}">
                    <a16:rowId xmlns:a16="http://schemas.microsoft.com/office/drawing/2014/main" val="2636894028"/>
                  </a:ext>
                </a:extLst>
              </a:tr>
            </a:tbl>
          </a:graphicData>
        </a:graphic>
      </p:graphicFrame>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48169" y="188640"/>
            <a:ext cx="8638675" cy="409073"/>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algn="ctr" fontAlgn="auto">
              <a:spcAft>
                <a:spcPts val="0"/>
              </a:spcAft>
            </a:pPr>
            <a:r>
              <a:rPr lang="ro-RO" b="1" dirty="0">
                <a:solidFill>
                  <a:schemeClr val="accent2">
                    <a:lumMod val="90000"/>
                    <a:lumOff val="10000"/>
                  </a:schemeClr>
                </a:solidFill>
                <a:latin typeface="Palatino Linotype" panose="02040502050505030304" pitchFamily="18" charset="0"/>
              </a:rPr>
              <a:t>FORMELE DE CONSTITUIRE A GARANȚIEI BANCARE</a:t>
            </a:r>
            <a:endParaRPr lang="ro-RO" dirty="0"/>
          </a:p>
        </p:txBody>
      </p:sp>
      <p:grpSp>
        <p:nvGrpSpPr>
          <p:cNvPr id="6" name="Group 13"/>
          <p:cNvGrpSpPr>
            <a:grpSpLocks/>
          </p:cNvGrpSpPr>
          <p:nvPr/>
        </p:nvGrpSpPr>
        <p:grpSpPr bwMode="auto">
          <a:xfrm>
            <a:off x="2195736" y="3933056"/>
            <a:ext cx="4104456" cy="2293514"/>
            <a:chOff x="3696" y="3067"/>
            <a:chExt cx="1715" cy="888"/>
          </a:xfrm>
        </p:grpSpPr>
        <p:pic>
          <p:nvPicPr>
            <p:cNvPr id="7" name="Picture 14" descr="j0318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1362">
              <a:off x="4595" y="3087"/>
              <a:ext cx="816"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pic>
          <p:nvPicPr>
            <p:cNvPr id="8" name="Picture 1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6" y="3067"/>
              <a:ext cx="1044" cy="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6785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80310659"/>
              </p:ext>
            </p:extLst>
          </p:nvPr>
        </p:nvGraphicFramePr>
        <p:xfrm>
          <a:off x="248169" y="692696"/>
          <a:ext cx="8806400" cy="3307080"/>
        </p:xfrm>
        <a:graphic>
          <a:graphicData uri="http://schemas.openxmlformats.org/drawingml/2006/table">
            <a:tbl>
              <a:tblPr firstRow="1" bandRow="1">
                <a:tableStyleId>{E8B1032C-EA38-4F05-BA0D-38AFFFC7BED3}</a:tableStyleId>
              </a:tblPr>
              <a:tblGrid>
                <a:gridCol w="3629900">
                  <a:extLst>
                    <a:ext uri="{9D8B030D-6E8A-4147-A177-3AD203B41FA5}">
                      <a16:colId xmlns:a16="http://schemas.microsoft.com/office/drawing/2014/main" val="141520277"/>
                    </a:ext>
                  </a:extLst>
                </a:gridCol>
                <a:gridCol w="5176500">
                  <a:extLst>
                    <a:ext uri="{9D8B030D-6E8A-4147-A177-3AD203B41FA5}">
                      <a16:colId xmlns:a16="http://schemas.microsoft.com/office/drawing/2014/main" val="3975581302"/>
                    </a:ext>
                  </a:extLst>
                </a:gridCol>
              </a:tblGrid>
              <a:tr h="128102">
                <a:tc>
                  <a:txBody>
                    <a:bodyPr/>
                    <a:lstStyle/>
                    <a:p>
                      <a:pPr algn="ctr"/>
                      <a:r>
                        <a:rPr lang="ro-RO" sz="1600" dirty="0">
                          <a:solidFill>
                            <a:schemeClr val="bg1"/>
                          </a:solidFill>
                          <a:latin typeface="Palatino Linotype" panose="02040502050505030304" pitchFamily="18" charset="0"/>
                        </a:rPr>
                        <a:t>Legislația</a:t>
                      </a:r>
                      <a:r>
                        <a:rPr lang="ro-RO" sz="1600" baseline="0" dirty="0">
                          <a:solidFill>
                            <a:schemeClr val="bg1"/>
                          </a:solidFill>
                          <a:latin typeface="Palatino Linotype" panose="02040502050505030304" pitchFamily="18" charset="0"/>
                        </a:rPr>
                        <a:t> actuală</a:t>
                      </a:r>
                    </a:p>
                  </a:txBody>
                  <a:tcPr marL="68580" marR="68580" marT="34290" marB="3429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dirty="0">
                          <a:solidFill>
                            <a:schemeClr val="bg1"/>
                          </a:solidFill>
                          <a:latin typeface="Palatino Linotype" panose="02040502050505030304" pitchFamily="18" charset="0"/>
                        </a:rPr>
                        <a:t>Legislația</a:t>
                      </a:r>
                      <a:r>
                        <a:rPr lang="ro-RO" sz="1600" b="1" baseline="0" dirty="0">
                          <a:solidFill>
                            <a:schemeClr val="bg1"/>
                          </a:solidFill>
                          <a:latin typeface="Palatino Linotype" panose="02040502050505030304" pitchFamily="18" charset="0"/>
                        </a:rPr>
                        <a:t> nouă </a:t>
                      </a:r>
                    </a:p>
                  </a:txBody>
                  <a:tcPr marL="68580" marR="68580" marT="34290" marB="34290">
                    <a:solidFill>
                      <a:schemeClr val="accent2"/>
                    </a:solidFill>
                  </a:tcPr>
                </a:tc>
                <a:extLst>
                  <a:ext uri="{0D108BD9-81ED-4DB2-BD59-A6C34878D82A}">
                    <a16:rowId xmlns:a16="http://schemas.microsoft.com/office/drawing/2014/main" val="986034064"/>
                  </a:ext>
                </a:extLst>
              </a:tr>
              <a:tr h="1816114">
                <a:tc>
                  <a:txBody>
                    <a:bodyPr/>
                    <a:lstStyle/>
                    <a:p>
                      <a:pPr marL="0" algn="l" defTabSz="685800" rtl="0" eaLnBrk="1" latinLnBrk="0" hangingPunct="1">
                        <a:buFont typeface="Arial" panose="020B0604020202020204" pitchFamily="34" charset="0"/>
                        <a:buNone/>
                      </a:pPr>
                      <a:r>
                        <a:rPr lang="ro-MD" sz="1600" b="1" i="0" kern="1200" dirty="0">
                          <a:solidFill>
                            <a:srgbClr val="374151"/>
                          </a:solidFill>
                          <a:effectLst/>
                          <a:latin typeface="Söhne"/>
                          <a:ea typeface="+mn-ea"/>
                          <a:cs typeface="+mn-cs"/>
                        </a:rPr>
                        <a:t>Valabilitatea garanției</a:t>
                      </a:r>
                      <a:endParaRPr lang="ro-RO" sz="1600" b="1" i="0" kern="1200" dirty="0">
                        <a:solidFill>
                          <a:srgbClr val="374151"/>
                        </a:solidFill>
                        <a:effectLst/>
                        <a:latin typeface="Söhne"/>
                        <a:ea typeface="+mn-ea"/>
                        <a:cs typeface="+mn-cs"/>
                      </a:endParaRPr>
                    </a:p>
                    <a:p>
                      <a:pPr algn="l">
                        <a:buFont typeface="Arial" panose="020B0604020202020204" pitchFamily="34" charset="0"/>
                        <a:buChar char="•"/>
                      </a:pPr>
                      <a:endParaRPr lang="ro-RO" sz="1600" b="0" i="0" dirty="0">
                        <a:solidFill>
                          <a:srgbClr val="374151"/>
                        </a:solidFill>
                        <a:effectLst/>
                        <a:latin typeface="Söhne"/>
                      </a:endParaRPr>
                    </a:p>
                    <a:p>
                      <a:pPr algn="l">
                        <a:buFont typeface="Arial" panose="020B0604020202020204" pitchFamily="34" charset="0"/>
                        <a:buChar char="•"/>
                      </a:pPr>
                      <a:r>
                        <a:rPr lang="ro-RO" sz="1600" b="0" i="0" dirty="0">
                          <a:solidFill>
                            <a:srgbClr val="374151"/>
                          </a:solidFill>
                          <a:effectLst/>
                          <a:latin typeface="Söhne"/>
                        </a:rPr>
                        <a:t>Termenul de valabilitate al garanției bancare este specificat în scrisoarea de garanție.</a:t>
                      </a:r>
                    </a:p>
                    <a:p>
                      <a:pPr algn="l">
                        <a:buFont typeface="Arial" panose="020B0604020202020204" pitchFamily="34" charset="0"/>
                        <a:buChar char="•"/>
                      </a:pPr>
                      <a:r>
                        <a:rPr lang="ro-RO" sz="1600" b="0" i="0" dirty="0">
                          <a:solidFill>
                            <a:srgbClr val="374151"/>
                          </a:solidFill>
                          <a:effectLst/>
                          <a:latin typeface="Söhne"/>
                        </a:rPr>
                        <a:t>Garanția își produce efectul pe durata specificată în scrisoarea de garanție.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ro-MD" sz="1600" b="1" kern="1200" dirty="0">
                        <a:solidFill>
                          <a:schemeClr val="dk1"/>
                        </a:solidFill>
                        <a:latin typeface="Palatino Linotype" panose="02040502050505030304" pitchFamily="18" charset="0"/>
                        <a:ea typeface="+mn-ea"/>
                        <a:cs typeface="+mn-cs"/>
                      </a:endParaRPr>
                    </a:p>
                  </a:txBody>
                  <a:tcPr marL="68580" marR="68580" marT="34290" marB="34290"/>
                </a:tc>
                <a:tc>
                  <a:txBody>
                    <a:bodyPr/>
                    <a:lstStyle/>
                    <a:p>
                      <a:pPr algn="l"/>
                      <a:r>
                        <a:rPr lang="ro-RO" sz="1600" b="1" i="0" dirty="0">
                          <a:solidFill>
                            <a:srgbClr val="374151"/>
                          </a:solidFill>
                          <a:effectLst/>
                          <a:latin typeface="Söhne"/>
                        </a:rPr>
                        <a:t>Anularea și Revocarea Garanției:</a:t>
                      </a:r>
                    </a:p>
                    <a:p>
                      <a:pPr algn="l"/>
                      <a:endParaRPr lang="ro-RO" sz="1600" b="0" i="0" dirty="0">
                        <a:solidFill>
                          <a:srgbClr val="374151"/>
                        </a:solidFill>
                        <a:effectLst/>
                        <a:latin typeface="Söhne"/>
                      </a:endParaRPr>
                    </a:p>
                    <a:p>
                      <a:pPr algn="just">
                        <a:buFont typeface="Arial" panose="020B0604020202020204" pitchFamily="34" charset="0"/>
                        <a:buChar char="•"/>
                      </a:pPr>
                      <a:r>
                        <a:rPr lang="ro-RO" sz="1600" b="0" i="0" dirty="0">
                          <a:solidFill>
                            <a:srgbClr val="374151"/>
                          </a:solidFill>
                          <a:effectLst/>
                          <a:latin typeface="Söhne"/>
                        </a:rPr>
                        <a:t>Anularea angajamentului de către garant intră în vigoare în a 16-a zi de la notificarea Serviciului Vamal de către garant.</a:t>
                      </a:r>
                    </a:p>
                    <a:p>
                      <a:pPr algn="just">
                        <a:buFont typeface="Arial" panose="020B0604020202020204" pitchFamily="34" charset="0"/>
                        <a:buChar char="•"/>
                      </a:pPr>
                      <a:r>
                        <a:rPr lang="ro-RO" sz="1600" b="0" i="0" dirty="0">
                          <a:solidFill>
                            <a:srgbClr val="374151"/>
                          </a:solidFill>
                          <a:effectLst/>
                          <a:latin typeface="Söhne"/>
                        </a:rPr>
                        <a:t>Revocarea aprobării garantului sau a angajamentului garantului intră în vigoare în a 16-a zi de la data la care decizia de revocare este primită sau este considerată a fi primită de către garant.</a:t>
                      </a:r>
                    </a:p>
                    <a:p>
                      <a:pPr algn="just">
                        <a:buFont typeface="Arial" panose="020B0604020202020204" pitchFamily="34" charset="0"/>
                        <a:buChar char="•"/>
                      </a:pPr>
                      <a:r>
                        <a:rPr lang="ro-RO" sz="1600" b="0" i="0" dirty="0">
                          <a:solidFill>
                            <a:srgbClr val="374151"/>
                          </a:solidFill>
                          <a:effectLst/>
                          <a:latin typeface="Söhne"/>
                        </a:rPr>
                        <a:t>Remarcă: Anularea sau revocarea angajamentului garantului nu afectează mărfurile deja plasate și încă se află sub regim vamal sau în depozitare temporară în temeiul angajamentului anulat/revocat.</a:t>
                      </a:r>
                    </a:p>
                  </a:txBody>
                  <a:tcPr marL="68580" marR="68580" marT="34290" marB="34290"/>
                </a:tc>
                <a:extLst>
                  <a:ext uri="{0D108BD9-81ED-4DB2-BD59-A6C34878D82A}">
                    <a16:rowId xmlns:a16="http://schemas.microsoft.com/office/drawing/2014/main" val="2636894028"/>
                  </a:ext>
                </a:extLst>
              </a:tr>
            </a:tbl>
          </a:graphicData>
        </a:graphic>
      </p:graphicFrame>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48169" y="188640"/>
            <a:ext cx="8638675" cy="409073"/>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algn="ctr" fontAlgn="auto">
              <a:spcAft>
                <a:spcPts val="0"/>
              </a:spcAft>
            </a:pPr>
            <a:r>
              <a:rPr lang="ro-RO" b="1" dirty="0">
                <a:solidFill>
                  <a:schemeClr val="accent2">
                    <a:lumMod val="90000"/>
                    <a:lumOff val="10000"/>
                  </a:schemeClr>
                </a:solidFill>
                <a:latin typeface="Palatino Linotype" panose="02040502050505030304" pitchFamily="18" charset="0"/>
              </a:rPr>
              <a:t>VALABILITATEA GARANȚIEI BANCARE</a:t>
            </a:r>
            <a:endParaRPr lang="ro-RO" dirty="0"/>
          </a:p>
        </p:txBody>
      </p:sp>
      <p:pic>
        <p:nvPicPr>
          <p:cNvPr id="9" name="Рисунок 6"/>
          <p:cNvPicPr>
            <a:picLocks noChangeAspect="1"/>
          </p:cNvPicPr>
          <p:nvPr/>
        </p:nvPicPr>
        <p:blipFill>
          <a:blip r:embed="rId3"/>
          <a:stretch>
            <a:fillRect/>
          </a:stretch>
        </p:blipFill>
        <p:spPr>
          <a:xfrm>
            <a:off x="3331415" y="4243616"/>
            <a:ext cx="2639908" cy="2172424"/>
          </a:xfrm>
          <a:prstGeom prst="rect">
            <a:avLst/>
          </a:prstGeom>
          <a:effectLst>
            <a:glow rad="127000">
              <a:schemeClr val="accent1">
                <a:alpha val="4000"/>
              </a:schemeClr>
            </a:glow>
          </a:effectLst>
        </p:spPr>
      </p:pic>
    </p:spTree>
    <p:extLst>
      <p:ext uri="{BB962C8B-B14F-4D97-AF65-F5344CB8AC3E}">
        <p14:creationId xmlns:p14="http://schemas.microsoft.com/office/powerpoint/2010/main" val="380620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3" descr="titlu">
            <a:extLst>
              <a:ext uri="{FF2B5EF4-FFF2-40B4-BE49-F238E27FC236}">
                <a16:creationId xmlns:a16="http://schemas.microsoft.com/office/drawing/2014/main" id="{DFF36EE7-AE57-42F4-ACA9-A328C1F4EA02}"/>
              </a:ext>
            </a:extLst>
          </p:cNvPr>
          <p:cNvSpPr>
            <a:spLocks noGrp="1"/>
          </p:cNvSpPr>
          <p:nvPr>
            <p:ph type="title"/>
          </p:nvPr>
        </p:nvSpPr>
        <p:spPr>
          <a:xfrm>
            <a:off x="474890" y="557439"/>
            <a:ext cx="8111898" cy="565363"/>
          </a:xfrm>
        </p:spPr>
        <p:txBody>
          <a:bodyPr rtlCol="0"/>
          <a:lstStyle/>
          <a:p>
            <a:pPr algn="ctr"/>
            <a:r>
              <a:rPr lang="ro-MD" b="1" dirty="0">
                <a:solidFill>
                  <a:schemeClr val="accent2">
                    <a:lumMod val="90000"/>
                    <a:lumOff val="10000"/>
                  </a:schemeClr>
                </a:solidFill>
                <a:latin typeface="Palatino Linotype" panose="02040502050505030304" pitchFamily="18" charset="0"/>
              </a:rPr>
              <a:t>CONDIȚIILE DE AUTORIZARE A GARANȚIEI GLOBALE</a:t>
            </a:r>
            <a:endParaRPr lang="ro-RO" b="1" dirty="0">
              <a:solidFill>
                <a:schemeClr val="accent2">
                  <a:lumMod val="90000"/>
                  <a:lumOff val="10000"/>
                </a:schemeClr>
              </a:solidFill>
              <a:latin typeface="Palatino Linotype" panose="0204050205050503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50731220"/>
              </p:ext>
            </p:extLst>
          </p:nvPr>
        </p:nvGraphicFramePr>
        <p:xfrm>
          <a:off x="173047" y="1122802"/>
          <a:ext cx="8806400" cy="556260"/>
        </p:xfrm>
        <a:graphic>
          <a:graphicData uri="http://schemas.openxmlformats.org/drawingml/2006/table">
            <a:tbl>
              <a:tblPr firstRow="1" bandRow="1"/>
              <a:tblGrid>
                <a:gridCol w="1878673">
                  <a:extLst>
                    <a:ext uri="{9D8B030D-6E8A-4147-A177-3AD203B41FA5}">
                      <a16:colId xmlns:a16="http://schemas.microsoft.com/office/drawing/2014/main" val="2617198322"/>
                    </a:ext>
                  </a:extLst>
                </a:gridCol>
                <a:gridCol w="6927727">
                  <a:extLst>
                    <a:ext uri="{9D8B030D-6E8A-4147-A177-3AD203B41FA5}">
                      <a16:colId xmlns:a16="http://schemas.microsoft.com/office/drawing/2014/main" val="3990878745"/>
                    </a:ext>
                  </a:extLst>
                </a:gridCol>
              </a:tblGrid>
              <a:tr h="246506">
                <a:tc>
                  <a:txBody>
                    <a:bodyPr/>
                    <a:lstStyle>
                      <a:lvl1pPr marL="0" algn="l" rtl="0" eaLnBrk="1" latinLnBrk="0" hangingPunct="1">
                        <a:defRPr kumimoji="0" b="1" kern="1200">
                          <a:solidFill>
                            <a:schemeClr val="tx1"/>
                          </a:solidFill>
                          <a:latin typeface="Calibri Light"/>
                        </a:defRPr>
                      </a:lvl1pPr>
                      <a:lvl2pPr marL="457200" algn="l" rtl="0" eaLnBrk="1" latinLnBrk="0" hangingPunct="1">
                        <a:defRPr kumimoji="0" b="1" kern="1200">
                          <a:solidFill>
                            <a:schemeClr val="tx1"/>
                          </a:solidFill>
                          <a:latin typeface="Calibri Light"/>
                        </a:defRPr>
                      </a:lvl2pPr>
                      <a:lvl3pPr marL="914400" algn="l" rtl="0" eaLnBrk="1" latinLnBrk="0" hangingPunct="1">
                        <a:defRPr kumimoji="0" b="1" kern="1200">
                          <a:solidFill>
                            <a:schemeClr val="tx1"/>
                          </a:solidFill>
                          <a:latin typeface="Calibri Light"/>
                        </a:defRPr>
                      </a:lvl3pPr>
                      <a:lvl4pPr marL="1371600" algn="l" rtl="0" eaLnBrk="1" latinLnBrk="0" hangingPunct="1">
                        <a:defRPr kumimoji="0" b="1" kern="1200">
                          <a:solidFill>
                            <a:schemeClr val="tx1"/>
                          </a:solidFill>
                          <a:latin typeface="Calibri Light"/>
                        </a:defRPr>
                      </a:lvl4pPr>
                      <a:lvl5pPr marL="1828800" algn="l" rtl="0" eaLnBrk="1" latinLnBrk="0" hangingPunct="1">
                        <a:defRPr kumimoji="0" b="1" kern="1200">
                          <a:solidFill>
                            <a:schemeClr val="tx1"/>
                          </a:solidFill>
                          <a:latin typeface="Calibri Light"/>
                        </a:defRPr>
                      </a:lvl5pPr>
                      <a:lvl6pPr marL="2286000" algn="l" rtl="0" eaLnBrk="1" latinLnBrk="0" hangingPunct="1">
                        <a:defRPr kumimoji="0" b="1" kern="1200">
                          <a:solidFill>
                            <a:schemeClr val="tx1"/>
                          </a:solidFill>
                          <a:latin typeface="Calibri Light"/>
                        </a:defRPr>
                      </a:lvl6pPr>
                      <a:lvl7pPr marL="2743200" algn="l" rtl="0" eaLnBrk="1" latinLnBrk="0" hangingPunct="1">
                        <a:defRPr kumimoji="0" b="1" kern="1200">
                          <a:solidFill>
                            <a:schemeClr val="tx1"/>
                          </a:solidFill>
                          <a:latin typeface="Calibri Light"/>
                        </a:defRPr>
                      </a:lvl7pPr>
                      <a:lvl8pPr marL="3200400" algn="l" rtl="0" eaLnBrk="1" latinLnBrk="0" hangingPunct="1">
                        <a:defRPr kumimoji="0" b="1" kern="1200">
                          <a:solidFill>
                            <a:schemeClr val="tx1"/>
                          </a:solidFill>
                          <a:latin typeface="Calibri Light"/>
                        </a:defRPr>
                      </a:lvl8pPr>
                      <a:lvl9pPr marL="3657600" algn="l" rtl="0" eaLnBrk="1" latinLnBrk="0" hangingPunct="1">
                        <a:defRPr kumimoji="0" b="1" kern="1200">
                          <a:solidFill>
                            <a:schemeClr val="tx1"/>
                          </a:solidFill>
                          <a:latin typeface="Calibri Light"/>
                        </a:defRPr>
                      </a:lvl9pPr>
                    </a:lstStyle>
                    <a:p>
                      <a:pPr algn="ctr"/>
                      <a:r>
                        <a:rPr lang="ro-RO" sz="1600" dirty="0">
                          <a:solidFill>
                            <a:schemeClr val="bg1"/>
                          </a:solidFill>
                          <a:latin typeface="Palatino Linotype" panose="02040502050505030304" pitchFamily="18" charset="0"/>
                        </a:rPr>
                        <a:t>Codul vamal nr.1149/2000</a:t>
                      </a:r>
                    </a:p>
                  </a:txBody>
                  <a:tcPr marL="68580" marR="68580" marT="34290" marB="34290">
                    <a:lnL w="12700" cmpd="sng">
                      <a:solidFill>
                        <a:srgbClr val="7A9E56"/>
                      </a:solidFill>
                    </a:lnL>
                    <a:lnR w="12700" cmpd="sng">
                      <a:solidFill>
                        <a:srgbClr val="7A9E56"/>
                      </a:solidFill>
                    </a:lnR>
                    <a:lnT w="12700" cmpd="sng">
                      <a:solidFill>
                        <a:srgbClr val="7A9E56"/>
                      </a:solidFill>
                    </a:lnT>
                    <a:lnB w="25400" cmpd="sng">
                      <a:solidFill>
                        <a:srgbClr val="7A9E56"/>
                      </a:solidFill>
                    </a:lnB>
                    <a:lnTlToBr w="12700" cmpd="sng">
                      <a:noFill/>
                      <a:prstDash val="solid"/>
                    </a:lnTlToBr>
                    <a:lnBlToTr w="12700" cmpd="sng">
                      <a:noFill/>
                      <a:prstDash val="solid"/>
                    </a:lnBlToTr>
                    <a:solidFill>
                      <a:srgbClr val="0F3955"/>
                    </a:solidFill>
                  </a:tcPr>
                </a:tc>
                <a:tc>
                  <a:txBody>
                    <a:bodyPr/>
                    <a:lstStyle>
                      <a:lvl1pPr marL="0" algn="l" rtl="0" eaLnBrk="1" latinLnBrk="0" hangingPunct="1">
                        <a:defRPr kumimoji="0" b="1" kern="1200">
                          <a:solidFill>
                            <a:schemeClr val="tx1"/>
                          </a:solidFill>
                          <a:latin typeface="Calibri Light"/>
                        </a:defRPr>
                      </a:lvl1pPr>
                      <a:lvl2pPr marL="457200" algn="l" rtl="0" eaLnBrk="1" latinLnBrk="0" hangingPunct="1">
                        <a:defRPr kumimoji="0" b="1" kern="1200">
                          <a:solidFill>
                            <a:schemeClr val="tx1"/>
                          </a:solidFill>
                          <a:latin typeface="Calibri Light"/>
                        </a:defRPr>
                      </a:lvl2pPr>
                      <a:lvl3pPr marL="914400" algn="l" rtl="0" eaLnBrk="1" latinLnBrk="0" hangingPunct="1">
                        <a:defRPr kumimoji="0" b="1" kern="1200">
                          <a:solidFill>
                            <a:schemeClr val="tx1"/>
                          </a:solidFill>
                          <a:latin typeface="Calibri Light"/>
                        </a:defRPr>
                      </a:lvl3pPr>
                      <a:lvl4pPr marL="1371600" algn="l" rtl="0" eaLnBrk="1" latinLnBrk="0" hangingPunct="1">
                        <a:defRPr kumimoji="0" b="1" kern="1200">
                          <a:solidFill>
                            <a:schemeClr val="tx1"/>
                          </a:solidFill>
                          <a:latin typeface="Calibri Light"/>
                        </a:defRPr>
                      </a:lvl4pPr>
                      <a:lvl5pPr marL="1828800" algn="l" rtl="0" eaLnBrk="1" latinLnBrk="0" hangingPunct="1">
                        <a:defRPr kumimoji="0" b="1" kern="1200">
                          <a:solidFill>
                            <a:schemeClr val="tx1"/>
                          </a:solidFill>
                          <a:latin typeface="Calibri Light"/>
                        </a:defRPr>
                      </a:lvl5pPr>
                      <a:lvl6pPr marL="2286000" algn="l" rtl="0" eaLnBrk="1" latinLnBrk="0" hangingPunct="1">
                        <a:defRPr kumimoji="0" b="1" kern="1200">
                          <a:solidFill>
                            <a:schemeClr val="tx1"/>
                          </a:solidFill>
                          <a:latin typeface="Calibri Light"/>
                        </a:defRPr>
                      </a:lvl6pPr>
                      <a:lvl7pPr marL="2743200" algn="l" rtl="0" eaLnBrk="1" latinLnBrk="0" hangingPunct="1">
                        <a:defRPr kumimoji="0" b="1" kern="1200">
                          <a:solidFill>
                            <a:schemeClr val="tx1"/>
                          </a:solidFill>
                          <a:latin typeface="Calibri Light"/>
                        </a:defRPr>
                      </a:lvl7pPr>
                      <a:lvl8pPr marL="3200400" algn="l" rtl="0" eaLnBrk="1" latinLnBrk="0" hangingPunct="1">
                        <a:defRPr kumimoji="0" b="1" kern="1200">
                          <a:solidFill>
                            <a:schemeClr val="tx1"/>
                          </a:solidFill>
                          <a:latin typeface="Calibri Light"/>
                        </a:defRPr>
                      </a:lvl8pPr>
                      <a:lvl9pPr marL="3657600" algn="l" rtl="0" eaLnBrk="1" latinLnBrk="0" hangingPunct="1">
                        <a:defRPr kumimoji="0" b="1" kern="1200">
                          <a:solidFill>
                            <a:schemeClr val="tx1"/>
                          </a:solidFill>
                          <a:latin typeface="Calibr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dirty="0">
                          <a:solidFill>
                            <a:schemeClr val="bg1"/>
                          </a:solidFill>
                          <a:latin typeface="Palatino Linotype" panose="02040502050505030304" pitchFamily="18" charset="0"/>
                        </a:rPr>
                        <a:t>Cod vamal nr. 95/2021 </a:t>
                      </a:r>
                      <a:endParaRPr lang="ru-RU" sz="1600" dirty="0">
                        <a:solidFill>
                          <a:schemeClr val="bg1"/>
                        </a:solidFill>
                        <a:latin typeface="Palatino Linotype" panose="02040502050505030304" pitchFamily="18" charset="0"/>
                      </a:endParaRPr>
                    </a:p>
                  </a:txBody>
                  <a:tcPr marL="68580" marR="68580" marT="34290" marB="34290">
                    <a:lnL w="12700" cmpd="sng">
                      <a:solidFill>
                        <a:srgbClr val="7A9E56"/>
                      </a:solidFill>
                    </a:lnL>
                    <a:lnR w="12700" cmpd="sng">
                      <a:solidFill>
                        <a:srgbClr val="7A9E56"/>
                      </a:solidFill>
                    </a:lnR>
                    <a:lnT w="12700" cmpd="sng">
                      <a:solidFill>
                        <a:srgbClr val="7A9E56"/>
                      </a:solidFill>
                    </a:lnT>
                    <a:lnB w="25400" cmpd="sng">
                      <a:solidFill>
                        <a:srgbClr val="7A9E56"/>
                      </a:solidFill>
                    </a:lnB>
                    <a:lnTlToBr w="12700" cmpd="sng">
                      <a:noFill/>
                      <a:prstDash val="solid"/>
                    </a:lnTlToBr>
                    <a:lnBlToTr w="12700" cmpd="sng">
                      <a:noFill/>
                      <a:prstDash val="solid"/>
                    </a:lnBlToTr>
                    <a:solidFill>
                      <a:srgbClr val="0F3955"/>
                    </a:solidFill>
                  </a:tcPr>
                </a:tc>
                <a:extLst>
                  <a:ext uri="{0D108BD9-81ED-4DB2-BD59-A6C34878D82A}">
                    <a16:rowId xmlns:a16="http://schemas.microsoft.com/office/drawing/2014/main" val="3083002598"/>
                  </a:ext>
                </a:extLst>
              </a:tr>
            </a:tbl>
          </a:graphicData>
        </a:graphic>
      </p:graphicFrame>
      <p:graphicFrame>
        <p:nvGraphicFramePr>
          <p:cNvPr id="8" name="Таблица 2"/>
          <p:cNvGraphicFramePr>
            <a:graphicFrameLocks noGrp="1"/>
          </p:cNvGraphicFramePr>
          <p:nvPr>
            <p:extLst>
              <p:ext uri="{D42A27DB-BD31-4B8C-83A1-F6EECF244321}">
                <p14:modId xmlns:p14="http://schemas.microsoft.com/office/powerpoint/2010/main" val="1852777043"/>
              </p:ext>
            </p:extLst>
          </p:nvPr>
        </p:nvGraphicFramePr>
        <p:xfrm>
          <a:off x="173047" y="1679062"/>
          <a:ext cx="8806400" cy="2506980"/>
        </p:xfrm>
        <a:graphic>
          <a:graphicData uri="http://schemas.openxmlformats.org/drawingml/2006/table">
            <a:tbl>
              <a:tblPr firstRow="1" bandRow="1">
                <a:tableStyleId>{E8B1032C-EA38-4F05-BA0D-38AFFFC7BED3}</a:tableStyleId>
              </a:tblPr>
              <a:tblGrid>
                <a:gridCol w="1878673">
                  <a:extLst>
                    <a:ext uri="{9D8B030D-6E8A-4147-A177-3AD203B41FA5}">
                      <a16:colId xmlns:a16="http://schemas.microsoft.com/office/drawing/2014/main" val="141520277"/>
                    </a:ext>
                  </a:extLst>
                </a:gridCol>
                <a:gridCol w="6927727">
                  <a:extLst>
                    <a:ext uri="{9D8B030D-6E8A-4147-A177-3AD203B41FA5}">
                      <a16:colId xmlns:a16="http://schemas.microsoft.com/office/drawing/2014/main" val="3975581302"/>
                    </a:ext>
                  </a:extLst>
                </a:gridCol>
              </a:tblGrid>
              <a:tr h="877785">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600" b="1" kern="1200" dirty="0">
                          <a:solidFill>
                            <a:schemeClr val="dk1"/>
                          </a:solidFill>
                          <a:latin typeface="Palatino Linotype" panose="02040502050505030304" pitchFamily="18" charset="0"/>
                          <a:ea typeface="+mn-ea"/>
                          <a:cs typeface="+mn-cs"/>
                        </a:rPr>
                        <a:t>Condiții de autorizare</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600" b="0" kern="1200" dirty="0">
                          <a:solidFill>
                            <a:schemeClr val="dk1"/>
                          </a:solidFill>
                          <a:latin typeface="Palatino Linotype" panose="02040502050505030304" pitchFamily="18" charset="0"/>
                          <a:ea typeface="+mn-ea"/>
                          <a:cs typeface="+mn-cs"/>
                        </a:rPr>
                        <a:t> (Codul vamal nu prevede)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MD" sz="1600" b="0" kern="1200" dirty="0">
                          <a:solidFill>
                            <a:schemeClr val="dk1"/>
                          </a:solidFill>
                          <a:latin typeface="Palatino Linotype" panose="02040502050505030304" pitchFamily="18" charset="0"/>
                          <a:ea typeface="+mn-ea"/>
                          <a:cs typeface="+mn-cs"/>
                        </a:rPr>
                        <a:t>Pentru constituirea Garanției globale</a:t>
                      </a:r>
                      <a:r>
                        <a:rPr lang="en-US" sz="1600" b="0" kern="1200" dirty="0">
                          <a:solidFill>
                            <a:schemeClr val="dk1"/>
                          </a:solidFill>
                          <a:latin typeface="Palatino Linotype" panose="02040502050505030304" pitchFamily="18" charset="0"/>
                          <a:ea typeface="+mn-ea"/>
                          <a:cs typeface="+mn-cs"/>
                        </a:rPr>
                        <a:t>,</a:t>
                      </a:r>
                      <a:r>
                        <a:rPr lang="ro-MD" sz="1600" b="0" kern="1200" dirty="0">
                          <a:solidFill>
                            <a:schemeClr val="dk1"/>
                          </a:solidFill>
                          <a:latin typeface="Palatino Linotype" panose="02040502050505030304" pitchFamily="18" charset="0"/>
                          <a:ea typeface="+mn-ea"/>
                          <a:cs typeface="+mn-cs"/>
                        </a:rPr>
                        <a:t> Serviciul Vamal în baza unei cere</a:t>
                      </a:r>
                      <a:r>
                        <a:rPr lang="en-US" sz="1600" b="0" kern="1200" dirty="0">
                          <a:solidFill>
                            <a:schemeClr val="dk1"/>
                          </a:solidFill>
                          <a:latin typeface="Palatino Linotype" panose="02040502050505030304" pitchFamily="18" charset="0"/>
                          <a:ea typeface="+mn-ea"/>
                          <a:cs typeface="+mn-cs"/>
                        </a:rPr>
                        <a:t>r</a:t>
                      </a:r>
                      <a:r>
                        <a:rPr lang="ro-MD" sz="1600" b="0" kern="1200" dirty="0">
                          <a:solidFill>
                            <a:schemeClr val="dk1"/>
                          </a:solidFill>
                          <a:latin typeface="Palatino Linotype" panose="02040502050505030304" pitchFamily="18" charset="0"/>
                          <a:ea typeface="+mn-ea"/>
                          <a:cs typeface="+mn-cs"/>
                        </a:rPr>
                        <a:t>i, acordă auritorizația numai persoanelor care îndeplinesc cumulativ următoarele condiţii:</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600" b="0" kern="1200" dirty="0">
                          <a:solidFill>
                            <a:schemeClr val="dk1"/>
                          </a:solidFill>
                          <a:latin typeface="Palatino Linotype" panose="02040502050505030304" pitchFamily="18" charset="0"/>
                          <a:ea typeface="+mn-ea"/>
                          <a:cs typeface="+mn-cs"/>
                        </a:rPr>
                        <a:t>a) sunt stabilite pe teritoriul vamal;</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600" b="0" kern="1200" dirty="0">
                          <a:solidFill>
                            <a:schemeClr val="dk1"/>
                          </a:solidFill>
                          <a:latin typeface="Palatino Linotype" panose="02040502050505030304" pitchFamily="18" charset="0"/>
                          <a:ea typeface="+mn-ea"/>
                          <a:cs typeface="+mn-cs"/>
                        </a:rPr>
                        <a:t>b) nu au avut o încălcare semnificativă sau încălcări repetate ale legislaţiei vamale şi/sau fiscale, constatate conform procedurii legale, nici infracţiuni constatate în temeiul unei hotărâri definitive a instanţei de judecată;</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600" b="0" kern="1200" dirty="0">
                          <a:solidFill>
                            <a:schemeClr val="dk1"/>
                          </a:solidFill>
                          <a:latin typeface="Palatino Linotype" panose="02040502050505030304" pitchFamily="18" charset="0"/>
                          <a:ea typeface="+mn-ea"/>
                          <a:cs typeface="+mn-cs"/>
                        </a:rPr>
                        <a:t>c) folosesc în mod regulat regimurile vamale în cauză sau utilizează spaţiile de depozitare temporară, sau îndeplinesc condiţiile prevăzute la art.42 din Cod. </a:t>
                      </a:r>
                    </a:p>
                  </a:txBody>
                  <a:tcPr marL="68580" marR="68580" marT="34290" marB="34290"/>
                </a:tc>
                <a:extLst>
                  <a:ext uri="{0D108BD9-81ED-4DB2-BD59-A6C34878D82A}">
                    <a16:rowId xmlns:a16="http://schemas.microsoft.com/office/drawing/2014/main" val="2057314781"/>
                  </a:ext>
                </a:extLst>
              </a:tr>
            </a:tbl>
          </a:graphicData>
        </a:graphic>
      </p:graphicFrame>
      <p:pic>
        <p:nvPicPr>
          <p:cNvPr id="2" name="Picture 1"/>
          <p:cNvPicPr>
            <a:picLocks noChangeAspect="1"/>
          </p:cNvPicPr>
          <p:nvPr/>
        </p:nvPicPr>
        <p:blipFill>
          <a:blip r:embed="rId3"/>
          <a:stretch>
            <a:fillRect/>
          </a:stretch>
        </p:blipFill>
        <p:spPr>
          <a:xfrm>
            <a:off x="1979712" y="4077072"/>
            <a:ext cx="4742447" cy="2664296"/>
          </a:xfrm>
          <a:prstGeom prst="rect">
            <a:avLst/>
          </a:prstGeom>
        </p:spPr>
      </p:pic>
    </p:spTree>
    <p:extLst>
      <p:ext uri="{BB962C8B-B14F-4D97-AF65-F5344CB8AC3E}">
        <p14:creationId xmlns:p14="http://schemas.microsoft.com/office/powerpoint/2010/main" val="310422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noGrp="1"/>
          </p:cNvGraphicFramePr>
          <p:nvPr>
            <p:ph idx="4294967295"/>
            <p:extLst>
              <p:ext uri="{D42A27DB-BD31-4B8C-83A1-F6EECF244321}">
                <p14:modId xmlns:p14="http://schemas.microsoft.com/office/powerpoint/2010/main" val="3808289469"/>
              </p:ext>
            </p:extLst>
          </p:nvPr>
        </p:nvGraphicFramePr>
        <p:xfrm>
          <a:off x="181048" y="1234815"/>
          <a:ext cx="8806400" cy="312420"/>
        </p:xfrm>
        <a:graphic>
          <a:graphicData uri="http://schemas.openxmlformats.org/drawingml/2006/table">
            <a:tbl>
              <a:tblPr firstRow="1" bandRow="1"/>
              <a:tblGrid>
                <a:gridCol w="3629900">
                  <a:extLst>
                    <a:ext uri="{9D8B030D-6E8A-4147-A177-3AD203B41FA5}">
                      <a16:colId xmlns:a16="http://schemas.microsoft.com/office/drawing/2014/main" val="2617198322"/>
                    </a:ext>
                  </a:extLst>
                </a:gridCol>
                <a:gridCol w="5176500">
                  <a:extLst>
                    <a:ext uri="{9D8B030D-6E8A-4147-A177-3AD203B41FA5}">
                      <a16:colId xmlns:a16="http://schemas.microsoft.com/office/drawing/2014/main" val="3990878745"/>
                    </a:ext>
                  </a:extLst>
                </a:gridCol>
              </a:tblGrid>
              <a:tr h="246506">
                <a:tc>
                  <a:txBody>
                    <a:bodyPr/>
                    <a:lstStyle>
                      <a:lvl1pPr marL="0" algn="l" rtl="0" eaLnBrk="1" latinLnBrk="0" hangingPunct="1">
                        <a:defRPr kumimoji="0" b="1" kern="1200">
                          <a:solidFill>
                            <a:schemeClr val="tx1"/>
                          </a:solidFill>
                          <a:latin typeface="Calibri Light"/>
                        </a:defRPr>
                      </a:lvl1pPr>
                      <a:lvl2pPr marL="457200" algn="l" rtl="0" eaLnBrk="1" latinLnBrk="0" hangingPunct="1">
                        <a:defRPr kumimoji="0" b="1" kern="1200">
                          <a:solidFill>
                            <a:schemeClr val="tx1"/>
                          </a:solidFill>
                          <a:latin typeface="Calibri Light"/>
                        </a:defRPr>
                      </a:lvl2pPr>
                      <a:lvl3pPr marL="914400" algn="l" rtl="0" eaLnBrk="1" latinLnBrk="0" hangingPunct="1">
                        <a:defRPr kumimoji="0" b="1" kern="1200">
                          <a:solidFill>
                            <a:schemeClr val="tx1"/>
                          </a:solidFill>
                          <a:latin typeface="Calibri Light"/>
                        </a:defRPr>
                      </a:lvl3pPr>
                      <a:lvl4pPr marL="1371600" algn="l" rtl="0" eaLnBrk="1" latinLnBrk="0" hangingPunct="1">
                        <a:defRPr kumimoji="0" b="1" kern="1200">
                          <a:solidFill>
                            <a:schemeClr val="tx1"/>
                          </a:solidFill>
                          <a:latin typeface="Calibri Light"/>
                        </a:defRPr>
                      </a:lvl4pPr>
                      <a:lvl5pPr marL="1828800" algn="l" rtl="0" eaLnBrk="1" latinLnBrk="0" hangingPunct="1">
                        <a:defRPr kumimoji="0" b="1" kern="1200">
                          <a:solidFill>
                            <a:schemeClr val="tx1"/>
                          </a:solidFill>
                          <a:latin typeface="Calibri Light"/>
                        </a:defRPr>
                      </a:lvl5pPr>
                      <a:lvl6pPr marL="2286000" algn="l" rtl="0" eaLnBrk="1" latinLnBrk="0" hangingPunct="1">
                        <a:defRPr kumimoji="0" b="1" kern="1200">
                          <a:solidFill>
                            <a:schemeClr val="tx1"/>
                          </a:solidFill>
                          <a:latin typeface="Calibri Light"/>
                        </a:defRPr>
                      </a:lvl6pPr>
                      <a:lvl7pPr marL="2743200" algn="l" rtl="0" eaLnBrk="1" latinLnBrk="0" hangingPunct="1">
                        <a:defRPr kumimoji="0" b="1" kern="1200">
                          <a:solidFill>
                            <a:schemeClr val="tx1"/>
                          </a:solidFill>
                          <a:latin typeface="Calibri Light"/>
                        </a:defRPr>
                      </a:lvl7pPr>
                      <a:lvl8pPr marL="3200400" algn="l" rtl="0" eaLnBrk="1" latinLnBrk="0" hangingPunct="1">
                        <a:defRPr kumimoji="0" b="1" kern="1200">
                          <a:solidFill>
                            <a:schemeClr val="tx1"/>
                          </a:solidFill>
                          <a:latin typeface="Calibri Light"/>
                        </a:defRPr>
                      </a:lvl8pPr>
                      <a:lvl9pPr marL="3657600" algn="l" rtl="0" eaLnBrk="1" latinLnBrk="0" hangingPunct="1">
                        <a:defRPr kumimoji="0" b="1" kern="1200">
                          <a:solidFill>
                            <a:schemeClr val="tx1"/>
                          </a:solidFill>
                          <a:latin typeface="Calibri Light"/>
                        </a:defRPr>
                      </a:lvl9pPr>
                    </a:lstStyle>
                    <a:p>
                      <a:pPr algn="ctr"/>
                      <a:r>
                        <a:rPr lang="ro-RO" sz="1600" dirty="0">
                          <a:solidFill>
                            <a:schemeClr val="bg1"/>
                          </a:solidFill>
                          <a:latin typeface="Palatino Linotype" panose="02040502050505030304" pitchFamily="18" charset="0"/>
                        </a:rPr>
                        <a:t>Codul vamal nr.1149/2000</a:t>
                      </a:r>
                    </a:p>
                  </a:txBody>
                  <a:tcPr marL="68580" marR="68580" marT="34290" marB="34290">
                    <a:lnL w="12700" cmpd="sng">
                      <a:solidFill>
                        <a:srgbClr val="7A9E56"/>
                      </a:solidFill>
                    </a:lnL>
                    <a:lnR w="12700" cmpd="sng">
                      <a:solidFill>
                        <a:srgbClr val="7A9E56"/>
                      </a:solidFill>
                    </a:lnR>
                    <a:lnT w="12700" cmpd="sng">
                      <a:solidFill>
                        <a:srgbClr val="7A9E56"/>
                      </a:solidFill>
                    </a:lnT>
                    <a:lnB w="25400" cmpd="sng">
                      <a:solidFill>
                        <a:srgbClr val="7A9E56"/>
                      </a:solidFill>
                    </a:lnB>
                    <a:lnTlToBr w="12700" cmpd="sng">
                      <a:noFill/>
                      <a:prstDash val="solid"/>
                    </a:lnTlToBr>
                    <a:lnBlToTr w="12700" cmpd="sng">
                      <a:noFill/>
                      <a:prstDash val="solid"/>
                    </a:lnBlToTr>
                    <a:solidFill>
                      <a:srgbClr val="0F3955"/>
                    </a:solidFill>
                  </a:tcPr>
                </a:tc>
                <a:tc>
                  <a:txBody>
                    <a:bodyPr/>
                    <a:lstStyle>
                      <a:lvl1pPr marL="0" algn="l" rtl="0" eaLnBrk="1" latinLnBrk="0" hangingPunct="1">
                        <a:defRPr kumimoji="0" b="1" kern="1200">
                          <a:solidFill>
                            <a:schemeClr val="tx1"/>
                          </a:solidFill>
                          <a:latin typeface="Calibri Light"/>
                        </a:defRPr>
                      </a:lvl1pPr>
                      <a:lvl2pPr marL="457200" algn="l" rtl="0" eaLnBrk="1" latinLnBrk="0" hangingPunct="1">
                        <a:defRPr kumimoji="0" b="1" kern="1200">
                          <a:solidFill>
                            <a:schemeClr val="tx1"/>
                          </a:solidFill>
                          <a:latin typeface="Calibri Light"/>
                        </a:defRPr>
                      </a:lvl2pPr>
                      <a:lvl3pPr marL="914400" algn="l" rtl="0" eaLnBrk="1" latinLnBrk="0" hangingPunct="1">
                        <a:defRPr kumimoji="0" b="1" kern="1200">
                          <a:solidFill>
                            <a:schemeClr val="tx1"/>
                          </a:solidFill>
                          <a:latin typeface="Calibri Light"/>
                        </a:defRPr>
                      </a:lvl3pPr>
                      <a:lvl4pPr marL="1371600" algn="l" rtl="0" eaLnBrk="1" latinLnBrk="0" hangingPunct="1">
                        <a:defRPr kumimoji="0" b="1" kern="1200">
                          <a:solidFill>
                            <a:schemeClr val="tx1"/>
                          </a:solidFill>
                          <a:latin typeface="Calibri Light"/>
                        </a:defRPr>
                      </a:lvl4pPr>
                      <a:lvl5pPr marL="1828800" algn="l" rtl="0" eaLnBrk="1" latinLnBrk="0" hangingPunct="1">
                        <a:defRPr kumimoji="0" b="1" kern="1200">
                          <a:solidFill>
                            <a:schemeClr val="tx1"/>
                          </a:solidFill>
                          <a:latin typeface="Calibri Light"/>
                        </a:defRPr>
                      </a:lvl5pPr>
                      <a:lvl6pPr marL="2286000" algn="l" rtl="0" eaLnBrk="1" latinLnBrk="0" hangingPunct="1">
                        <a:defRPr kumimoji="0" b="1" kern="1200">
                          <a:solidFill>
                            <a:schemeClr val="tx1"/>
                          </a:solidFill>
                          <a:latin typeface="Calibri Light"/>
                        </a:defRPr>
                      </a:lvl6pPr>
                      <a:lvl7pPr marL="2743200" algn="l" rtl="0" eaLnBrk="1" latinLnBrk="0" hangingPunct="1">
                        <a:defRPr kumimoji="0" b="1" kern="1200">
                          <a:solidFill>
                            <a:schemeClr val="tx1"/>
                          </a:solidFill>
                          <a:latin typeface="Calibri Light"/>
                        </a:defRPr>
                      </a:lvl7pPr>
                      <a:lvl8pPr marL="3200400" algn="l" rtl="0" eaLnBrk="1" latinLnBrk="0" hangingPunct="1">
                        <a:defRPr kumimoji="0" b="1" kern="1200">
                          <a:solidFill>
                            <a:schemeClr val="tx1"/>
                          </a:solidFill>
                          <a:latin typeface="Calibri Light"/>
                        </a:defRPr>
                      </a:lvl8pPr>
                      <a:lvl9pPr marL="3657600" algn="l" rtl="0" eaLnBrk="1" latinLnBrk="0" hangingPunct="1">
                        <a:defRPr kumimoji="0" b="1" kern="1200">
                          <a:solidFill>
                            <a:schemeClr val="tx1"/>
                          </a:solidFill>
                          <a:latin typeface="Calibr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600" b="1" dirty="0">
                          <a:solidFill>
                            <a:schemeClr val="bg1"/>
                          </a:solidFill>
                          <a:latin typeface="Palatino Linotype" panose="02040502050505030304" pitchFamily="18" charset="0"/>
                        </a:rPr>
                        <a:t>Cod vamal nr. 95/2021 </a:t>
                      </a:r>
                      <a:endParaRPr lang="ru-RU" sz="1600" dirty="0">
                        <a:solidFill>
                          <a:schemeClr val="bg1"/>
                        </a:solidFill>
                        <a:latin typeface="Palatino Linotype" panose="02040502050505030304" pitchFamily="18" charset="0"/>
                      </a:endParaRPr>
                    </a:p>
                  </a:txBody>
                  <a:tcPr marL="68580" marR="68580" marT="34290" marB="34290">
                    <a:lnL w="12700" cmpd="sng">
                      <a:solidFill>
                        <a:srgbClr val="7A9E56"/>
                      </a:solidFill>
                    </a:lnL>
                    <a:lnR w="12700" cmpd="sng">
                      <a:solidFill>
                        <a:srgbClr val="7A9E56"/>
                      </a:solidFill>
                    </a:lnR>
                    <a:lnT w="12700" cmpd="sng">
                      <a:solidFill>
                        <a:srgbClr val="7A9E56"/>
                      </a:solidFill>
                    </a:lnT>
                    <a:lnB w="25400" cmpd="sng">
                      <a:solidFill>
                        <a:srgbClr val="7A9E56"/>
                      </a:solidFill>
                    </a:lnB>
                    <a:lnTlToBr w="12700" cmpd="sng">
                      <a:noFill/>
                      <a:prstDash val="solid"/>
                    </a:lnTlToBr>
                    <a:lnBlToTr w="12700" cmpd="sng">
                      <a:noFill/>
                      <a:prstDash val="solid"/>
                    </a:lnBlToTr>
                    <a:solidFill>
                      <a:srgbClr val="0F3955"/>
                    </a:solidFill>
                  </a:tcPr>
                </a:tc>
                <a:extLst>
                  <a:ext uri="{0D108BD9-81ED-4DB2-BD59-A6C34878D82A}">
                    <a16:rowId xmlns:a16="http://schemas.microsoft.com/office/drawing/2014/main" val="308300259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53293087"/>
              </p:ext>
            </p:extLst>
          </p:nvPr>
        </p:nvGraphicFramePr>
        <p:xfrm>
          <a:off x="181048" y="1564233"/>
          <a:ext cx="8783440" cy="2506980"/>
        </p:xfrm>
        <a:graphic>
          <a:graphicData uri="http://schemas.openxmlformats.org/drawingml/2006/table">
            <a:tbl>
              <a:tblPr firstRow="1" bandRow="1">
                <a:tableStyleId>{E8B1032C-EA38-4F05-BA0D-38AFFFC7BED3}</a:tableStyleId>
              </a:tblPr>
              <a:tblGrid>
                <a:gridCol w="1878673">
                  <a:extLst>
                    <a:ext uri="{9D8B030D-6E8A-4147-A177-3AD203B41FA5}">
                      <a16:colId xmlns:a16="http://schemas.microsoft.com/office/drawing/2014/main" val="1126005607"/>
                    </a:ext>
                  </a:extLst>
                </a:gridCol>
                <a:gridCol w="6904767">
                  <a:extLst>
                    <a:ext uri="{9D8B030D-6E8A-4147-A177-3AD203B41FA5}">
                      <a16:colId xmlns:a16="http://schemas.microsoft.com/office/drawing/2014/main" val="702220729"/>
                    </a:ext>
                  </a:extLst>
                </a:gridCol>
              </a:tblGrid>
              <a:tr h="877785">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RO" sz="1600" b="1" kern="1200" dirty="0">
                          <a:solidFill>
                            <a:schemeClr val="dk1"/>
                          </a:solidFill>
                          <a:latin typeface="Palatino Linotype" panose="02040502050505030304" pitchFamily="18" charset="0"/>
                          <a:ea typeface="+mn-ea"/>
                          <a:cs typeface="+mn-cs"/>
                        </a:rPr>
                        <a:t>Stabilirea cuantumului de  referință</a:t>
                      </a:r>
                      <a:endParaRPr lang="ro-MD" sz="1600" b="0" kern="1200" dirty="0">
                        <a:solidFill>
                          <a:schemeClr val="dk1"/>
                        </a:solidFill>
                        <a:latin typeface="Palatino Linotype" panose="020405020505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600" b="0" kern="1200" dirty="0">
                          <a:solidFill>
                            <a:schemeClr val="dk1"/>
                          </a:solidFill>
                          <a:latin typeface="Palatino Linotype" panose="02040502050505030304" pitchFamily="18" charset="0"/>
                          <a:ea typeface="+mn-ea"/>
                          <a:cs typeface="+mn-cs"/>
                        </a:rPr>
                        <a:t>(Codul vamal nu prevede)</a:t>
                      </a:r>
                    </a:p>
                    <a:p>
                      <a:pPr marL="0" marR="0" lvl="0" indent="0" algn="ctr"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MD" sz="1600" b="0" kern="1200" dirty="0">
                          <a:solidFill>
                            <a:schemeClr val="dk1"/>
                          </a:solidFill>
                          <a:latin typeface="Palatino Linotype" panose="02040502050505030304" pitchFamily="18" charset="0"/>
                          <a:ea typeface="+mn-ea"/>
                          <a:cs typeface="+mn-cs"/>
                        </a:rPr>
                        <a:t>este prevăzut la nivel de</a:t>
                      </a:r>
                      <a:r>
                        <a:rPr lang="ro-MD" sz="1600" b="0" kern="1200" baseline="0" dirty="0">
                          <a:solidFill>
                            <a:schemeClr val="dk1"/>
                          </a:solidFill>
                          <a:latin typeface="Palatino Linotype" panose="02040502050505030304" pitchFamily="18" charset="0"/>
                          <a:ea typeface="+mn-ea"/>
                          <a:cs typeface="+mn-cs"/>
                        </a:rPr>
                        <a:t> ordin al Serviciului Vamal nr.310 din 04.08.2017</a:t>
                      </a:r>
                      <a:endParaRPr lang="ro-MD" sz="1600" b="0" kern="1200" dirty="0">
                        <a:solidFill>
                          <a:schemeClr val="dk1"/>
                        </a:solidFill>
                        <a:latin typeface="Palatino Linotype" panose="02040502050505030304" pitchFamily="18" charset="0"/>
                        <a:ea typeface="+mn-ea"/>
                        <a:cs typeface="+mn-cs"/>
                      </a:endParaRPr>
                    </a:p>
                  </a:txBody>
                  <a:tcPr marL="68580" marR="68580" marT="34290" marB="34290">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o-RO" sz="1600" b="1" kern="1200" dirty="0">
                          <a:solidFill>
                            <a:schemeClr val="dk1"/>
                          </a:solidFill>
                          <a:latin typeface="Palatino Linotype" panose="02040502050505030304" pitchFamily="18" charset="0"/>
                          <a:ea typeface="+mn-ea"/>
                          <a:cs typeface="+mn-cs"/>
                        </a:rPr>
                        <a:t>Stabilirea cuantumului de  referință</a:t>
                      </a:r>
                    </a:p>
                    <a:p>
                      <a:pPr marL="12700" marR="0" lvl="0" indent="0" algn="just"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ro-RO" sz="1600" b="0" kern="1200" dirty="0">
                          <a:solidFill>
                            <a:schemeClr val="dk1"/>
                          </a:solidFill>
                          <a:latin typeface="Palatino Linotype" panose="02040502050505030304" pitchFamily="18" charset="0"/>
                          <a:ea typeface="+mn-ea"/>
                          <a:cs typeface="+mn-cs"/>
                        </a:rPr>
                        <a:t>Dacă suma poate fi stabilită cu certitudine la momentul  solicitării garanției: cuantum de referință = suma datoriei  de plătit.</a:t>
                      </a:r>
                      <a:r>
                        <a:rPr lang="ro-RO" sz="1600" b="0" kern="1200" baseline="0" dirty="0">
                          <a:solidFill>
                            <a:schemeClr val="dk1"/>
                          </a:solidFill>
                          <a:latin typeface="Palatino Linotype" panose="02040502050505030304" pitchFamily="18" charset="0"/>
                          <a:ea typeface="+mn-ea"/>
                          <a:cs typeface="+mn-cs"/>
                        </a:rPr>
                        <a:t> </a:t>
                      </a:r>
                      <a:r>
                        <a:rPr lang="ro-RO" sz="1600" b="0" kern="1200" dirty="0">
                          <a:solidFill>
                            <a:schemeClr val="dk1"/>
                          </a:solidFill>
                          <a:latin typeface="Palatino Linotype" panose="02040502050505030304" pitchFamily="18" charset="0"/>
                          <a:ea typeface="+mn-ea"/>
                          <a:cs typeface="+mn-cs"/>
                        </a:rPr>
                        <a:t>Dacă suma nu poate fi stabilită cu certitudine la momentul  în care se solicită o garanție:</a:t>
                      </a:r>
                    </a:p>
                    <a:p>
                      <a:pPr marL="184150" marR="0" lvl="0" indent="-171450" algn="just" defTabSz="914400" rtl="0" eaLnBrk="1" fontAlgn="auto" latinLnBrk="0" hangingPunct="1">
                        <a:lnSpc>
                          <a:spcPct val="100000"/>
                        </a:lnSpc>
                        <a:spcBef>
                          <a:spcPts val="0"/>
                        </a:spcBef>
                        <a:spcAft>
                          <a:spcPts val="0"/>
                        </a:spcAft>
                        <a:buClrTx/>
                        <a:buSzTx/>
                        <a:buFontTx/>
                        <a:buChar char="-"/>
                        <a:tabLst/>
                        <a:defRPr/>
                      </a:pPr>
                      <a:r>
                        <a:rPr lang="ro-RO" sz="1600" b="0" kern="1200" dirty="0">
                          <a:solidFill>
                            <a:schemeClr val="dk1"/>
                          </a:solidFill>
                          <a:latin typeface="Palatino Linotype" panose="02040502050505030304" pitchFamily="18" charset="0"/>
                          <a:ea typeface="+mn-ea"/>
                          <a:cs typeface="+mn-cs"/>
                        </a:rPr>
                        <a:t>datoria vamală existentă: cuantum de referință = suma (viitoare) de plătit </a:t>
                      </a:r>
                    </a:p>
                    <a:p>
                      <a:pPr marL="184150" marR="0" lvl="0" indent="-171450" algn="just" defTabSz="914400" rtl="0" eaLnBrk="1" fontAlgn="auto" latinLnBrk="0" hangingPunct="1">
                        <a:lnSpc>
                          <a:spcPct val="100000"/>
                        </a:lnSpc>
                        <a:spcBef>
                          <a:spcPts val="0"/>
                        </a:spcBef>
                        <a:spcAft>
                          <a:spcPts val="0"/>
                        </a:spcAft>
                        <a:buClrTx/>
                        <a:buSzTx/>
                        <a:buFontTx/>
                        <a:buChar char="-"/>
                        <a:tabLst/>
                        <a:defRPr/>
                      </a:pPr>
                      <a:r>
                        <a:rPr lang="ro-RO" sz="1600" b="0" kern="1200" dirty="0">
                          <a:solidFill>
                            <a:schemeClr val="dk1"/>
                          </a:solidFill>
                          <a:latin typeface="Palatino Linotype" panose="02040502050505030304" pitchFamily="18" charset="0"/>
                          <a:ea typeface="+mn-ea"/>
                          <a:cs typeface="+mn-cs"/>
                        </a:rPr>
                        <a:t>datoria vamală potențială: suma de referință va varia</a:t>
                      </a:r>
                      <a:r>
                        <a:rPr lang="en-US" sz="1600" b="0" kern="1200" baseline="0" dirty="0">
                          <a:solidFill>
                            <a:schemeClr val="dk1"/>
                          </a:solidFill>
                          <a:latin typeface="Palatino Linotype" panose="02040502050505030304" pitchFamily="18" charset="0"/>
                          <a:ea typeface="+mn-ea"/>
                          <a:cs typeface="+mn-cs"/>
                        </a:rPr>
                        <a:t> </a:t>
                      </a:r>
                      <a:r>
                        <a:rPr lang="ro-MD" sz="1600" b="0" kern="1200" baseline="0" dirty="0">
                          <a:solidFill>
                            <a:schemeClr val="dk1"/>
                          </a:solidFill>
                          <a:latin typeface="Palatino Linotype" panose="02040502050505030304" pitchFamily="18" charset="0"/>
                          <a:ea typeface="+mn-ea"/>
                          <a:cs typeface="+mn-cs"/>
                        </a:rPr>
                        <a:t>î</a:t>
                      </a:r>
                      <a:r>
                        <a:rPr lang="ro-MD" sz="1600" b="0" kern="1200" baseline="0" noProof="0" dirty="0">
                          <a:solidFill>
                            <a:schemeClr val="dk1"/>
                          </a:solidFill>
                          <a:latin typeface="Palatino Linotype" panose="02040502050505030304" pitchFamily="18" charset="0"/>
                          <a:ea typeface="+mn-ea"/>
                          <a:cs typeface="+mn-cs"/>
                        </a:rPr>
                        <a:t>n timp între plasarea mărfurilor sub regimul vamal relevant sau în depozitare temporară și momentul în care este descărcat regimul vamal sau momentul în care se încheie supravegherea mărfurilor sub regim de destinație finală ori depozitarea temporară</a:t>
                      </a:r>
                      <a:r>
                        <a:rPr lang="en-US" sz="1600" b="0" kern="1200" baseline="0" dirty="0">
                          <a:solidFill>
                            <a:schemeClr val="dk1"/>
                          </a:solidFill>
                          <a:latin typeface="Palatino Linotype" panose="02040502050505030304" pitchFamily="18" charset="0"/>
                          <a:ea typeface="+mn-ea"/>
                          <a:cs typeface="+mn-cs"/>
                        </a:rPr>
                        <a:t>.</a:t>
                      </a:r>
                      <a:endParaRPr lang="ro-RO" sz="1600" b="0" kern="1200" dirty="0">
                        <a:solidFill>
                          <a:schemeClr val="dk1"/>
                        </a:solidFill>
                        <a:latin typeface="Palatino Linotype" panose="02040502050505030304" pitchFamily="18" charset="0"/>
                        <a:ea typeface="+mn-ea"/>
                        <a:cs typeface="+mn-cs"/>
                      </a:endParaRPr>
                    </a:p>
                  </a:txBody>
                  <a:tcPr marL="68580" marR="68580" marT="34290" marB="34290">
                    <a:solidFill>
                      <a:schemeClr val="accent6">
                        <a:lumMod val="20000"/>
                        <a:lumOff val="80000"/>
                      </a:schemeClr>
                    </a:solidFill>
                  </a:tcPr>
                </a:tc>
                <a:extLst>
                  <a:ext uri="{0D108BD9-81ED-4DB2-BD59-A6C34878D82A}">
                    <a16:rowId xmlns:a16="http://schemas.microsoft.com/office/drawing/2014/main" val="942497539"/>
                  </a:ext>
                </a:extLst>
              </a:tr>
            </a:tbl>
          </a:graphicData>
        </a:graphic>
      </p:graphicFrame>
      <p:sp>
        <p:nvSpPr>
          <p:cNvPr id="14" name="Titlu 3" descr="titlu">
            <a:extLst>
              <a:ext uri="{FF2B5EF4-FFF2-40B4-BE49-F238E27FC236}">
                <a16:creationId xmlns:a16="http://schemas.microsoft.com/office/drawing/2014/main" id="{DFF36EE7-AE57-42F4-ACA9-A328C1F4EA02}"/>
              </a:ext>
            </a:extLst>
          </p:cNvPr>
          <p:cNvSpPr txBox="1">
            <a:spLocks/>
          </p:cNvSpPr>
          <p:nvPr/>
        </p:nvSpPr>
        <p:spPr>
          <a:xfrm>
            <a:off x="611560" y="641781"/>
            <a:ext cx="8111898" cy="482964"/>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algn="ctr" fontAlgn="auto">
              <a:spcAft>
                <a:spcPts val="0"/>
              </a:spcAft>
            </a:pPr>
            <a:r>
              <a:rPr lang="ro-MD" sz="2800" b="1" dirty="0">
                <a:solidFill>
                  <a:srgbClr val="0F3955">
                    <a:lumMod val="90000"/>
                    <a:lumOff val="10000"/>
                  </a:srgbClr>
                </a:solidFill>
                <a:latin typeface="Palatino Linotype" panose="02040502050505030304" pitchFamily="18" charset="0"/>
              </a:rPr>
              <a:t>CUANTUMUL DE REFERINȚĂ</a:t>
            </a:r>
            <a:endParaRPr lang="ro-RO" dirty="0"/>
          </a:p>
        </p:txBody>
      </p:sp>
      <p:pic>
        <p:nvPicPr>
          <p:cNvPr id="2" name="Picture 1"/>
          <p:cNvPicPr>
            <a:picLocks noChangeAspect="1"/>
          </p:cNvPicPr>
          <p:nvPr/>
        </p:nvPicPr>
        <p:blipFill>
          <a:blip r:embed="rId3"/>
          <a:stretch>
            <a:fillRect/>
          </a:stretch>
        </p:blipFill>
        <p:spPr>
          <a:xfrm>
            <a:off x="3308838" y="4101527"/>
            <a:ext cx="2527859" cy="2527859"/>
          </a:xfrm>
          <a:prstGeom prst="rect">
            <a:avLst/>
          </a:prstGeom>
        </p:spPr>
      </p:pic>
    </p:spTree>
    <p:extLst>
      <p:ext uri="{BB962C8B-B14F-4D97-AF65-F5344CB8AC3E}">
        <p14:creationId xmlns:p14="http://schemas.microsoft.com/office/powerpoint/2010/main" val="251601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3" descr="titlu">
            <a:extLst>
              <a:ext uri="{FF2B5EF4-FFF2-40B4-BE49-F238E27FC236}">
                <a16:creationId xmlns:a16="http://schemas.microsoft.com/office/drawing/2014/main" id="{DFF36EE7-AE57-42F4-ACA9-A328C1F4EA02}"/>
              </a:ext>
            </a:extLst>
          </p:cNvPr>
          <p:cNvSpPr txBox="1">
            <a:spLocks/>
          </p:cNvSpPr>
          <p:nvPr/>
        </p:nvSpPr>
        <p:spPr>
          <a:xfrm>
            <a:off x="248169" y="188640"/>
            <a:ext cx="8638675" cy="409073"/>
          </a:xfrm>
          <a:prstGeom prst="rect">
            <a:avLst/>
          </a:prstGeom>
        </p:spPr>
        <p:txBody>
          <a:bodyPr vert="horz" wrap="square" lIns="0" tIns="45720" rIns="91440" bIns="45720" rtlCol="0" anchor="t">
            <a:noAutofit/>
          </a:bodyPr>
          <a:lstStyle>
            <a:lvl1pPr algn="l" defTabSz="685800" rtl="0" eaLnBrk="1" latinLnBrk="0" hangingPunct="1">
              <a:lnSpc>
                <a:spcPct val="90000"/>
              </a:lnSpc>
              <a:spcBef>
                <a:spcPct val="0"/>
              </a:spcBef>
              <a:buNone/>
              <a:defRPr lang="en-GB" sz="1800" kern="1200">
                <a:solidFill>
                  <a:schemeClr val="tx1"/>
                </a:solidFill>
                <a:latin typeface="Corbel" panose="020B0503020204020204" pitchFamily="34" charset="0"/>
                <a:ea typeface="+mj-ea"/>
                <a:cs typeface="+mj-cs"/>
              </a:defRPr>
            </a:lvl1pPr>
          </a:lstStyle>
          <a:p>
            <a:pPr algn="ctr" fontAlgn="auto">
              <a:spcAft>
                <a:spcPts val="0"/>
              </a:spcAft>
            </a:pPr>
            <a:r>
              <a:rPr lang="ro-RO" b="1" dirty="0">
                <a:solidFill>
                  <a:schemeClr val="accent2">
                    <a:lumMod val="90000"/>
                    <a:lumOff val="10000"/>
                  </a:schemeClr>
                </a:solidFill>
                <a:latin typeface="Palatino Linotype" panose="02040502050505030304" pitchFamily="18" charset="0"/>
              </a:rPr>
              <a:t>TABEL PRIVIND GARANȚIILE</a:t>
            </a:r>
            <a:endParaRPr lang="ro-RO" dirty="0"/>
          </a:p>
        </p:txBody>
      </p:sp>
      <p:graphicFrame>
        <p:nvGraphicFramePr>
          <p:cNvPr id="2" name="Table 1"/>
          <p:cNvGraphicFramePr>
            <a:graphicFrameLocks noGrp="1"/>
          </p:cNvGraphicFramePr>
          <p:nvPr>
            <p:extLst>
              <p:ext uri="{D42A27DB-BD31-4B8C-83A1-F6EECF244321}">
                <p14:modId xmlns:p14="http://schemas.microsoft.com/office/powerpoint/2010/main" val="1080937225"/>
              </p:ext>
            </p:extLst>
          </p:nvPr>
        </p:nvGraphicFramePr>
        <p:xfrm>
          <a:off x="248169" y="692696"/>
          <a:ext cx="8638675" cy="5165795"/>
        </p:xfrm>
        <a:graphic>
          <a:graphicData uri="http://schemas.openxmlformats.org/drawingml/2006/table">
            <a:tbl>
              <a:tblPr firstRow="1" bandRow="1">
                <a:tableStyleId>{5C22544A-7EE6-4342-B048-85BDC9FD1C3A}</a:tableStyleId>
              </a:tblPr>
              <a:tblGrid>
                <a:gridCol w="1727735">
                  <a:extLst>
                    <a:ext uri="{9D8B030D-6E8A-4147-A177-3AD203B41FA5}">
                      <a16:colId xmlns:a16="http://schemas.microsoft.com/office/drawing/2014/main" val="3842907425"/>
                    </a:ext>
                  </a:extLst>
                </a:gridCol>
                <a:gridCol w="1877303">
                  <a:extLst>
                    <a:ext uri="{9D8B030D-6E8A-4147-A177-3AD203B41FA5}">
                      <a16:colId xmlns:a16="http://schemas.microsoft.com/office/drawing/2014/main" val="2412484131"/>
                    </a:ext>
                  </a:extLst>
                </a:gridCol>
                <a:gridCol w="1578167">
                  <a:extLst>
                    <a:ext uri="{9D8B030D-6E8A-4147-A177-3AD203B41FA5}">
                      <a16:colId xmlns:a16="http://schemas.microsoft.com/office/drawing/2014/main" val="407274303"/>
                    </a:ext>
                  </a:extLst>
                </a:gridCol>
                <a:gridCol w="1891291">
                  <a:extLst>
                    <a:ext uri="{9D8B030D-6E8A-4147-A177-3AD203B41FA5}">
                      <a16:colId xmlns:a16="http://schemas.microsoft.com/office/drawing/2014/main" val="3558396969"/>
                    </a:ext>
                  </a:extLst>
                </a:gridCol>
                <a:gridCol w="1564179">
                  <a:extLst>
                    <a:ext uri="{9D8B030D-6E8A-4147-A177-3AD203B41FA5}">
                      <a16:colId xmlns:a16="http://schemas.microsoft.com/office/drawing/2014/main" val="138118747"/>
                    </a:ext>
                  </a:extLst>
                </a:gridCol>
              </a:tblGrid>
              <a:tr h="319475">
                <a:tc>
                  <a:txBody>
                    <a:bodyPr/>
                    <a:lstStyle/>
                    <a:p>
                      <a:pPr marL="0" algn="l" defTabSz="685800" rtl="0" eaLnBrk="1" latinLnBrk="0" hangingPunct="1"/>
                      <a:endParaRPr lang="ro-RO" sz="135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endParaRPr>
                    </a:p>
                  </a:txBody>
                  <a:tcPr>
                    <a:solidFill>
                      <a:schemeClr val="accent6">
                        <a:lumMod val="60000"/>
                        <a:lumOff val="40000"/>
                      </a:schemeClr>
                    </a:solidFill>
                  </a:tcPr>
                </a:tc>
                <a:tc gridSpan="3">
                  <a:txBody>
                    <a:bodyPr/>
                    <a:lstStyle/>
                    <a:p>
                      <a:pPr marL="0" algn="ctr" defTabSz="685800" rtl="0" eaLnBrk="1" latinLnBrk="0" hangingPunct="1"/>
                      <a:r>
                        <a:rPr lang="ro-MD" sz="1400" b="1" kern="1200" dirty="0">
                          <a:solidFill>
                            <a:schemeClr val="dk1"/>
                          </a:solidFill>
                          <a:latin typeface="+mn-lt"/>
                          <a:ea typeface="+mn-ea"/>
                          <a:cs typeface="+mn-cs"/>
                        </a:rPr>
                        <a:t>Garanție izolată</a:t>
                      </a:r>
                      <a:endParaRPr lang="ro-RO" sz="1400" b="1" kern="1200" dirty="0">
                        <a:solidFill>
                          <a:schemeClr val="dk1"/>
                        </a:solidFill>
                        <a:latin typeface="+mn-lt"/>
                        <a:ea typeface="+mn-ea"/>
                        <a:cs typeface="+mn-cs"/>
                      </a:endParaRPr>
                    </a:p>
                  </a:txBody>
                  <a:tcPr>
                    <a:solidFill>
                      <a:schemeClr val="accent6">
                        <a:lumMod val="60000"/>
                        <a:lumOff val="40000"/>
                      </a:schemeClr>
                    </a:solidFill>
                  </a:tcPr>
                </a:tc>
                <a:tc hMerge="1">
                  <a:txBody>
                    <a:bodyPr/>
                    <a:lstStyle/>
                    <a:p>
                      <a:endParaRPr lang="ro-RO" dirty="0"/>
                    </a:p>
                  </a:txBody>
                  <a:tcPr/>
                </a:tc>
                <a:tc hMerge="1">
                  <a:txBody>
                    <a:bodyPr/>
                    <a:lstStyle/>
                    <a:p>
                      <a:endParaRPr lang="ro-RO" dirty="0"/>
                    </a:p>
                  </a:txBody>
                  <a:tcPr/>
                </a:tc>
                <a:tc rowSpan="2">
                  <a:txBody>
                    <a:bodyPr/>
                    <a:lstStyle/>
                    <a:p>
                      <a:pPr marL="0" algn="ctr" defTabSz="685800" rtl="0" eaLnBrk="1" latinLnBrk="0" hangingPunct="1"/>
                      <a:r>
                        <a:rPr lang="ro-MD" sz="1400" b="1" kern="1200" dirty="0">
                          <a:solidFill>
                            <a:schemeClr val="dk1"/>
                          </a:solidFill>
                          <a:latin typeface="+mn-lt"/>
                          <a:ea typeface="+mn-ea"/>
                          <a:cs typeface="+mn-cs"/>
                        </a:rPr>
                        <a:t>Garanție globală</a:t>
                      </a:r>
                      <a:endParaRPr lang="ro-RO" sz="1400" b="1" kern="1200" dirty="0">
                        <a:solidFill>
                          <a:schemeClr val="dk1"/>
                        </a:solidFill>
                        <a:latin typeface="+mn-lt"/>
                        <a:ea typeface="+mn-ea"/>
                        <a:cs typeface="+mn-cs"/>
                      </a:endParaRPr>
                    </a:p>
                  </a:txBody>
                  <a:tcPr>
                    <a:solidFill>
                      <a:schemeClr val="accent6">
                        <a:lumMod val="60000"/>
                        <a:lumOff val="40000"/>
                      </a:schemeClr>
                    </a:solidFill>
                  </a:tcPr>
                </a:tc>
                <a:extLst>
                  <a:ext uri="{0D108BD9-81ED-4DB2-BD59-A6C34878D82A}">
                    <a16:rowId xmlns:a16="http://schemas.microsoft.com/office/drawing/2014/main" val="1859777651"/>
                  </a:ext>
                </a:extLst>
              </a:tr>
              <a:tr h="504673">
                <a:tc>
                  <a:txBody>
                    <a:bodyPr/>
                    <a:lstStyle/>
                    <a:p>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60000"/>
                        <a:lumOff val="40000"/>
                      </a:schemeClr>
                    </a:solidFill>
                  </a:tcPr>
                </a:tc>
                <a:tc>
                  <a:txBody>
                    <a:bodyPr/>
                    <a:lstStyle/>
                    <a:p>
                      <a:pPr marL="0" algn="ctr" defTabSz="685800" rtl="0" eaLnBrk="1" latinLnBrk="0" hangingPunct="1"/>
                      <a:r>
                        <a:rPr lang="ro-MD" sz="1400" b="1" kern="1200" dirty="0">
                          <a:solidFill>
                            <a:schemeClr val="dk1"/>
                          </a:solidFill>
                          <a:latin typeface="+mn-lt"/>
                          <a:ea typeface="+mn-ea"/>
                          <a:cs typeface="+mn-cs"/>
                        </a:rPr>
                        <a:t>Depozit în numerar sau prin virament la contul trezorerial de garanții</a:t>
                      </a:r>
                      <a:endParaRPr lang="ro-RO" sz="1400" b="1" kern="1200" dirty="0">
                        <a:solidFill>
                          <a:schemeClr val="dk1"/>
                        </a:solidFill>
                        <a:latin typeface="+mn-lt"/>
                        <a:ea typeface="+mn-ea"/>
                        <a:cs typeface="+mn-cs"/>
                      </a:endParaRPr>
                    </a:p>
                  </a:txBody>
                  <a:tcPr>
                    <a:solidFill>
                      <a:schemeClr val="accent6">
                        <a:lumMod val="60000"/>
                        <a:lumOff val="40000"/>
                      </a:schemeClr>
                    </a:solidFill>
                  </a:tcPr>
                </a:tc>
                <a:tc>
                  <a:txBody>
                    <a:bodyPr/>
                    <a:lstStyle/>
                    <a:p>
                      <a:pPr marL="0" algn="ctr" defTabSz="685800" rtl="0" eaLnBrk="1" latinLnBrk="0" hangingPunct="1"/>
                      <a:r>
                        <a:rPr lang="ro-MD" sz="1400" b="1" kern="1200" dirty="0">
                          <a:solidFill>
                            <a:schemeClr val="dk1"/>
                          </a:solidFill>
                          <a:latin typeface="+mn-lt"/>
                          <a:ea typeface="+mn-ea"/>
                          <a:cs typeface="+mn-cs"/>
                        </a:rPr>
                        <a:t>Prin angajamentul unui garant</a:t>
                      </a:r>
                      <a:endParaRPr lang="ro-RO" sz="1400" b="1" kern="1200" dirty="0">
                        <a:solidFill>
                          <a:schemeClr val="dk1"/>
                        </a:solidFill>
                        <a:latin typeface="+mn-lt"/>
                        <a:ea typeface="+mn-ea"/>
                        <a:cs typeface="+mn-cs"/>
                      </a:endParaRPr>
                    </a:p>
                  </a:txBody>
                  <a:tcPr>
                    <a:solidFill>
                      <a:schemeClr val="accent6">
                        <a:lumMod val="60000"/>
                        <a:lumOff val="40000"/>
                      </a:schemeClr>
                    </a:solidFill>
                  </a:tcPr>
                </a:tc>
                <a:tc>
                  <a:txBody>
                    <a:bodyPr/>
                    <a:lstStyle/>
                    <a:p>
                      <a:pPr marL="0" algn="ctr" defTabSz="685800" rtl="0" eaLnBrk="1" latinLnBrk="0" hangingPunct="1"/>
                      <a:r>
                        <a:rPr lang="ro-RO" sz="1400" b="1" kern="1200" dirty="0">
                          <a:solidFill>
                            <a:schemeClr val="dk1"/>
                          </a:solidFill>
                          <a:latin typeface="+mn-lt"/>
                          <a:ea typeface="+mn-ea"/>
                          <a:cs typeface="+mn-cs"/>
                        </a:rPr>
                        <a:t>Prin titlu de garanție</a:t>
                      </a:r>
                    </a:p>
                  </a:txBody>
                  <a:tcPr>
                    <a:solidFill>
                      <a:schemeClr val="accent6">
                        <a:lumMod val="60000"/>
                        <a:lumOff val="40000"/>
                      </a:schemeClr>
                    </a:solidFill>
                  </a:tcPr>
                </a:tc>
                <a:tc vMerge="1">
                  <a:txBody>
                    <a:bodyPr/>
                    <a:lstStyle/>
                    <a:p>
                      <a:endParaRPr lang="ro-RO" dirty="0"/>
                    </a:p>
                  </a:txBody>
                  <a:tcPr/>
                </a:tc>
                <a:extLst>
                  <a:ext uri="{0D108BD9-81ED-4DB2-BD59-A6C34878D82A}">
                    <a16:rowId xmlns:a16="http://schemas.microsoft.com/office/drawing/2014/main" val="1290415523"/>
                  </a:ext>
                </a:extLst>
              </a:tr>
              <a:tr h="504673">
                <a:tc>
                  <a:txBody>
                    <a:bodyPr/>
                    <a:lstStyle/>
                    <a:p>
                      <a:pPr algn="ctr"/>
                      <a:r>
                        <a:rPr lang="ro-MD" sz="1400" b="0" cap="none" spc="0" dirty="0">
                          <a:ln w="0"/>
                          <a:solidFill>
                            <a:schemeClr val="tx1"/>
                          </a:solidFill>
                          <a:effectLst>
                            <a:outerShdw blurRad="38100" dist="19050" dir="2700000" algn="tl" rotWithShape="0">
                              <a:schemeClr val="dk1">
                                <a:alpha val="40000"/>
                              </a:schemeClr>
                            </a:outerShdw>
                          </a:effectLst>
                        </a:rPr>
                        <a:t>Acoperire</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operațiune unică</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operațiune unică</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operațiune unică</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mai multe operațiuni</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extLst>
                  <a:ext uri="{0D108BD9-81ED-4DB2-BD59-A6C34878D82A}">
                    <a16:rowId xmlns:a16="http://schemas.microsoft.com/office/drawing/2014/main" val="1770976181"/>
                  </a:ext>
                </a:extLst>
              </a:tr>
              <a:tr h="1335898">
                <a:tc>
                  <a:txBody>
                    <a:bodyPr/>
                    <a:lstStyle/>
                    <a:p>
                      <a:pPr algn="ctr"/>
                      <a:r>
                        <a:rPr lang="ro-RO" sz="1400" dirty="0"/>
                        <a:t>Cuantumul necesar cu titlu de garanție</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100 % din datorie (vamală) </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100 % din datorie (vamală)</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100 % din datorie (vamală)</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ro-RO" sz="1400" dirty="0"/>
                        <a:t>100%</a:t>
                      </a:r>
                    </a:p>
                    <a:p>
                      <a:pPr algn="ctr"/>
                      <a:r>
                        <a:rPr lang="ro-RO" sz="1400" dirty="0"/>
                        <a:t> 50%</a:t>
                      </a:r>
                    </a:p>
                    <a:p>
                      <a:pPr algn="ctr"/>
                      <a:r>
                        <a:rPr lang="ro-RO" sz="1400" dirty="0"/>
                        <a:t> 30%</a:t>
                      </a:r>
                    </a:p>
                    <a:p>
                      <a:pPr algn="ctr"/>
                      <a:r>
                        <a:rPr lang="ro-RO" sz="1400" dirty="0"/>
                        <a:t> 0%</a:t>
                      </a:r>
                    </a:p>
                    <a:p>
                      <a:pPr algn="ctr"/>
                      <a:r>
                        <a:rPr lang="ro-RO" sz="1400" dirty="0"/>
                        <a:t>din valoarea de referință</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extLst>
                  <a:ext uri="{0D108BD9-81ED-4DB2-BD59-A6C34878D82A}">
                    <a16:rowId xmlns:a16="http://schemas.microsoft.com/office/drawing/2014/main" val="706178255"/>
                  </a:ext>
                </a:extLst>
              </a:tr>
              <a:tr h="1621931">
                <a:tc>
                  <a:txBody>
                    <a:bodyPr/>
                    <a:lstStyle/>
                    <a:p>
                      <a:pPr algn="ctr"/>
                      <a:r>
                        <a:rPr lang="ro-RO" sz="1400" dirty="0"/>
                        <a:t>Dovada constituirii garanției</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pt-BR" sz="1400" dirty="0"/>
                        <a:t>Depozit în numerar </a:t>
                      </a:r>
                      <a:r>
                        <a:rPr lang="ro-MD" sz="1400" dirty="0"/>
                        <a:t>sau prin virament </a:t>
                      </a:r>
                      <a:r>
                        <a:rPr lang="pt-BR" sz="1400" dirty="0"/>
                        <a:t>constituit de titularul regimului</a:t>
                      </a:r>
                      <a:r>
                        <a:rPr lang="ro-MD" sz="1400" dirty="0"/>
                        <a:t> </a:t>
                      </a:r>
                      <a:r>
                        <a:rPr lang="ro-MD" sz="1400" b="0" kern="1200" baseline="0" dirty="0">
                          <a:solidFill>
                            <a:schemeClr val="dk1"/>
                          </a:solidFill>
                          <a:latin typeface="+mn-lt"/>
                          <a:ea typeface="+mn-ea"/>
                          <a:cs typeface="+mn-cs"/>
                        </a:rPr>
                        <a:t>î</a:t>
                      </a:r>
                      <a:r>
                        <a:rPr lang="ro-MD" sz="1400" b="0" kern="1200" dirty="0">
                          <a:solidFill>
                            <a:schemeClr val="dk1"/>
                          </a:solidFill>
                          <a:latin typeface="+mn-lt"/>
                          <a:ea typeface="+mn-ea"/>
                          <a:cs typeface="+mn-cs"/>
                        </a:rPr>
                        <a:t>n monedă națională</a:t>
                      </a:r>
                      <a:endParaRPr lang="ro-RO" sz="1400" b="0" kern="1200" dirty="0">
                        <a:solidFill>
                          <a:schemeClr val="dk1"/>
                        </a:solidFill>
                        <a:latin typeface="+mn-lt"/>
                        <a:ea typeface="+mn-ea"/>
                        <a:cs typeface="+mn-cs"/>
                      </a:endParaRPr>
                    </a:p>
                    <a:p>
                      <a:pPr algn="ctr"/>
                      <a:r>
                        <a:rPr lang="ro-MD" sz="1400" kern="1200" dirty="0">
                          <a:solidFill>
                            <a:schemeClr val="dk1"/>
                          </a:solidFill>
                          <a:latin typeface="+mn-lt"/>
                          <a:ea typeface="+mn-ea"/>
                          <a:cs typeface="+mn-cs"/>
                        </a:rPr>
                        <a:t>(în cazul tranzitului extern –prin depunerea unui depozit în numerar în monedă națională, în euro, sau în dolari  SUA)</a:t>
                      </a:r>
                      <a:endParaRPr lang="ro-RO"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algn="ctr"/>
                      <a:r>
                        <a:rPr lang="it-IT" sz="1400" dirty="0"/>
                        <a:t>Angajamentul garantului (modelul din anexa </a:t>
                      </a:r>
                      <a:r>
                        <a:rPr lang="ro-MD" sz="1400" dirty="0"/>
                        <a:t>nr. 13 la </a:t>
                      </a:r>
                      <a:r>
                        <a:rPr lang="en-US" sz="1350" kern="1200" dirty="0" err="1">
                          <a:solidFill>
                            <a:schemeClr val="dk1"/>
                          </a:solidFill>
                          <a:effectLst/>
                          <a:latin typeface="+mn-lt"/>
                          <a:ea typeface="+mn-ea"/>
                          <a:cs typeface="+mn-cs"/>
                        </a:rPr>
                        <a:t>Regulamentul</a:t>
                      </a:r>
                      <a:r>
                        <a:rPr lang="en-US" sz="1350" kern="1200" dirty="0">
                          <a:solidFill>
                            <a:schemeClr val="dk1"/>
                          </a:solidFill>
                          <a:effectLst/>
                          <a:latin typeface="+mn-lt"/>
                          <a:ea typeface="+mn-ea"/>
                          <a:cs typeface="+mn-cs"/>
                        </a:rPr>
                        <a:t> de </a:t>
                      </a:r>
                      <a:r>
                        <a:rPr lang="en-US" sz="1350" kern="1200" dirty="0" err="1">
                          <a:solidFill>
                            <a:schemeClr val="dk1"/>
                          </a:solidFill>
                          <a:effectLst/>
                          <a:latin typeface="+mn-lt"/>
                          <a:ea typeface="+mn-ea"/>
                          <a:cs typeface="+mn-cs"/>
                        </a:rPr>
                        <a:t>punere</a:t>
                      </a:r>
                      <a:r>
                        <a:rPr lang="en-US" sz="1350" kern="1200" dirty="0">
                          <a:solidFill>
                            <a:schemeClr val="dk1"/>
                          </a:solidFill>
                          <a:effectLst/>
                          <a:latin typeface="+mn-lt"/>
                          <a:ea typeface="+mn-ea"/>
                          <a:cs typeface="+mn-cs"/>
                        </a:rPr>
                        <a:t> </a:t>
                      </a:r>
                      <a:r>
                        <a:rPr lang="en-US" sz="1350" kern="1200" dirty="0" err="1">
                          <a:solidFill>
                            <a:schemeClr val="dk1"/>
                          </a:solidFill>
                          <a:effectLst/>
                          <a:latin typeface="+mn-lt"/>
                          <a:ea typeface="+mn-ea"/>
                          <a:cs typeface="+mn-cs"/>
                        </a:rPr>
                        <a:t>în</a:t>
                      </a:r>
                      <a:r>
                        <a:rPr lang="en-US" sz="1350" kern="1200" dirty="0">
                          <a:solidFill>
                            <a:schemeClr val="dk1"/>
                          </a:solidFill>
                          <a:effectLst/>
                          <a:latin typeface="+mn-lt"/>
                          <a:ea typeface="+mn-ea"/>
                          <a:cs typeface="+mn-cs"/>
                        </a:rPr>
                        <a:t> </a:t>
                      </a:r>
                      <a:r>
                        <a:rPr lang="en-US" sz="1350" kern="1200" dirty="0" err="1">
                          <a:solidFill>
                            <a:schemeClr val="dk1"/>
                          </a:solidFill>
                          <a:effectLst/>
                          <a:latin typeface="+mn-lt"/>
                          <a:ea typeface="+mn-ea"/>
                          <a:cs typeface="+mn-cs"/>
                        </a:rPr>
                        <a:t>aplicare</a:t>
                      </a:r>
                      <a:endParaRPr lang="ro-RO" sz="1350" kern="1200" dirty="0">
                        <a:solidFill>
                          <a:schemeClr val="dk1"/>
                        </a:solidFill>
                        <a:effectLst/>
                        <a:latin typeface="+mn-lt"/>
                        <a:ea typeface="+mn-ea"/>
                        <a:cs typeface="+mn-cs"/>
                      </a:endParaRPr>
                    </a:p>
                    <a:p>
                      <a:pPr algn="ctr"/>
                      <a:r>
                        <a:rPr lang="en-US" sz="1350" kern="1200" dirty="0">
                          <a:solidFill>
                            <a:schemeClr val="dk1"/>
                          </a:solidFill>
                          <a:effectLst/>
                          <a:latin typeface="+mn-lt"/>
                          <a:ea typeface="+mn-ea"/>
                          <a:cs typeface="+mn-cs"/>
                        </a:rPr>
                        <a:t>a </a:t>
                      </a:r>
                      <a:r>
                        <a:rPr lang="en-US" sz="1350" kern="1200" dirty="0" err="1">
                          <a:solidFill>
                            <a:schemeClr val="dk1"/>
                          </a:solidFill>
                          <a:effectLst/>
                          <a:latin typeface="+mn-lt"/>
                          <a:ea typeface="+mn-ea"/>
                          <a:cs typeface="+mn-cs"/>
                        </a:rPr>
                        <a:t>Codului</a:t>
                      </a:r>
                      <a:r>
                        <a:rPr lang="en-US" sz="1350" kern="1200" dirty="0">
                          <a:solidFill>
                            <a:schemeClr val="dk1"/>
                          </a:solidFill>
                          <a:effectLst/>
                          <a:latin typeface="+mn-lt"/>
                          <a:ea typeface="+mn-ea"/>
                          <a:cs typeface="+mn-cs"/>
                        </a:rPr>
                        <a:t> </a:t>
                      </a:r>
                      <a:r>
                        <a:rPr lang="en-US" sz="1350" kern="1200" dirty="0" err="1">
                          <a:solidFill>
                            <a:schemeClr val="dk1"/>
                          </a:solidFill>
                          <a:effectLst/>
                          <a:latin typeface="+mn-lt"/>
                          <a:ea typeface="+mn-ea"/>
                          <a:cs typeface="+mn-cs"/>
                        </a:rPr>
                        <a:t>vamal</a:t>
                      </a:r>
                      <a:r>
                        <a:rPr lang="en-US" sz="1350" kern="1200" dirty="0">
                          <a:solidFill>
                            <a:schemeClr val="dk1"/>
                          </a:solidFill>
                          <a:effectLst/>
                          <a:latin typeface="+mn-lt"/>
                          <a:ea typeface="+mn-ea"/>
                          <a:cs typeface="+mn-cs"/>
                        </a:rPr>
                        <a:t> </a:t>
                      </a:r>
                      <a:endParaRPr lang="ro-RO" sz="1350" kern="1200" dirty="0">
                        <a:solidFill>
                          <a:schemeClr val="dk1"/>
                        </a:solidFill>
                        <a:effectLst/>
                        <a:latin typeface="+mn-lt"/>
                        <a:ea typeface="+mn-ea"/>
                        <a:cs typeface="+mn-cs"/>
                      </a:endParaRPr>
                    </a:p>
                    <a:p>
                      <a:pPr algn="ctr"/>
                      <a:r>
                        <a:rPr lang="en-US" sz="1350" kern="1200" dirty="0">
                          <a:solidFill>
                            <a:schemeClr val="dk1"/>
                          </a:solidFill>
                          <a:effectLst/>
                          <a:latin typeface="+mn-lt"/>
                          <a:ea typeface="+mn-ea"/>
                          <a:cs typeface="+mn-cs"/>
                        </a:rPr>
                        <a:t>nr.95 din 24.08.2021</a:t>
                      </a:r>
                      <a:r>
                        <a:rPr lang="it-IT" sz="1400" dirty="0"/>
                        <a:t>)</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it-IT" sz="1400" dirty="0"/>
                        <a:t>Angajamentul garantului (modelul din Anexa nr.14 la Regulamentul de punere în aplicare</a:t>
                      </a:r>
                    </a:p>
                    <a:p>
                      <a:pPr algn="ctr"/>
                      <a:r>
                        <a:rPr lang="it-IT" sz="1400" dirty="0"/>
                        <a:t>a Codului vamal </a:t>
                      </a:r>
                    </a:p>
                    <a:p>
                      <a:pPr algn="ctr"/>
                      <a:r>
                        <a:rPr lang="it-IT" sz="1400" dirty="0"/>
                        <a:t>nr.95 din 24.08.2021)</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tc>
                  <a:txBody>
                    <a:bodyPr/>
                    <a:lstStyle/>
                    <a:p>
                      <a:pPr algn="ctr"/>
                      <a:r>
                        <a:rPr lang="it-IT" sz="1400" dirty="0"/>
                        <a:t>Angajamentul garantului (modelul din Anexa nr.16</a:t>
                      </a:r>
                      <a:r>
                        <a:rPr lang="ro-MD" sz="1400" dirty="0"/>
                        <a:t> </a:t>
                      </a:r>
                      <a:r>
                        <a:rPr lang="it-IT" sz="1400" dirty="0"/>
                        <a:t>la Regulamentul de punere în aplicare</a:t>
                      </a:r>
                    </a:p>
                    <a:p>
                      <a:pPr algn="ctr"/>
                      <a:r>
                        <a:rPr lang="it-IT" sz="1400" dirty="0"/>
                        <a:t>a Codului vamal </a:t>
                      </a:r>
                    </a:p>
                    <a:p>
                      <a:pPr algn="ctr"/>
                      <a:r>
                        <a:rPr lang="it-IT" sz="1400" dirty="0"/>
                        <a:t>nr.95 din</a:t>
                      </a:r>
                      <a:r>
                        <a:rPr lang="ro-MD" sz="1400" baseline="0" dirty="0"/>
                        <a:t> </a:t>
                      </a:r>
                      <a:r>
                        <a:rPr lang="it-IT" sz="1400" dirty="0"/>
                        <a:t>24.08.2021)</a:t>
                      </a:r>
                      <a:endParaRPr lang="ro-RO"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6">
                        <a:lumMod val="40000"/>
                        <a:lumOff val="60000"/>
                      </a:schemeClr>
                    </a:solidFill>
                  </a:tcPr>
                </a:tc>
                <a:extLst>
                  <a:ext uri="{0D108BD9-81ED-4DB2-BD59-A6C34878D82A}">
                    <a16:rowId xmlns:a16="http://schemas.microsoft.com/office/drawing/2014/main" val="1665482654"/>
                  </a:ext>
                </a:extLst>
              </a:tr>
            </a:tbl>
          </a:graphicData>
        </a:graphic>
      </p:graphicFrame>
    </p:spTree>
    <p:extLst>
      <p:ext uri="{BB962C8B-B14F-4D97-AF65-F5344CB8AC3E}">
        <p14:creationId xmlns:p14="http://schemas.microsoft.com/office/powerpoint/2010/main" val="1425041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ă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154832_TF00475556_Win32" id="{33C07AF5-2B9B-48F6-B3FD-6D645661BCA8}" vid="{775EC1D8-B991-4F29-99CF-77B6E53230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31833</TotalTime>
  <Words>2255</Words>
  <Application>Microsoft Office PowerPoint</Application>
  <PresentationFormat>Экран (4:3)</PresentationFormat>
  <Paragraphs>254</Paragraphs>
  <Slides>15</Slides>
  <Notes>15</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2</vt:i4>
      </vt:variant>
      <vt:variant>
        <vt:lpstr>Заголовки слайдов</vt:lpstr>
      </vt:variant>
      <vt:variant>
        <vt:i4>15</vt:i4>
      </vt:variant>
    </vt:vector>
  </HeadingPairs>
  <TitlesOfParts>
    <vt:vector size="31" baseType="lpstr">
      <vt:lpstr>Arial</vt:lpstr>
      <vt:lpstr>Calibri</vt:lpstr>
      <vt:lpstr>Calibri Light</vt:lpstr>
      <vt:lpstr>Constantia</vt:lpstr>
      <vt:lpstr>Corbel</vt:lpstr>
      <vt:lpstr>Courier New</vt:lpstr>
      <vt:lpstr>Microsoft Sans Serif</vt:lpstr>
      <vt:lpstr>Palatino Linotype</vt:lpstr>
      <vt:lpstr>Segoe UI</vt:lpstr>
      <vt:lpstr>Söhne</vt:lpstr>
      <vt:lpstr>Symbol</vt:lpstr>
      <vt:lpstr>Times New Roman</vt:lpstr>
      <vt:lpstr>Wingdings</vt:lpstr>
      <vt:lpstr>Wingdings 2</vt:lpstr>
      <vt:lpstr>1_Поток</vt:lpstr>
      <vt:lpstr>Temă Office</vt:lpstr>
      <vt:lpstr>Презентация PowerPoint</vt:lpstr>
      <vt:lpstr>SCUTIREA DE GARANȚIE ÎN CADRUL REGIMULUI DE TRANZIT</vt:lpstr>
      <vt:lpstr>FORMELE DE CONSTITUIRE A GARANȚIEI</vt:lpstr>
      <vt:lpstr>GARANTUL</vt:lpstr>
      <vt:lpstr>Презентация PowerPoint</vt:lpstr>
      <vt:lpstr>Презентация PowerPoint</vt:lpstr>
      <vt:lpstr>CONDIȚIILE DE AUTORIZARE A GARANȚIEI GLOBALE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Climate  of the Republic of Moldova</dc:title>
  <dc:creator>User</dc:creator>
  <cp:lastModifiedBy>Cojocari Rodica</cp:lastModifiedBy>
  <cp:revision>2199</cp:revision>
  <cp:lastPrinted>2017-03-04T11:08:24Z</cp:lastPrinted>
  <dcterms:created xsi:type="dcterms:W3CDTF">2010-06-16T09:39:36Z</dcterms:created>
  <dcterms:modified xsi:type="dcterms:W3CDTF">2023-09-25T07:22:35Z</dcterms:modified>
</cp:coreProperties>
</file>