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63" r:id="rId3"/>
    <p:sldId id="259" r:id="rId4"/>
    <p:sldId id="260" r:id="rId5"/>
    <p:sldId id="261" r:id="rId6"/>
    <p:sldId id="262"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887F9-78CA-4F7C-97BE-A6C749FE39C8}" type="datetimeFigureOut">
              <a:rPr lang="ru-RU" smtClean="0"/>
              <a:t>12.09.2023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00F81-A74F-4477-B161-0DD24CE8DDC6}" type="slidenum">
              <a:rPr lang="ru-RU" smtClean="0"/>
              <a:t>‹#›</a:t>
            </a:fld>
            <a:endParaRPr lang="ru-RU"/>
          </a:p>
        </p:txBody>
      </p:sp>
    </p:spTree>
    <p:extLst>
      <p:ext uri="{BB962C8B-B14F-4D97-AF65-F5344CB8AC3E}">
        <p14:creationId xmlns:p14="http://schemas.microsoft.com/office/powerpoint/2010/main" val="3876748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rtl="0"/>
            <a:fld id="{6BF82289-BCFD-4053-9D06-A9140C63A457}" type="slidenum">
              <a:rPr lang="ro-RO" smtClean="0"/>
              <a:t>1</a:t>
            </a:fld>
            <a:endParaRPr lang="ro-RO"/>
          </a:p>
        </p:txBody>
      </p:sp>
    </p:spTree>
    <p:extLst>
      <p:ext uri="{BB962C8B-B14F-4D97-AF65-F5344CB8AC3E}">
        <p14:creationId xmlns:p14="http://schemas.microsoft.com/office/powerpoint/2010/main" val="336060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rtl="0"/>
            <a:fld id="{6BF82289-BCFD-4053-9D06-A9140C63A457}" type="slidenum">
              <a:rPr lang="ro-RO" smtClean="0"/>
              <a:t>4</a:t>
            </a:fld>
            <a:endParaRPr lang="ro-RO"/>
          </a:p>
        </p:txBody>
      </p:sp>
    </p:spTree>
    <p:extLst>
      <p:ext uri="{BB962C8B-B14F-4D97-AF65-F5344CB8AC3E}">
        <p14:creationId xmlns:p14="http://schemas.microsoft.com/office/powerpoint/2010/main" val="4056608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rtl="0"/>
            <a:fld id="{6BF82289-BCFD-4053-9D06-A9140C63A457}" type="slidenum">
              <a:rPr lang="ro-RO" smtClean="0"/>
              <a:t>6</a:t>
            </a:fld>
            <a:endParaRPr lang="ro-RO"/>
          </a:p>
        </p:txBody>
      </p:sp>
    </p:spTree>
    <p:extLst>
      <p:ext uri="{BB962C8B-B14F-4D97-AF65-F5344CB8AC3E}">
        <p14:creationId xmlns:p14="http://schemas.microsoft.com/office/powerpoint/2010/main" val="351364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8D0AC41-0A36-48CE-99B0-D25F881A49C9}" type="datetimeFigureOut">
              <a:rPr lang="ru-RU" smtClean="0"/>
              <a:t>12.09.2023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56D65D-D047-49A8-B397-56FAE31791A2}" type="slidenum">
              <a:rPr lang="ru-RU" smtClean="0"/>
              <a:t>‹#›</a:t>
            </a:fld>
            <a:endParaRPr lang="ru-RU"/>
          </a:p>
        </p:txBody>
      </p:sp>
    </p:spTree>
    <p:extLst>
      <p:ext uri="{BB962C8B-B14F-4D97-AF65-F5344CB8AC3E}">
        <p14:creationId xmlns:p14="http://schemas.microsoft.com/office/powerpoint/2010/main" val="3188800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D0AC41-0A36-48CE-99B0-D25F881A49C9}" type="datetimeFigureOut">
              <a:rPr lang="ru-RU" smtClean="0"/>
              <a:t>12.09.2023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56D65D-D047-49A8-B397-56FAE31791A2}" type="slidenum">
              <a:rPr lang="ru-RU" smtClean="0"/>
              <a:t>‹#›</a:t>
            </a:fld>
            <a:endParaRPr lang="ru-RU"/>
          </a:p>
        </p:txBody>
      </p:sp>
    </p:spTree>
    <p:extLst>
      <p:ext uri="{BB962C8B-B14F-4D97-AF65-F5344CB8AC3E}">
        <p14:creationId xmlns:p14="http://schemas.microsoft.com/office/powerpoint/2010/main" val="1104789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D0AC41-0A36-48CE-99B0-D25F881A49C9}" type="datetimeFigureOut">
              <a:rPr lang="ru-RU" smtClean="0"/>
              <a:t>12.09.2023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56D65D-D047-49A8-B397-56FAE31791A2}" type="slidenum">
              <a:rPr lang="ru-RU" smtClean="0"/>
              <a:t>‹#›</a:t>
            </a:fld>
            <a:endParaRPr lang="ru-RU"/>
          </a:p>
        </p:txBody>
      </p:sp>
    </p:spTree>
    <p:extLst>
      <p:ext uri="{BB962C8B-B14F-4D97-AF65-F5344CB8AC3E}">
        <p14:creationId xmlns:p14="http://schemas.microsoft.com/office/powerpoint/2010/main" val="1977863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u_03">
    <p:spTree>
      <p:nvGrpSpPr>
        <p:cNvPr id="1" name=""/>
        <p:cNvGrpSpPr/>
        <p:nvPr/>
      </p:nvGrpSpPr>
      <p:grpSpPr>
        <a:xfrm>
          <a:off x="0" y="0"/>
          <a:ext cx="0" cy="0"/>
          <a:chOff x="0" y="0"/>
          <a:chExt cx="0" cy="0"/>
        </a:xfrm>
      </p:grpSpPr>
      <p:sp>
        <p:nvSpPr>
          <p:cNvPr id="7" name="Substituent imagine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bg1"/>
                </a:solidFill>
              </a:defRPr>
            </a:lvl1pPr>
          </a:lstStyle>
          <a:p>
            <a:pPr rtl="0"/>
            <a:r>
              <a:rPr lang="ro-RO" noProof="0"/>
              <a:t>Imagine concert</a:t>
            </a:r>
          </a:p>
        </p:txBody>
      </p:sp>
      <p:sp>
        <p:nvSpPr>
          <p:cNvPr id="2" name="Titlu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rtl="0"/>
            <a:r>
              <a:rPr lang="ro-RO" noProof="0"/>
              <a:t>TITLU</a:t>
            </a:r>
          </a:p>
        </p:txBody>
      </p:sp>
      <p:sp>
        <p:nvSpPr>
          <p:cNvPr id="3" name="Subtitlu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rtl="0"/>
            <a:r>
              <a:rPr lang="ro-RO" noProof="0"/>
              <a:t>Subtitlu</a:t>
            </a:r>
          </a:p>
        </p:txBody>
      </p:sp>
    </p:spTree>
    <p:extLst>
      <p:ext uri="{BB962C8B-B14F-4D97-AF65-F5344CB8AC3E}">
        <p14:creationId xmlns:p14="http://schemas.microsoft.com/office/powerpoint/2010/main" val="2232731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01 Conținut_2 coloană">
    <p:spTree>
      <p:nvGrpSpPr>
        <p:cNvPr id="1" name=""/>
        <p:cNvGrpSpPr/>
        <p:nvPr/>
      </p:nvGrpSpPr>
      <p:grpSpPr>
        <a:xfrm>
          <a:off x="0" y="0"/>
          <a:ext cx="0" cy="0"/>
          <a:chOff x="0" y="0"/>
          <a:chExt cx="0" cy="0"/>
        </a:xfrm>
      </p:grpSpPr>
      <p:sp>
        <p:nvSpPr>
          <p:cNvPr id="9" name="Substituent imagin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ro-RO" noProof="0"/>
              <a:t>Imagine concert</a:t>
            </a:r>
          </a:p>
        </p:txBody>
      </p:sp>
      <p:sp>
        <p:nvSpPr>
          <p:cNvPr id="14" name="Substituent text 12">
            <a:extLst>
              <a:ext uri="{FF2B5EF4-FFF2-40B4-BE49-F238E27FC236}">
                <a16:creationId xmlns:a16="http://schemas.microsoft.com/office/drawing/2014/main" id="{C7F0E85E-786D-44FC-A9C8-8853277D7C38}"/>
              </a:ext>
            </a:extLst>
          </p:cNvPr>
          <p:cNvSpPr>
            <a:spLocks noGrp="1"/>
          </p:cNvSpPr>
          <p:nvPr>
            <p:ph type="body" sz="quarter" idx="12" hasCustomPrompt="1"/>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rtl="0">
              <a:lnSpc>
                <a:spcPct val="100000"/>
              </a:lnSpc>
              <a:spcBef>
                <a:spcPct val="0"/>
              </a:spcBef>
            </a:pPr>
            <a:r>
              <a:rPr lang="ro-RO" noProof="0"/>
              <a:t>Clic pentru editare stiluri text Coordonator</a:t>
            </a:r>
          </a:p>
        </p:txBody>
      </p:sp>
      <p:sp>
        <p:nvSpPr>
          <p:cNvPr id="13" name="Substituent text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rtl="0">
              <a:lnSpc>
                <a:spcPct val="100000"/>
              </a:lnSpc>
              <a:spcBef>
                <a:spcPct val="0"/>
              </a:spcBef>
            </a:pPr>
            <a:r>
              <a:rPr lang="ro-RO" noProof="0"/>
              <a:t>Clic pentru editare stiluri text Coordonator</a:t>
            </a:r>
          </a:p>
        </p:txBody>
      </p:sp>
      <p:sp>
        <p:nvSpPr>
          <p:cNvPr id="2" name="Titlu 1">
            <a:extLst>
              <a:ext uri="{FF2B5EF4-FFF2-40B4-BE49-F238E27FC236}">
                <a16:creationId xmlns:a16="http://schemas.microsoft.com/office/drawing/2014/main" id="{2558FCDE-8F3F-4E83-B550-DF944B424F78}"/>
              </a:ext>
            </a:extLst>
          </p:cNvPr>
          <p:cNvSpPr>
            <a:spLocks noGrp="1"/>
          </p:cNvSpPr>
          <p:nvPr>
            <p:ph type="title" hasCustomPrompt="1"/>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rtl="0">
              <a:lnSpc>
                <a:spcPct val="100000"/>
              </a:lnSpc>
            </a:pPr>
            <a:r>
              <a:rPr lang="ro-RO" noProof="0"/>
              <a:t>Clic pentru editare stil titlu Coordonator</a:t>
            </a:r>
          </a:p>
        </p:txBody>
      </p:sp>
      <p:sp>
        <p:nvSpPr>
          <p:cNvPr id="16" name="Substituent conținut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rtlCol="0" anchor="ctr">
            <a:noAutofit/>
          </a:bodyPr>
          <a:lstStyle>
            <a:lvl1pPr marL="0" indent="0" algn="ctr">
              <a:buNone/>
              <a:defRPr sz="1400"/>
            </a:lvl1pPr>
          </a:lstStyle>
          <a:p>
            <a:pPr lvl="0" rtl="0"/>
            <a:r>
              <a:rPr lang="ro-RO" noProof="0"/>
              <a:t>Pictogramă</a:t>
            </a:r>
          </a:p>
        </p:txBody>
      </p:sp>
      <p:sp>
        <p:nvSpPr>
          <p:cNvPr id="17" name="Substituent conținut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rtlCol="0" anchor="ctr">
            <a:noAutofit/>
          </a:bodyPr>
          <a:lstStyle>
            <a:lvl1pPr marL="0" indent="0" algn="ctr">
              <a:buNone/>
              <a:defRPr sz="1400"/>
            </a:lvl1pPr>
          </a:lstStyle>
          <a:p>
            <a:pPr lvl="0" rtl="0"/>
            <a:r>
              <a:rPr lang="ro-RO" noProof="0"/>
              <a:t>Pictogramă</a:t>
            </a:r>
          </a:p>
        </p:txBody>
      </p:sp>
      <p:sp>
        <p:nvSpPr>
          <p:cNvPr id="18" name="Substituent număr diapozitiv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ro-RO" noProof="0" smtClean="0"/>
              <a:pPr algn="ctr" rtl="0"/>
              <a:t>‹#›</a:t>
            </a:fld>
            <a:endParaRPr lang="ro-RO" noProof="0"/>
          </a:p>
        </p:txBody>
      </p:sp>
    </p:spTree>
    <p:extLst>
      <p:ext uri="{BB962C8B-B14F-4D97-AF65-F5344CB8AC3E}">
        <p14:creationId xmlns:p14="http://schemas.microsoft.com/office/powerpoint/2010/main" val="870045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D0AC41-0A36-48CE-99B0-D25F881A49C9}" type="datetimeFigureOut">
              <a:rPr lang="ru-RU" smtClean="0"/>
              <a:t>12.09.2023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56D65D-D047-49A8-B397-56FAE31791A2}" type="slidenum">
              <a:rPr lang="ru-RU" smtClean="0"/>
              <a:t>‹#›</a:t>
            </a:fld>
            <a:endParaRPr lang="ru-RU"/>
          </a:p>
        </p:txBody>
      </p:sp>
    </p:spTree>
    <p:extLst>
      <p:ext uri="{BB962C8B-B14F-4D97-AF65-F5344CB8AC3E}">
        <p14:creationId xmlns:p14="http://schemas.microsoft.com/office/powerpoint/2010/main" val="2632708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8D0AC41-0A36-48CE-99B0-D25F881A49C9}" type="datetimeFigureOut">
              <a:rPr lang="ru-RU" smtClean="0"/>
              <a:t>12.09.2023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56D65D-D047-49A8-B397-56FAE31791A2}" type="slidenum">
              <a:rPr lang="ru-RU" smtClean="0"/>
              <a:t>‹#›</a:t>
            </a:fld>
            <a:endParaRPr lang="ru-RU"/>
          </a:p>
        </p:txBody>
      </p:sp>
    </p:spTree>
    <p:extLst>
      <p:ext uri="{BB962C8B-B14F-4D97-AF65-F5344CB8AC3E}">
        <p14:creationId xmlns:p14="http://schemas.microsoft.com/office/powerpoint/2010/main" val="115806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8D0AC41-0A36-48CE-99B0-D25F881A49C9}" type="datetimeFigureOut">
              <a:rPr lang="ru-RU" smtClean="0"/>
              <a:t>12.09.2023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56D65D-D047-49A8-B397-56FAE31791A2}" type="slidenum">
              <a:rPr lang="ru-RU" smtClean="0"/>
              <a:t>‹#›</a:t>
            </a:fld>
            <a:endParaRPr lang="ru-RU"/>
          </a:p>
        </p:txBody>
      </p:sp>
    </p:spTree>
    <p:extLst>
      <p:ext uri="{BB962C8B-B14F-4D97-AF65-F5344CB8AC3E}">
        <p14:creationId xmlns:p14="http://schemas.microsoft.com/office/powerpoint/2010/main" val="1885528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8D0AC41-0A36-48CE-99B0-D25F881A49C9}" type="datetimeFigureOut">
              <a:rPr lang="ru-RU" smtClean="0"/>
              <a:t>12.09.2023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F56D65D-D047-49A8-B397-56FAE31791A2}" type="slidenum">
              <a:rPr lang="ru-RU" smtClean="0"/>
              <a:t>‹#›</a:t>
            </a:fld>
            <a:endParaRPr lang="ru-RU"/>
          </a:p>
        </p:txBody>
      </p:sp>
    </p:spTree>
    <p:extLst>
      <p:ext uri="{BB962C8B-B14F-4D97-AF65-F5344CB8AC3E}">
        <p14:creationId xmlns:p14="http://schemas.microsoft.com/office/powerpoint/2010/main" val="134545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8D0AC41-0A36-48CE-99B0-D25F881A49C9}" type="datetimeFigureOut">
              <a:rPr lang="ru-RU" smtClean="0"/>
              <a:t>12.09.2023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F56D65D-D047-49A8-B397-56FAE31791A2}" type="slidenum">
              <a:rPr lang="ru-RU" smtClean="0"/>
              <a:t>‹#›</a:t>
            </a:fld>
            <a:endParaRPr lang="ru-RU"/>
          </a:p>
        </p:txBody>
      </p:sp>
    </p:spTree>
    <p:extLst>
      <p:ext uri="{BB962C8B-B14F-4D97-AF65-F5344CB8AC3E}">
        <p14:creationId xmlns:p14="http://schemas.microsoft.com/office/powerpoint/2010/main" val="266089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D0AC41-0A36-48CE-99B0-D25F881A49C9}" type="datetimeFigureOut">
              <a:rPr lang="ru-RU" smtClean="0"/>
              <a:t>12.09.2023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F56D65D-D047-49A8-B397-56FAE31791A2}" type="slidenum">
              <a:rPr lang="ru-RU" smtClean="0"/>
              <a:t>‹#›</a:t>
            </a:fld>
            <a:endParaRPr lang="ru-RU"/>
          </a:p>
        </p:txBody>
      </p:sp>
    </p:spTree>
    <p:extLst>
      <p:ext uri="{BB962C8B-B14F-4D97-AF65-F5344CB8AC3E}">
        <p14:creationId xmlns:p14="http://schemas.microsoft.com/office/powerpoint/2010/main" val="1739444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8D0AC41-0A36-48CE-99B0-D25F881A49C9}" type="datetimeFigureOut">
              <a:rPr lang="ru-RU" smtClean="0"/>
              <a:t>12.09.2023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56D65D-D047-49A8-B397-56FAE31791A2}" type="slidenum">
              <a:rPr lang="ru-RU" smtClean="0"/>
              <a:t>‹#›</a:t>
            </a:fld>
            <a:endParaRPr lang="ru-RU"/>
          </a:p>
        </p:txBody>
      </p:sp>
    </p:spTree>
    <p:extLst>
      <p:ext uri="{BB962C8B-B14F-4D97-AF65-F5344CB8AC3E}">
        <p14:creationId xmlns:p14="http://schemas.microsoft.com/office/powerpoint/2010/main" val="53949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8D0AC41-0A36-48CE-99B0-D25F881A49C9}" type="datetimeFigureOut">
              <a:rPr lang="ru-RU" smtClean="0"/>
              <a:t>12.09.2023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56D65D-D047-49A8-B397-56FAE31791A2}" type="slidenum">
              <a:rPr lang="ru-RU" smtClean="0"/>
              <a:t>‹#›</a:t>
            </a:fld>
            <a:endParaRPr lang="ru-RU"/>
          </a:p>
        </p:txBody>
      </p:sp>
    </p:spTree>
    <p:extLst>
      <p:ext uri="{BB962C8B-B14F-4D97-AF65-F5344CB8AC3E}">
        <p14:creationId xmlns:p14="http://schemas.microsoft.com/office/powerpoint/2010/main" val="2438626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0AC41-0A36-48CE-99B0-D25F881A49C9}" type="datetimeFigureOut">
              <a:rPr lang="ru-RU" smtClean="0"/>
              <a:t>12.09.2023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6D65D-D047-49A8-B397-56FAE31791A2}" type="slidenum">
              <a:rPr lang="ru-RU" smtClean="0"/>
              <a:t>‹#›</a:t>
            </a:fld>
            <a:endParaRPr lang="ru-RU"/>
          </a:p>
        </p:txBody>
      </p:sp>
    </p:spTree>
    <p:extLst>
      <p:ext uri="{BB962C8B-B14F-4D97-AF65-F5344CB8AC3E}">
        <p14:creationId xmlns:p14="http://schemas.microsoft.com/office/powerpoint/2010/main" val="1791725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Grp="1" noChangeAspect="1"/>
          </p:cNvPicPr>
          <p:nvPr>
            <p:ph type="pic" sz="quarter" idx="10"/>
          </p:nvPr>
        </p:nvPicPr>
        <p:blipFill>
          <a:blip r:embed="rId3"/>
          <a:srcRect l="3614" r="3614"/>
          <a:stretch>
            <a:fillRect/>
          </a:stretch>
        </p:blipFill>
        <p:spPr>
          <a:prstGeom prst="rect">
            <a:avLst/>
          </a:prstGeom>
          <a:effectLst>
            <a:softEdge rad="63500"/>
          </a:effectLst>
        </p:spPr>
      </p:pic>
      <p:pic>
        <p:nvPicPr>
          <p:cNvPr id="11" name="Рисунок 10"/>
          <p:cNvPicPr>
            <a:picLocks noChangeAspect="1"/>
          </p:cNvPicPr>
          <p:nvPr/>
        </p:nvPicPr>
        <p:blipFill>
          <a:blip r:embed="rId4"/>
          <a:stretch>
            <a:fillRect/>
          </a:stretch>
        </p:blipFill>
        <p:spPr>
          <a:xfrm>
            <a:off x="113969" y="0"/>
            <a:ext cx="6956139" cy="6858594"/>
          </a:xfrm>
          <a:prstGeom prst="rect">
            <a:avLst/>
          </a:prstGeom>
        </p:spPr>
      </p:pic>
      <p:sp>
        <p:nvSpPr>
          <p:cNvPr id="21" name="Заголовок 4"/>
          <p:cNvSpPr>
            <a:spLocks noGrp="1"/>
          </p:cNvSpPr>
          <p:nvPr>
            <p:ph type="ctrTitle"/>
          </p:nvPr>
        </p:nvSpPr>
        <p:spPr>
          <a:xfrm>
            <a:off x="609599" y="753981"/>
            <a:ext cx="11086770" cy="1901756"/>
          </a:xfrm>
        </p:spPr>
        <p:txBody>
          <a:bodyPr/>
          <a:lstStyle/>
          <a:p>
            <a:r>
              <a:rPr lang="ro-MD" sz="5000" dirty="0" smtClean="0">
                <a:latin typeface="Algerian" panose="04020705040A02060702" pitchFamily="82" charset="0"/>
              </a:rPr>
              <a:t>DISPUNEREA DE MĂRFURI</a:t>
            </a:r>
            <a:endParaRPr lang="en-US" sz="5000" dirty="0">
              <a:latin typeface="Algerian" panose="04020705040A02060702" pitchFamily="82" charset="0"/>
            </a:endParaRPr>
          </a:p>
        </p:txBody>
      </p:sp>
      <p:sp>
        <p:nvSpPr>
          <p:cNvPr id="22" name="Подзаголовок 5"/>
          <p:cNvSpPr>
            <a:spLocks noGrp="1"/>
          </p:cNvSpPr>
          <p:nvPr>
            <p:ph type="subTitle" idx="1"/>
          </p:nvPr>
        </p:nvSpPr>
        <p:spPr>
          <a:xfrm>
            <a:off x="500932" y="4602418"/>
            <a:ext cx="10734261" cy="1345157"/>
          </a:xfrm>
        </p:spPr>
        <p:txBody>
          <a:bodyPr/>
          <a:lstStyle/>
          <a:p>
            <a:r>
              <a:rPr lang="ro-RO" sz="4400" dirty="0" smtClean="0">
                <a:latin typeface="Palatino Linotype" panose="02040502050505030304" pitchFamily="18" charset="0"/>
              </a:rPr>
              <a:t>- DISTRUGEREA MĂRFURILOR</a:t>
            </a:r>
          </a:p>
          <a:p>
            <a:r>
              <a:rPr lang="ro-RO" sz="4400" dirty="0" smtClean="0">
                <a:latin typeface="Palatino Linotype" panose="02040502050505030304" pitchFamily="18" charset="0"/>
              </a:rPr>
              <a:t>- ABANDONUL MĂRFURILOR</a:t>
            </a:r>
            <a:endParaRPr lang="en-US" sz="4400" dirty="0">
              <a:latin typeface="Palatino Linotype" panose="02040502050505030304" pitchFamily="18" charset="0"/>
            </a:endParaRPr>
          </a:p>
        </p:txBody>
      </p:sp>
    </p:spTree>
    <p:extLst>
      <p:ext uri="{BB962C8B-B14F-4D97-AF65-F5344CB8AC3E}">
        <p14:creationId xmlns:p14="http://schemas.microsoft.com/office/powerpoint/2010/main" val="172634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4492595" y="575526"/>
            <a:ext cx="6751015" cy="6002533"/>
          </a:xfrm>
          <a:prstGeom prst="rect">
            <a:avLst/>
          </a:prstGeom>
        </p:spPr>
      </p:pic>
      <p:pic>
        <p:nvPicPr>
          <p:cNvPr id="6" name="Рисунок 5"/>
          <p:cNvPicPr>
            <a:picLocks noChangeAspect="1"/>
          </p:cNvPicPr>
          <p:nvPr/>
        </p:nvPicPr>
        <p:blipFill>
          <a:blip r:embed="rId2"/>
          <a:stretch>
            <a:fillRect/>
          </a:stretch>
        </p:blipFill>
        <p:spPr>
          <a:xfrm>
            <a:off x="4492595" y="575526"/>
            <a:ext cx="6751015" cy="6002533"/>
          </a:xfrm>
          <a:prstGeom prst="rect">
            <a:avLst/>
          </a:prstGeom>
        </p:spPr>
      </p:pic>
      <p:pic>
        <p:nvPicPr>
          <p:cNvPr id="5" name="Рисунок 4"/>
          <p:cNvPicPr>
            <a:picLocks noChangeAspect="1"/>
          </p:cNvPicPr>
          <p:nvPr/>
        </p:nvPicPr>
        <p:blipFill>
          <a:blip r:embed="rId2"/>
          <a:stretch>
            <a:fillRect/>
          </a:stretch>
        </p:blipFill>
        <p:spPr>
          <a:xfrm>
            <a:off x="4340195" y="575526"/>
            <a:ext cx="6751015" cy="5850133"/>
          </a:xfrm>
          <a:prstGeom prst="rect">
            <a:avLst/>
          </a:prstGeom>
        </p:spPr>
      </p:pic>
      <p:pic>
        <p:nvPicPr>
          <p:cNvPr id="4" name="Рисунок 3"/>
          <p:cNvPicPr>
            <a:picLocks noChangeAspect="1"/>
          </p:cNvPicPr>
          <p:nvPr/>
        </p:nvPicPr>
        <p:blipFill>
          <a:blip r:embed="rId3"/>
          <a:stretch>
            <a:fillRect/>
          </a:stretch>
        </p:blipFill>
        <p:spPr>
          <a:xfrm>
            <a:off x="7587762" y="501161"/>
            <a:ext cx="4484075" cy="5899639"/>
          </a:xfrm>
          <a:prstGeom prst="rect">
            <a:avLst/>
          </a:prstGeom>
          <a:effectLst>
            <a:softEdge rad="63500"/>
          </a:effectLst>
        </p:spPr>
      </p:pic>
      <p:sp>
        <p:nvSpPr>
          <p:cNvPr id="2" name="Заголовок 1"/>
          <p:cNvSpPr>
            <a:spLocks noGrp="1"/>
          </p:cNvSpPr>
          <p:nvPr>
            <p:ph type="title"/>
          </p:nvPr>
        </p:nvSpPr>
        <p:spPr>
          <a:xfrm>
            <a:off x="633046" y="158264"/>
            <a:ext cx="10720754" cy="45719"/>
          </a:xfrm>
        </p:spPr>
        <p:txBody>
          <a:bodyPr>
            <a:normAutofit fontScale="90000"/>
          </a:bodyPr>
          <a:lstStyle/>
          <a:p>
            <a:pPr algn="ctr"/>
            <a:r>
              <a:rPr lang="en-US" dirty="0"/>
              <a:t/>
            </a:r>
            <a:br>
              <a:rPr lang="en-US" dirty="0"/>
            </a:br>
            <a:r>
              <a:rPr lang="pt-BR" sz="2800" b="1" dirty="0">
                <a:solidFill>
                  <a:srgbClr val="731F1C">
                    <a:lumMod val="75000"/>
                  </a:srgbClr>
                </a:solidFill>
                <a:latin typeface="Palatino Linotype" panose="02040502050505030304" pitchFamily="18" charset="0"/>
              </a:rPr>
              <a:t>Cod vamal </a:t>
            </a:r>
            <a:r>
              <a:rPr lang="ro-MD" sz="2800" b="1" dirty="0">
                <a:solidFill>
                  <a:srgbClr val="731F1C">
                    <a:lumMod val="75000"/>
                  </a:srgbClr>
                </a:solidFill>
                <a:latin typeface="Palatino Linotype" panose="02040502050505030304" pitchFamily="18" charset="0"/>
              </a:rPr>
              <a:t>nr. </a:t>
            </a:r>
            <a:r>
              <a:rPr lang="pt-BR" sz="2800" b="1" dirty="0">
                <a:solidFill>
                  <a:srgbClr val="731F1C">
                    <a:lumMod val="75000"/>
                  </a:srgbClr>
                </a:solidFill>
                <a:latin typeface="Palatino Linotype" panose="02040502050505030304" pitchFamily="18" charset="0"/>
              </a:rPr>
              <a:t>95/2021</a:t>
            </a:r>
            <a:r>
              <a:rPr lang="ro-MD" sz="2800" b="1" dirty="0">
                <a:solidFill>
                  <a:srgbClr val="731F1C">
                    <a:lumMod val="75000"/>
                  </a:srgbClr>
                </a:solidFill>
                <a:latin typeface="Palatino Linotype" panose="02040502050505030304" pitchFamily="18" charset="0"/>
              </a:rPr>
              <a:t>;</a:t>
            </a:r>
            <a:r>
              <a:rPr lang="pt-BR" sz="2800" b="1" dirty="0">
                <a:solidFill>
                  <a:srgbClr val="731F1C">
                    <a:lumMod val="75000"/>
                  </a:srgbClr>
                </a:solidFill>
                <a:latin typeface="Palatino Linotype" panose="02040502050505030304" pitchFamily="18" charset="0"/>
              </a:rPr>
              <a:t> </a:t>
            </a:r>
            <a:r>
              <a:rPr lang="ro-MD" sz="2800" b="1" dirty="0">
                <a:solidFill>
                  <a:srgbClr val="731F1C">
                    <a:lumMod val="75000"/>
                  </a:srgbClr>
                </a:solidFill>
                <a:latin typeface="Palatino Linotype" panose="02040502050505030304" pitchFamily="18" charset="0"/>
              </a:rPr>
              <a:t> Regulamentul nr. 92/2023</a:t>
            </a:r>
            <a:endParaRPr lang="ru-RU" sz="2800" dirty="0"/>
          </a:p>
        </p:txBody>
      </p:sp>
      <p:pic>
        <p:nvPicPr>
          <p:cNvPr id="8" name="Рисунок 7"/>
          <p:cNvPicPr>
            <a:picLocks noChangeAspect="1"/>
          </p:cNvPicPr>
          <p:nvPr/>
        </p:nvPicPr>
        <p:blipFill>
          <a:blip r:embed="rId2"/>
          <a:stretch>
            <a:fillRect/>
          </a:stretch>
        </p:blipFill>
        <p:spPr>
          <a:xfrm>
            <a:off x="4492594" y="525913"/>
            <a:ext cx="6751015" cy="5850133"/>
          </a:xfrm>
          <a:prstGeom prst="rect">
            <a:avLst/>
          </a:prstGeom>
        </p:spPr>
      </p:pic>
      <p:sp>
        <p:nvSpPr>
          <p:cNvPr id="3" name="Объект 2"/>
          <p:cNvSpPr>
            <a:spLocks noGrp="1"/>
          </p:cNvSpPr>
          <p:nvPr>
            <p:ph idx="1"/>
          </p:nvPr>
        </p:nvSpPr>
        <p:spPr>
          <a:xfrm>
            <a:off x="852854" y="641837"/>
            <a:ext cx="9249508" cy="5908431"/>
          </a:xfrm>
        </p:spPr>
        <p:txBody>
          <a:bodyPr>
            <a:noAutofit/>
          </a:bodyPr>
          <a:lstStyle/>
          <a:p>
            <a:pPr>
              <a:buFont typeface="Wingdings" panose="05000000000000000000" pitchFamily="2" charset="2"/>
              <a:buChar char="v"/>
            </a:pPr>
            <a:r>
              <a:rPr lang="ro-RO" sz="1600" b="1" u="sng" dirty="0">
                <a:ea typeface="+mj-ea"/>
                <a:cs typeface="+mj-cs"/>
              </a:rPr>
              <a:t>Procedura vamală - Distrugerea mărfurilor (Articolul 188.);</a:t>
            </a:r>
          </a:p>
          <a:p>
            <a:pPr marL="0" indent="0">
              <a:buNone/>
            </a:pPr>
            <a:r>
              <a:rPr lang="ro-RO" sz="1600" b="1" dirty="0">
                <a:ea typeface="+mj-ea"/>
                <a:cs typeface="+mj-cs"/>
              </a:rPr>
              <a:t>- În cazul în care are motive rezonabile, Serviciul Vamal poate solicita ca mărfurile care au fost prezentate în vamă să fie distruse </a:t>
            </a:r>
            <a:r>
              <a:rPr lang="ro-RO" sz="1600" b="1" dirty="0" err="1">
                <a:ea typeface="+mj-ea"/>
                <a:cs typeface="+mj-cs"/>
              </a:rPr>
              <a:t>şi</a:t>
            </a:r>
            <a:r>
              <a:rPr lang="ro-RO" sz="1600" b="1" dirty="0">
                <a:ea typeface="+mj-ea"/>
                <a:cs typeface="+mj-cs"/>
              </a:rPr>
              <a:t> informează </a:t>
            </a:r>
            <a:r>
              <a:rPr lang="ro-RO" sz="1600" b="1" dirty="0" smtClean="0">
                <a:ea typeface="+mj-ea"/>
                <a:cs typeface="+mj-cs"/>
              </a:rPr>
              <a:t>deținătorul </a:t>
            </a:r>
            <a:r>
              <a:rPr lang="ro-RO" sz="1600" b="1" dirty="0">
                <a:ea typeface="+mj-ea"/>
                <a:cs typeface="+mj-cs"/>
              </a:rPr>
              <a:t>acestora în acest sens. Cheltuielile rezultate din această distrugere sunt suportate de </a:t>
            </a:r>
            <a:r>
              <a:rPr lang="ro-RO" sz="1600" b="1" dirty="0" smtClean="0">
                <a:ea typeface="+mj-ea"/>
                <a:cs typeface="+mj-cs"/>
              </a:rPr>
              <a:t>deținătorul </a:t>
            </a:r>
            <a:r>
              <a:rPr lang="ro-RO" sz="1600" b="1" dirty="0">
                <a:ea typeface="+mj-ea"/>
                <a:cs typeface="+mj-cs"/>
              </a:rPr>
              <a:t>mărfurilor.</a:t>
            </a:r>
          </a:p>
          <a:p>
            <a:pPr marL="0" indent="0">
              <a:buNone/>
            </a:pPr>
            <a:r>
              <a:rPr lang="ro-RO" sz="1600" b="1" dirty="0">
                <a:ea typeface="+mj-ea"/>
                <a:cs typeface="+mj-cs"/>
              </a:rPr>
              <a:t>- Serviciul Vamal </a:t>
            </a:r>
            <a:r>
              <a:rPr lang="ro-RO" sz="1600" b="1" dirty="0" smtClean="0">
                <a:ea typeface="+mj-ea"/>
                <a:cs typeface="+mj-cs"/>
              </a:rPr>
              <a:t>stabilește </a:t>
            </a:r>
            <a:r>
              <a:rPr lang="ro-RO" sz="1600" b="1" dirty="0">
                <a:ea typeface="+mj-ea"/>
                <a:cs typeface="+mj-cs"/>
              </a:rPr>
              <a:t>tipul </a:t>
            </a:r>
            <a:r>
              <a:rPr lang="ro-RO" sz="1600" b="1" dirty="0" err="1">
                <a:ea typeface="+mj-ea"/>
                <a:cs typeface="+mj-cs"/>
              </a:rPr>
              <a:t>şi</a:t>
            </a:r>
            <a:r>
              <a:rPr lang="ro-RO" sz="1600" b="1" dirty="0">
                <a:ea typeface="+mj-ea"/>
                <a:cs typeface="+mj-cs"/>
              </a:rPr>
              <a:t> cantitatea tuturor </a:t>
            </a:r>
            <a:r>
              <a:rPr lang="ro-RO" sz="1600" b="1" dirty="0" smtClean="0">
                <a:ea typeface="+mj-ea"/>
                <a:cs typeface="+mj-cs"/>
              </a:rPr>
              <a:t>deșeurilor </a:t>
            </a:r>
            <a:r>
              <a:rPr lang="ro-RO" sz="1600" b="1" dirty="0">
                <a:ea typeface="+mj-ea"/>
                <a:cs typeface="+mj-cs"/>
              </a:rPr>
              <a:t>sau resturilor rezultate în urma distrugerii mărfurilor, în scopul de a determina orice fel de drepturi de import </a:t>
            </a:r>
            <a:r>
              <a:rPr lang="ro-RO" sz="1600" b="1" dirty="0" err="1">
                <a:ea typeface="+mj-ea"/>
                <a:cs typeface="+mj-cs"/>
              </a:rPr>
              <a:t>şi</a:t>
            </a:r>
            <a:r>
              <a:rPr lang="ro-RO" sz="1600" b="1" dirty="0">
                <a:ea typeface="+mj-ea"/>
                <a:cs typeface="+mj-cs"/>
              </a:rPr>
              <a:t> alte </a:t>
            </a:r>
            <a:r>
              <a:rPr lang="ro-RO" sz="1600" b="1" dirty="0" smtClean="0">
                <a:ea typeface="+mj-ea"/>
                <a:cs typeface="+mj-cs"/>
              </a:rPr>
              <a:t>plăti </a:t>
            </a:r>
            <a:r>
              <a:rPr lang="ro-RO" sz="1600" b="1" dirty="0">
                <a:ea typeface="+mj-ea"/>
                <a:cs typeface="+mj-cs"/>
              </a:rPr>
              <a:t>aplicabile </a:t>
            </a:r>
            <a:r>
              <a:rPr lang="ro-RO" sz="1600" b="1" dirty="0" smtClean="0">
                <a:ea typeface="+mj-ea"/>
                <a:cs typeface="+mj-cs"/>
              </a:rPr>
              <a:t>deșeurilor </a:t>
            </a:r>
            <a:r>
              <a:rPr lang="ro-RO" sz="1600" b="1" dirty="0">
                <a:ea typeface="+mj-ea"/>
                <a:cs typeface="+mj-cs"/>
              </a:rPr>
              <a:t>sau resturilor respective atunci când sunt plasate sub un regim vamal sau sunt reexportate.</a:t>
            </a:r>
          </a:p>
          <a:p>
            <a:pPr marL="0" indent="0">
              <a:spcBef>
                <a:spcPts val="0"/>
              </a:spcBef>
              <a:buNone/>
            </a:pPr>
            <a:r>
              <a:rPr lang="ro-RO" sz="1600" b="1" dirty="0">
                <a:ea typeface="+mj-ea"/>
                <a:cs typeface="+mj-cs"/>
              </a:rPr>
              <a:t>Serviciul Vamal nu permite distrugerea mărfurilor în cazul în care: </a:t>
            </a:r>
          </a:p>
          <a:p>
            <a:pPr marL="0" indent="0">
              <a:spcBef>
                <a:spcPts val="0"/>
              </a:spcBef>
              <a:buNone/>
            </a:pPr>
            <a:r>
              <a:rPr lang="ro-RO" sz="1600" b="1" dirty="0">
                <a:ea typeface="+mj-ea"/>
                <a:cs typeface="+mj-cs"/>
              </a:rPr>
              <a:t>a) distrugerea lor poate cauza prejudiciu oamenilor </a:t>
            </a:r>
            <a:r>
              <a:rPr lang="ro-RO" sz="1600" b="1" dirty="0" err="1">
                <a:ea typeface="+mj-ea"/>
                <a:cs typeface="+mj-cs"/>
              </a:rPr>
              <a:t>şi</a:t>
            </a:r>
            <a:r>
              <a:rPr lang="ro-RO" sz="1600" b="1" dirty="0">
                <a:ea typeface="+mj-ea"/>
                <a:cs typeface="+mj-cs"/>
              </a:rPr>
              <a:t> mediului;</a:t>
            </a:r>
          </a:p>
          <a:p>
            <a:pPr marL="0" indent="0">
              <a:spcBef>
                <a:spcPts val="0"/>
              </a:spcBef>
              <a:buNone/>
            </a:pPr>
            <a:r>
              <a:rPr lang="ro-RO" sz="1600" b="1" dirty="0">
                <a:ea typeface="+mj-ea"/>
                <a:cs typeface="+mj-cs"/>
              </a:rPr>
              <a:t>b) acesta nu are posibilitate să controleze dacă mărfurile au fost realmente distruse; </a:t>
            </a:r>
          </a:p>
          <a:p>
            <a:pPr marL="0" indent="0">
              <a:spcBef>
                <a:spcPts val="0"/>
              </a:spcBef>
              <a:buNone/>
            </a:pPr>
            <a:r>
              <a:rPr lang="ro-RO" sz="1600" b="1" dirty="0">
                <a:ea typeface="+mj-ea"/>
                <a:cs typeface="+mj-cs"/>
              </a:rPr>
              <a:t>c) distrugerea presupune suportarea cheltuielilor din partea statului.</a:t>
            </a:r>
          </a:p>
          <a:p>
            <a:pPr>
              <a:buFont typeface="Wingdings" panose="05000000000000000000" pitchFamily="2" charset="2"/>
              <a:buChar char="v"/>
            </a:pPr>
            <a:r>
              <a:rPr lang="ro-RO" sz="1600" b="1" u="sng" dirty="0">
                <a:ea typeface="+mj-ea"/>
                <a:cs typeface="+mj-cs"/>
              </a:rPr>
              <a:t>Procedura vamală - Abandonul mărfurilor (Articolul 191.)</a:t>
            </a:r>
          </a:p>
          <a:p>
            <a:pPr marL="0" indent="0">
              <a:buNone/>
            </a:pPr>
            <a:r>
              <a:rPr lang="ro-RO" sz="1600" b="1" dirty="0">
                <a:ea typeface="+mj-ea"/>
                <a:cs typeface="+mj-cs"/>
              </a:rPr>
              <a:t>- Cu permisiunea prealabilă a Serviciului Vamal, mărfurile străine pot fi abandonate în favoarea statului de către titularul regimului sau, dacă este cazul, de către </a:t>
            </a:r>
            <a:r>
              <a:rPr lang="ro-RO" sz="1600" b="1" dirty="0" smtClean="0">
                <a:ea typeface="+mj-ea"/>
                <a:cs typeface="+mj-cs"/>
              </a:rPr>
              <a:t>deținătorul </a:t>
            </a:r>
            <a:r>
              <a:rPr lang="ro-RO" sz="1600" b="1" dirty="0">
                <a:ea typeface="+mj-ea"/>
                <a:cs typeface="+mj-cs"/>
              </a:rPr>
              <a:t>mărfurilor.</a:t>
            </a:r>
          </a:p>
          <a:p>
            <a:pPr marL="0" indent="0">
              <a:spcBef>
                <a:spcPts val="0"/>
              </a:spcBef>
              <a:buNone/>
            </a:pPr>
            <a:r>
              <a:rPr lang="ro-RO" sz="1600" b="1" dirty="0">
                <a:ea typeface="+mj-ea"/>
                <a:cs typeface="+mj-cs"/>
              </a:rPr>
              <a:t>- Serviciul Vamal poate refuza acordarea permisiunii de a abandona mărfuri în favoarea statului atunci când este îndeplinită oricare dintre următoarele </a:t>
            </a:r>
            <a:r>
              <a:rPr lang="ro-RO" sz="1600" b="1" dirty="0" err="1">
                <a:ea typeface="+mj-ea"/>
                <a:cs typeface="+mj-cs"/>
              </a:rPr>
              <a:t>condiţii</a:t>
            </a:r>
            <a:r>
              <a:rPr lang="ro-RO" sz="1600" b="1" dirty="0">
                <a:ea typeface="+mj-ea"/>
                <a:cs typeface="+mj-cs"/>
              </a:rPr>
              <a:t>:</a:t>
            </a:r>
          </a:p>
          <a:p>
            <a:pPr marL="0" indent="0">
              <a:spcBef>
                <a:spcPts val="0"/>
              </a:spcBef>
              <a:buNone/>
            </a:pPr>
            <a:r>
              <a:rPr lang="ro-RO" sz="1600" b="1" dirty="0">
                <a:ea typeface="+mj-ea"/>
                <a:cs typeface="+mj-cs"/>
              </a:rPr>
              <a:t>a) mărfurile nu pot fi vândute pe teritoriul vamal sau costul acestei vânzări ar fi </a:t>
            </a:r>
            <a:r>
              <a:rPr lang="ro-RO" sz="1600" b="1" dirty="0" smtClean="0">
                <a:ea typeface="+mj-ea"/>
                <a:cs typeface="+mj-cs"/>
              </a:rPr>
              <a:t>disproporțional față </a:t>
            </a:r>
            <a:r>
              <a:rPr lang="ro-RO" sz="1600" b="1" dirty="0">
                <a:ea typeface="+mj-ea"/>
                <a:cs typeface="+mj-cs"/>
              </a:rPr>
              <a:t>de valoarea mărfurilor;</a:t>
            </a:r>
          </a:p>
          <a:p>
            <a:pPr marL="0" indent="0">
              <a:spcBef>
                <a:spcPts val="0"/>
              </a:spcBef>
              <a:buNone/>
            </a:pPr>
            <a:r>
              <a:rPr lang="ro-RO" sz="1600" b="1" dirty="0">
                <a:ea typeface="+mj-ea"/>
                <a:cs typeface="+mj-cs"/>
              </a:rPr>
              <a:t>b) mărfurile trebuie distruse.</a:t>
            </a:r>
          </a:p>
          <a:p>
            <a:pPr marL="0" indent="0">
              <a:buNone/>
            </a:pPr>
            <a:r>
              <a:rPr lang="ro-RO" sz="1600" b="1" dirty="0">
                <a:ea typeface="+mj-ea"/>
                <a:cs typeface="+mj-cs"/>
              </a:rPr>
              <a:t>- Se consideră că s-a formulat o solicitare de abandon în favoarea statului, dacă Serviciul Vamal a comunicat </a:t>
            </a:r>
            <a:r>
              <a:rPr lang="ro-RO" sz="1600" b="1" dirty="0" smtClean="0">
                <a:ea typeface="+mj-ea"/>
                <a:cs typeface="+mj-cs"/>
              </a:rPr>
              <a:t>deținătorului </a:t>
            </a:r>
            <a:r>
              <a:rPr lang="ro-RO" sz="1600" b="1" dirty="0">
                <a:ea typeface="+mj-ea"/>
                <a:cs typeface="+mj-cs"/>
              </a:rPr>
              <a:t>mărfurilor să se prezinte </a:t>
            </a:r>
            <a:r>
              <a:rPr lang="ro-RO" sz="1600" b="1" dirty="0" err="1">
                <a:ea typeface="+mj-ea"/>
                <a:cs typeface="+mj-cs"/>
              </a:rPr>
              <a:t>şi</a:t>
            </a:r>
            <a:r>
              <a:rPr lang="ro-RO" sz="1600" b="1" dirty="0">
                <a:ea typeface="+mj-ea"/>
                <a:cs typeface="+mj-cs"/>
              </a:rPr>
              <a:t> au trecut 90 de zile fără ca </a:t>
            </a:r>
            <a:r>
              <a:rPr lang="ro-RO" sz="1600" b="1" dirty="0" smtClean="0">
                <a:ea typeface="+mj-ea"/>
                <a:cs typeface="+mj-cs"/>
              </a:rPr>
              <a:t>deținătorul </a:t>
            </a:r>
            <a:r>
              <a:rPr lang="ro-RO" sz="1600" b="1" dirty="0">
                <a:ea typeface="+mj-ea"/>
                <a:cs typeface="+mj-cs"/>
              </a:rPr>
              <a:t>să facă</a:t>
            </a:r>
            <a:endParaRPr lang="ru-RU" sz="1600" b="1" dirty="0">
              <a:ea typeface="+mj-ea"/>
              <a:cs typeface="+mj-cs"/>
            </a:endParaRPr>
          </a:p>
        </p:txBody>
      </p:sp>
      <p:pic>
        <p:nvPicPr>
          <p:cNvPr id="9" name="Substituent conținut 34" descr="Carte deschisă">
            <a:extLst>
              <a:ext uri="{FF2B5EF4-FFF2-40B4-BE49-F238E27FC236}">
                <a16:creationId xmlns:a16="http://schemas.microsoft.com/office/drawing/2014/main" id="{56174A3F-A7B3-40BE-88BD-1796890E4B4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51814" y="1065615"/>
            <a:ext cx="548640" cy="548640"/>
          </a:xfrm>
          <a:prstGeom prst="rect">
            <a:avLst/>
          </a:prstGeom>
        </p:spPr>
      </p:pic>
      <p:pic>
        <p:nvPicPr>
          <p:cNvPr id="10" name="Substituent conținut 34" descr="Carte deschisă">
            <a:extLst>
              <a:ext uri="{FF2B5EF4-FFF2-40B4-BE49-F238E27FC236}">
                <a16:creationId xmlns:a16="http://schemas.microsoft.com/office/drawing/2014/main" id="{56174A3F-A7B3-40BE-88BD-1796890E4B4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28014" y="3949492"/>
            <a:ext cx="548640" cy="548640"/>
          </a:xfrm>
          <a:prstGeom prst="rect">
            <a:avLst/>
          </a:prstGeom>
        </p:spPr>
      </p:pic>
    </p:spTree>
    <p:extLst>
      <p:ext uri="{BB962C8B-B14F-4D97-AF65-F5344CB8AC3E}">
        <p14:creationId xmlns:p14="http://schemas.microsoft.com/office/powerpoint/2010/main" val="1882494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7587762" y="501161"/>
            <a:ext cx="4484075" cy="5899639"/>
          </a:xfrm>
          <a:prstGeom prst="rect">
            <a:avLst/>
          </a:prstGeom>
          <a:effectLst>
            <a:softEdge rad="63500"/>
          </a:effectLst>
        </p:spPr>
      </p:pic>
      <p:pic>
        <p:nvPicPr>
          <p:cNvPr id="7" name="Рисунок 6"/>
          <p:cNvPicPr>
            <a:picLocks noChangeAspect="1"/>
          </p:cNvPicPr>
          <p:nvPr/>
        </p:nvPicPr>
        <p:blipFill>
          <a:blip r:embed="rId3"/>
          <a:stretch>
            <a:fillRect/>
          </a:stretch>
        </p:blipFill>
        <p:spPr>
          <a:xfrm>
            <a:off x="4816638" y="574819"/>
            <a:ext cx="6375970" cy="5850133"/>
          </a:xfrm>
          <a:prstGeom prst="rect">
            <a:avLst/>
          </a:prstGeom>
        </p:spPr>
      </p:pic>
      <p:pic>
        <p:nvPicPr>
          <p:cNvPr id="6" name="Рисунок 5"/>
          <p:cNvPicPr>
            <a:picLocks noChangeAspect="1"/>
          </p:cNvPicPr>
          <p:nvPr/>
        </p:nvPicPr>
        <p:blipFill>
          <a:blip r:embed="rId3"/>
          <a:stretch>
            <a:fillRect/>
          </a:stretch>
        </p:blipFill>
        <p:spPr>
          <a:xfrm>
            <a:off x="4664238" y="440003"/>
            <a:ext cx="6000831" cy="5850133"/>
          </a:xfrm>
          <a:prstGeom prst="rect">
            <a:avLst/>
          </a:prstGeom>
        </p:spPr>
      </p:pic>
      <p:sp>
        <p:nvSpPr>
          <p:cNvPr id="2" name="Заголовок 1"/>
          <p:cNvSpPr>
            <a:spLocks noGrp="1"/>
          </p:cNvSpPr>
          <p:nvPr>
            <p:ph type="title"/>
          </p:nvPr>
        </p:nvSpPr>
        <p:spPr>
          <a:xfrm>
            <a:off x="838200" y="365125"/>
            <a:ext cx="10515600" cy="654783"/>
          </a:xfrm>
        </p:spPr>
        <p:txBody>
          <a:bodyPr>
            <a:normAutofit/>
          </a:bodyPr>
          <a:lstStyle/>
          <a:p>
            <a:r>
              <a:rPr lang="ro-MD" sz="3600" dirty="0" smtClean="0">
                <a:solidFill>
                  <a:schemeClr val="accent1">
                    <a:lumMod val="50000"/>
                  </a:schemeClr>
                </a:solidFill>
              </a:rPr>
              <a:t>Condițiile utilizării procedurii de Distrugere a mărfurilor</a:t>
            </a:r>
            <a:endParaRPr lang="ru-RU" sz="3600" dirty="0">
              <a:solidFill>
                <a:schemeClr val="accent1">
                  <a:lumMod val="50000"/>
                </a:schemeClr>
              </a:solidFill>
            </a:endParaRPr>
          </a:p>
        </p:txBody>
      </p:sp>
      <p:sp>
        <p:nvSpPr>
          <p:cNvPr id="3" name="Объект 2"/>
          <p:cNvSpPr>
            <a:spLocks noGrp="1"/>
          </p:cNvSpPr>
          <p:nvPr>
            <p:ph idx="1"/>
          </p:nvPr>
        </p:nvSpPr>
        <p:spPr>
          <a:xfrm>
            <a:off x="796471" y="888023"/>
            <a:ext cx="10097198" cy="5767753"/>
          </a:xfrm>
        </p:spPr>
        <p:txBody>
          <a:bodyPr>
            <a:noAutofit/>
          </a:bodyPr>
          <a:lstStyle/>
          <a:p>
            <a:pPr marL="0" indent="0">
              <a:buNone/>
            </a:pPr>
            <a:r>
              <a:rPr lang="ro-MD" sz="1600" b="1" dirty="0">
                <a:ea typeface="+mj-ea"/>
                <a:cs typeface="+mj-cs"/>
              </a:rPr>
              <a:t>Pot fi distruse mărfuri străine introduse pe teritoriul vamal</a:t>
            </a:r>
          </a:p>
          <a:p>
            <a:pPr marL="0" indent="0">
              <a:buNone/>
            </a:pPr>
            <a:r>
              <a:rPr lang="ro-MD" sz="1600" b="1" dirty="0">
                <a:ea typeface="+mj-ea"/>
                <a:cs typeface="+mj-cs"/>
              </a:rPr>
              <a:t>Plasarea mărfurilor în procedura de distrugere în cadrul regimului de perfecționare activă, se permite dacă la utilizarea metodei de distrugere aceste mărfuri își pierd complet calitatea și valoarea de întrebuințare inițială.</a:t>
            </a:r>
          </a:p>
          <a:p>
            <a:pPr marL="0" indent="0">
              <a:buNone/>
            </a:pPr>
            <a:r>
              <a:rPr lang="ro-MD" sz="1600" b="1" dirty="0">
                <a:ea typeface="+mj-ea"/>
                <a:cs typeface="+mj-cs"/>
              </a:rPr>
              <a:t>Nu pot fi distruse mărfurile după cum urmează: </a:t>
            </a:r>
            <a:endParaRPr lang="ru-RU" sz="1600" b="1" dirty="0">
              <a:ea typeface="+mj-ea"/>
              <a:cs typeface="+mj-cs"/>
            </a:endParaRPr>
          </a:p>
          <a:p>
            <a:pPr marL="0" indent="0">
              <a:buNone/>
            </a:pPr>
            <a:r>
              <a:rPr lang="ro-MD" sz="1600" b="1" dirty="0">
                <a:ea typeface="+mj-ea"/>
                <a:cs typeface="+mj-cs"/>
              </a:rPr>
              <a:t>a) mărfurile sechestrate în cazurile intentate pentru fapte de contrabandă; </a:t>
            </a:r>
            <a:endParaRPr lang="ru-RU" sz="1600" b="1" dirty="0">
              <a:ea typeface="+mj-ea"/>
              <a:cs typeface="+mj-cs"/>
            </a:endParaRPr>
          </a:p>
          <a:p>
            <a:pPr marL="0" indent="0">
              <a:buNone/>
            </a:pPr>
            <a:r>
              <a:rPr lang="ro-MD" sz="1600" b="1" dirty="0">
                <a:ea typeface="+mj-ea"/>
                <a:cs typeface="+mj-cs"/>
              </a:rPr>
              <a:t>b) substanțele radioactive și deșeurile nocive; </a:t>
            </a:r>
            <a:endParaRPr lang="ru-RU" sz="1600" b="1" dirty="0">
              <a:ea typeface="+mj-ea"/>
              <a:cs typeface="+mj-cs"/>
            </a:endParaRPr>
          </a:p>
          <a:p>
            <a:pPr marL="0" indent="0">
              <a:buNone/>
            </a:pPr>
            <a:r>
              <a:rPr lang="ro-MD" sz="1600" b="1" dirty="0">
                <a:ea typeface="+mj-ea"/>
                <a:cs typeface="+mj-cs"/>
              </a:rPr>
              <a:t>c) valorile culturale; </a:t>
            </a:r>
            <a:endParaRPr lang="ru-RU" sz="1600" b="1" dirty="0">
              <a:ea typeface="+mj-ea"/>
              <a:cs typeface="+mj-cs"/>
            </a:endParaRPr>
          </a:p>
          <a:p>
            <a:pPr marL="0" indent="0">
              <a:buNone/>
            </a:pPr>
            <a:r>
              <a:rPr lang="ro-MD" sz="1600" b="1" dirty="0">
                <a:ea typeface="+mj-ea"/>
                <a:cs typeface="+mj-cs"/>
              </a:rPr>
              <a:t>d) mărfurile aflate în circulație liberă. </a:t>
            </a:r>
          </a:p>
          <a:p>
            <a:pPr marL="0" indent="0">
              <a:buNone/>
            </a:pPr>
            <a:r>
              <a:rPr lang="ro-MD" sz="1600" b="1" dirty="0">
                <a:ea typeface="+mj-ea"/>
                <a:cs typeface="+mj-cs"/>
              </a:rPr>
              <a:t>Biroul vamal este în drept să refuze distrugerea mărfurilor în cazul în care: </a:t>
            </a:r>
          </a:p>
          <a:p>
            <a:pPr marL="0" indent="0">
              <a:buNone/>
            </a:pPr>
            <a:r>
              <a:rPr lang="ro-MD" sz="1600" b="1" dirty="0">
                <a:ea typeface="+mj-ea"/>
                <a:cs typeface="+mj-cs"/>
              </a:rPr>
              <a:t>a) distrugerea lor poate cauza prejudiciu oamenilor </a:t>
            </a:r>
            <a:r>
              <a:rPr lang="ro-MD" sz="1600" b="1" dirty="0" err="1">
                <a:ea typeface="+mj-ea"/>
                <a:cs typeface="+mj-cs"/>
              </a:rPr>
              <a:t>şi</a:t>
            </a:r>
            <a:r>
              <a:rPr lang="ro-MD" sz="1600" b="1" dirty="0">
                <a:ea typeface="+mj-ea"/>
                <a:cs typeface="+mj-cs"/>
              </a:rPr>
              <a:t> mediului înconjurător; </a:t>
            </a:r>
            <a:endParaRPr lang="ru-RU" sz="1600" b="1" dirty="0">
              <a:ea typeface="+mj-ea"/>
              <a:cs typeface="+mj-cs"/>
            </a:endParaRPr>
          </a:p>
          <a:p>
            <a:pPr marL="0" indent="0">
              <a:buNone/>
            </a:pPr>
            <a:r>
              <a:rPr lang="ro-MD" sz="1600" b="1" dirty="0">
                <a:ea typeface="+mj-ea"/>
                <a:cs typeface="+mj-cs"/>
              </a:rPr>
              <a:t>b) distrugerea comportă cheltuieli din partea statului; </a:t>
            </a:r>
            <a:endParaRPr lang="ru-RU" sz="1600" b="1" dirty="0">
              <a:ea typeface="+mj-ea"/>
              <a:cs typeface="+mj-cs"/>
            </a:endParaRPr>
          </a:p>
          <a:p>
            <a:pPr marL="0" indent="0">
              <a:buNone/>
            </a:pPr>
            <a:r>
              <a:rPr lang="ro-MD" sz="1600" b="1" dirty="0">
                <a:ea typeface="+mj-ea"/>
                <a:cs typeface="+mj-cs"/>
              </a:rPr>
              <a:t>Distrugerea mărfurilor se efectuează cu condiția îndeplinirii stricte a prevederilor legislației, cu privire la ocrotirea mediului înconjurător. </a:t>
            </a:r>
            <a:endParaRPr lang="ru-RU" sz="1600" b="1" dirty="0">
              <a:ea typeface="+mj-ea"/>
              <a:cs typeface="+mj-cs"/>
            </a:endParaRPr>
          </a:p>
          <a:p>
            <a:pPr marL="0" indent="0">
              <a:buNone/>
            </a:pPr>
            <a:r>
              <a:rPr lang="ro-MD" sz="1600" b="1" dirty="0">
                <a:ea typeface="+mj-ea"/>
                <a:cs typeface="+mj-cs"/>
              </a:rPr>
              <a:t>Distrugerea mărfurilor se poate efectua prin următoarele metode: termice, chimice, mecanice sau prin alte procedee. </a:t>
            </a:r>
            <a:endParaRPr lang="ru-RU" sz="1600" b="1" dirty="0">
              <a:ea typeface="+mj-ea"/>
              <a:cs typeface="+mj-cs"/>
            </a:endParaRPr>
          </a:p>
          <a:p>
            <a:pPr marL="0" indent="0">
              <a:buNone/>
            </a:pPr>
            <a:r>
              <a:rPr lang="ro-MD" sz="1600" b="1" dirty="0">
                <a:ea typeface="+mj-ea"/>
                <a:cs typeface="+mj-cs"/>
              </a:rPr>
              <a:t>În dependență de metoda aplicată în urma distrugerii se pot forma deșeuri utilizabile, precum și deșeuri inutilizabile.</a:t>
            </a:r>
            <a:endParaRPr lang="ru-RU" sz="1600" b="1" dirty="0">
              <a:ea typeface="+mj-ea"/>
              <a:cs typeface="+mj-cs"/>
            </a:endParaRPr>
          </a:p>
          <a:p>
            <a:pPr marL="0" indent="0">
              <a:buNone/>
            </a:pPr>
            <a:r>
              <a:rPr lang="ro-MD" sz="1600" b="1" dirty="0">
                <a:ea typeface="+mj-ea"/>
                <a:cs typeface="+mj-cs"/>
              </a:rPr>
              <a:t>Pot fi utilizate și alte metode combinate de distrugere care exclud formarea deșeurilor utilizabile.</a:t>
            </a:r>
            <a:endParaRPr lang="ru-RU" sz="1600" b="1" dirty="0">
              <a:ea typeface="+mj-ea"/>
              <a:cs typeface="+mj-cs"/>
            </a:endParaRPr>
          </a:p>
          <a:p>
            <a:pPr marL="0" indent="0">
              <a:spcBef>
                <a:spcPts val="0"/>
              </a:spcBef>
              <a:buNone/>
            </a:pPr>
            <a:endParaRPr lang="ru-RU" sz="1800" b="1" dirty="0"/>
          </a:p>
          <a:p>
            <a:pPr marL="0" indent="0">
              <a:buNone/>
            </a:pPr>
            <a:r>
              <a:rPr lang="ro-MD" sz="1800" b="1" dirty="0" smtClean="0"/>
              <a:t> </a:t>
            </a:r>
          </a:p>
        </p:txBody>
      </p:sp>
      <p:pic>
        <p:nvPicPr>
          <p:cNvPr id="8" name="Substituent conținut 34" descr="Carte deschisă">
            <a:extLst>
              <a:ext uri="{FF2B5EF4-FFF2-40B4-BE49-F238E27FC236}">
                <a16:creationId xmlns:a16="http://schemas.microsoft.com/office/drawing/2014/main" id="{56174A3F-A7B3-40BE-88BD-1796890E4B4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71631" y="1698661"/>
            <a:ext cx="548640" cy="548640"/>
          </a:xfrm>
          <a:prstGeom prst="rect">
            <a:avLst/>
          </a:prstGeom>
        </p:spPr>
      </p:pic>
      <p:pic>
        <p:nvPicPr>
          <p:cNvPr id="9" name="Substituent conținut 34" descr="Carte deschisă">
            <a:extLst>
              <a:ext uri="{FF2B5EF4-FFF2-40B4-BE49-F238E27FC236}">
                <a16:creationId xmlns:a16="http://schemas.microsoft.com/office/drawing/2014/main" id="{56174A3F-A7B3-40BE-88BD-1796890E4B4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71631" y="4374453"/>
            <a:ext cx="548640" cy="548640"/>
          </a:xfrm>
          <a:prstGeom prst="rect">
            <a:avLst/>
          </a:prstGeom>
        </p:spPr>
      </p:pic>
    </p:spTree>
    <p:extLst>
      <p:ext uri="{BB962C8B-B14F-4D97-AF65-F5344CB8AC3E}">
        <p14:creationId xmlns:p14="http://schemas.microsoft.com/office/powerpoint/2010/main" val="3692801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Substituent conținut 34" descr="Carte deschisă">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55827" y="4419674"/>
            <a:ext cx="548640" cy="548640"/>
          </a:xfrm>
        </p:spPr>
      </p:pic>
      <p:sp>
        <p:nvSpPr>
          <p:cNvPr id="14" name="Dreptunghi 13">
            <a:extLst>
              <a:ext uri="{FF2B5EF4-FFF2-40B4-BE49-F238E27FC236}">
                <a16:creationId xmlns:a16="http://schemas.microsoft.com/office/drawing/2014/main" id="{C862BC4D-BD7A-417E-A34A-59CE4D4A6AC8}"/>
              </a:ext>
              <a:ext uri="{C183D7F6-B498-43B3-948B-1728B52AA6E4}">
                <adec:decorative xmlns=""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a:p>
        </p:txBody>
      </p:sp>
      <p:sp>
        <p:nvSpPr>
          <p:cNvPr id="15" name="Oval 14">
            <a:extLst>
              <a:ext uri="{FF2B5EF4-FFF2-40B4-BE49-F238E27FC236}">
                <a16:creationId xmlns:a16="http://schemas.microsoft.com/office/drawing/2014/main" id="{652937FB-CDE3-46B3-8481-AB5DB8C4BABA}"/>
              </a:ext>
              <a:ext uri="{C183D7F6-B498-43B3-948B-1728B52AA6E4}">
                <adec:decorative xmlns=""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a:p>
        </p:txBody>
      </p:sp>
      <p:sp>
        <p:nvSpPr>
          <p:cNvPr id="44" name="Substituent număr diapozitiv 5" descr="Număr diapozitiv">
            <a:extLst>
              <a:ext uri="{FF2B5EF4-FFF2-40B4-BE49-F238E27FC236}">
                <a16:creationId xmlns:a16="http://schemas.microsoft.com/office/drawing/2014/main" id="{11457662-C1A5-4B93-8E30-88025E27C462}"/>
              </a:ext>
              <a:ext uri="{C183D7F6-B498-43B3-948B-1728B52AA6E4}">
                <adec:decorative xmlns=""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o-RO" sz="1200" smtClean="0">
                <a:solidFill>
                  <a:schemeClr val="bg1"/>
                </a:solidFill>
              </a:rPr>
              <a:pPr algn="ctr" rtl="0"/>
              <a:t>4</a:t>
            </a:fld>
            <a:endParaRPr lang="ro-RO" sz="1200">
              <a:solidFill>
                <a:schemeClr val="bg1"/>
              </a:solidFill>
            </a:endParaRPr>
          </a:p>
        </p:txBody>
      </p:sp>
      <p:pic>
        <p:nvPicPr>
          <p:cNvPr id="10" name="Substituent conținut 34" descr="Carte deschisă">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50419" y="2094314"/>
            <a:ext cx="548640" cy="548640"/>
          </a:xfrm>
        </p:spPr>
      </p:pic>
      <p:pic>
        <p:nvPicPr>
          <p:cNvPr id="6" name="Рисунок 5"/>
          <p:cNvPicPr>
            <a:picLocks noChangeAspect="1"/>
          </p:cNvPicPr>
          <p:nvPr/>
        </p:nvPicPr>
        <p:blipFill>
          <a:blip r:embed="rId5"/>
          <a:stretch>
            <a:fillRect/>
          </a:stretch>
        </p:blipFill>
        <p:spPr>
          <a:xfrm>
            <a:off x="6272543" y="557439"/>
            <a:ext cx="5715000" cy="5362161"/>
          </a:xfrm>
          <a:prstGeom prst="rect">
            <a:avLst/>
          </a:prstGeom>
          <a:effectLst>
            <a:softEdge rad="63500"/>
          </a:effectLst>
        </p:spPr>
      </p:pic>
      <p:pic>
        <p:nvPicPr>
          <p:cNvPr id="7" name="Рисунок 6"/>
          <p:cNvPicPr>
            <a:picLocks noChangeAspect="1"/>
          </p:cNvPicPr>
          <p:nvPr/>
        </p:nvPicPr>
        <p:blipFill>
          <a:blip r:embed="rId6"/>
          <a:stretch>
            <a:fillRect/>
          </a:stretch>
        </p:blipFill>
        <p:spPr>
          <a:xfrm>
            <a:off x="4664237" y="422419"/>
            <a:ext cx="6751015" cy="5850133"/>
          </a:xfrm>
          <a:prstGeom prst="rect">
            <a:avLst/>
          </a:prstGeom>
        </p:spPr>
      </p:pic>
      <p:sp>
        <p:nvSpPr>
          <p:cNvPr id="16" name="Titlu 3" descr="Titlu">
            <a:extLst>
              <a:ext uri="{FF2B5EF4-FFF2-40B4-BE49-F238E27FC236}">
                <a16:creationId xmlns:a16="http://schemas.microsoft.com/office/drawing/2014/main" id="{DFF36EE7-AE57-42F4-ACA9-A328C1F4EA02}"/>
              </a:ext>
            </a:extLst>
          </p:cNvPr>
          <p:cNvSpPr>
            <a:spLocks noGrp="1"/>
          </p:cNvSpPr>
          <p:nvPr>
            <p:ph type="title"/>
          </p:nvPr>
        </p:nvSpPr>
        <p:spPr>
          <a:xfrm>
            <a:off x="633186" y="285031"/>
            <a:ext cx="11058998" cy="581204"/>
          </a:xfrm>
        </p:spPr>
        <p:txBody>
          <a:bodyPr rtlCol="0"/>
          <a:lstStyle/>
          <a:p>
            <a:r>
              <a:rPr lang="ro-RO" sz="2000" b="1" dirty="0" smtClean="0">
                <a:solidFill>
                  <a:srgbClr val="002060"/>
                </a:solidFill>
                <a:latin typeface="Palatino Linotype" panose="02040502050505030304" pitchFamily="18" charset="0"/>
              </a:rPr>
              <a:t>Măsurile aplicabile de către Serviciul Vamal în cazul </a:t>
            </a:r>
            <a:r>
              <a:rPr lang="ro-RO" sz="3200" b="1" dirty="0" smtClean="0">
                <a:solidFill>
                  <a:srgbClr val="002060"/>
                </a:solidFill>
                <a:latin typeface="Palatino Linotype" panose="02040502050505030304" pitchFamily="18" charset="0"/>
              </a:rPr>
              <a:t>– Distrugerii mărfurilor.</a:t>
            </a:r>
            <a:r>
              <a:rPr lang="ro-RO" sz="2800" b="1" dirty="0">
                <a:solidFill>
                  <a:schemeClr val="accent2">
                    <a:lumMod val="90000"/>
                    <a:lumOff val="10000"/>
                  </a:schemeClr>
                </a:solidFill>
                <a:latin typeface="Palatino Linotype" panose="02040502050505030304" pitchFamily="18" charset="0"/>
              </a:rPr>
              <a:t/>
            </a:r>
            <a:br>
              <a:rPr lang="ro-RO" sz="2800" b="1" dirty="0">
                <a:solidFill>
                  <a:schemeClr val="accent2">
                    <a:lumMod val="90000"/>
                    <a:lumOff val="10000"/>
                  </a:schemeClr>
                </a:solidFill>
                <a:latin typeface="Palatino Linotype" panose="02040502050505030304" pitchFamily="18" charset="0"/>
              </a:rPr>
            </a:br>
            <a:endParaRPr lang="ro-RO" sz="2800" dirty="0">
              <a:latin typeface="Palatino Linotype" panose="02040502050505030304" pitchFamily="18" charset="0"/>
            </a:endParaRPr>
          </a:p>
        </p:txBody>
      </p:sp>
      <p:sp>
        <p:nvSpPr>
          <p:cNvPr id="18" name="Substituent text 22" descr="bloc de conținut 1">
            <a:extLst>
              <a:ext uri="{FF2B5EF4-FFF2-40B4-BE49-F238E27FC236}">
                <a16:creationId xmlns:a16="http://schemas.microsoft.com/office/drawing/2014/main" id="{B88939B0-5B9A-4423-AFD1-CF6B22268795}"/>
              </a:ext>
            </a:extLst>
          </p:cNvPr>
          <p:cNvSpPr>
            <a:spLocks noGrp="1"/>
          </p:cNvSpPr>
          <p:nvPr>
            <p:ph type="body" sz="quarter" idx="11"/>
          </p:nvPr>
        </p:nvSpPr>
        <p:spPr>
          <a:xfrm>
            <a:off x="800100" y="866466"/>
            <a:ext cx="10102361" cy="5136573"/>
          </a:xfrm>
        </p:spPr>
        <p:txBody>
          <a:bodyPr rtlCol="0"/>
          <a:lstStyle/>
          <a:p>
            <a:r>
              <a:rPr lang="ro-RO" sz="1000" dirty="0" smtClean="0"/>
              <a:t> </a:t>
            </a:r>
            <a:r>
              <a:rPr lang="ro-RO" sz="2000" dirty="0">
                <a:latin typeface="Arial Black" panose="020B0A04020102020204" pitchFamily="34" charset="0"/>
              </a:rPr>
              <a:t>Serviciul Vamal poate întreprinde toate măsurile necesare de dispunere de mărfuri, inclusiv </a:t>
            </a:r>
            <a:r>
              <a:rPr lang="ro-RO" sz="2000" u="sng" dirty="0" smtClean="0">
                <a:latin typeface="Arial Black" panose="020B0A04020102020204" pitchFamily="34" charset="0"/>
              </a:rPr>
              <a:t>distrugerea</a:t>
            </a:r>
            <a:r>
              <a:rPr lang="ro-RO" sz="2000" dirty="0">
                <a:latin typeface="Arial Black" panose="020B0A04020102020204" pitchFamily="34" charset="0"/>
              </a:rPr>
              <a:t>, în următoarele cazuri: </a:t>
            </a:r>
            <a:endParaRPr lang="ro-RO" sz="2000" dirty="0" smtClean="0">
              <a:latin typeface="Arial Black" panose="020B0A04020102020204" pitchFamily="34" charset="0"/>
            </a:endParaRPr>
          </a:p>
          <a:p>
            <a:r>
              <a:rPr lang="ro-RO" sz="1600" b="1" dirty="0"/>
              <a:t>Una dintre obligaţiile cu privire la introducerea mărfurilor străine pe teritoriul vamal nu a fost îndeplinită sau mărfurile au fost sustrase de sub supraveghere vamală; </a:t>
            </a:r>
          </a:p>
          <a:p>
            <a:r>
              <a:rPr lang="ro-RO" sz="1600" b="1" dirty="0"/>
              <a:t>Mărfurilor nu li se poate acorda liberul de vamă pentru unul dintre următoarele motive: </a:t>
            </a:r>
          </a:p>
          <a:p>
            <a:r>
              <a:rPr lang="ro-RO" sz="1600" b="1" dirty="0"/>
              <a:t>a) verificarea lor nu a putut fi efectuată sau continuată în termenul stabilit de Serviciul Vamal din motive imputabile declarantului; </a:t>
            </a:r>
          </a:p>
          <a:p>
            <a:r>
              <a:rPr lang="ro-RO" sz="1600" b="1" dirty="0"/>
              <a:t>b) documentele a căror prezentare condiţionează plasarea sub regimul vamal solicitat sau acordarea liberului de vamă pentru acest regim nu au fost furnizate; </a:t>
            </a:r>
          </a:p>
          <a:p>
            <a:r>
              <a:rPr lang="ro-RO" sz="1600" b="1" dirty="0"/>
              <a:t>c) plăţile sau garanţiile care ar fi trebuit efectuate sau constituite cu privire la drepturile de import sau de export, după caz, nu au fost efectuate sau constituite în termenele prevăzute; </a:t>
            </a:r>
          </a:p>
          <a:p>
            <a:r>
              <a:rPr lang="ro-RO" sz="1600" b="1" dirty="0"/>
              <a:t>d) mărfurile fac obiectul unor măsuri de prohibiţie sau restricţie; </a:t>
            </a:r>
          </a:p>
          <a:p>
            <a:r>
              <a:rPr lang="ro-RO" sz="1600" b="1" dirty="0"/>
              <a:t>Mărfurile nu sunt ridicate în termen de 90 de zile după acordarea liberului de vamă; </a:t>
            </a:r>
          </a:p>
          <a:p>
            <a:r>
              <a:rPr lang="ro-RO" sz="1600" b="1" dirty="0"/>
              <a:t>După acordarea liberului de vamă, se constată că mărfurile nu au îndeplinit condiţiile pentru acordarea acestuia; </a:t>
            </a:r>
          </a:p>
          <a:p>
            <a:r>
              <a:rPr lang="ro-RO" sz="1600" b="1" dirty="0"/>
              <a:t>5) mărfurile sunt abandonate în favoarea statului.</a:t>
            </a:r>
          </a:p>
          <a:p>
            <a:pPr marL="342900" indent="-342900">
              <a:buFont typeface="Wingdings" panose="05000000000000000000" pitchFamily="2" charset="2"/>
              <a:buChar char="v"/>
            </a:pPr>
            <a:endParaRPr lang="ro-RO" sz="1600" b="1" dirty="0">
              <a:ea typeface="+mn-ea"/>
              <a:cs typeface="+mn-cs"/>
            </a:endParaRPr>
          </a:p>
        </p:txBody>
      </p:sp>
    </p:spTree>
    <p:extLst>
      <p:ext uri="{BB962C8B-B14F-4D97-AF65-F5344CB8AC3E}">
        <p14:creationId xmlns:p14="http://schemas.microsoft.com/office/powerpoint/2010/main" val="422680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4664237" y="422419"/>
            <a:ext cx="6493201" cy="5850133"/>
          </a:xfrm>
          <a:prstGeom prst="rect">
            <a:avLst/>
          </a:prstGeom>
        </p:spPr>
      </p:pic>
      <p:pic>
        <p:nvPicPr>
          <p:cNvPr id="5" name="Рисунок 4"/>
          <p:cNvPicPr>
            <a:picLocks noChangeAspect="1"/>
          </p:cNvPicPr>
          <p:nvPr/>
        </p:nvPicPr>
        <p:blipFill>
          <a:blip r:embed="rId2"/>
          <a:stretch>
            <a:fillRect/>
          </a:stretch>
        </p:blipFill>
        <p:spPr>
          <a:xfrm>
            <a:off x="4945591" y="365126"/>
            <a:ext cx="6493201" cy="5850133"/>
          </a:xfrm>
          <a:prstGeom prst="rect">
            <a:avLst/>
          </a:prstGeom>
        </p:spPr>
      </p:pic>
      <p:pic>
        <p:nvPicPr>
          <p:cNvPr id="4" name="Рисунок 3"/>
          <p:cNvPicPr>
            <a:picLocks noChangeAspect="1"/>
          </p:cNvPicPr>
          <p:nvPr/>
        </p:nvPicPr>
        <p:blipFill>
          <a:blip r:embed="rId3"/>
          <a:srcRect l="24617" r="24617"/>
          <a:stretch>
            <a:fillRect/>
          </a:stretch>
        </p:blipFill>
        <p:spPr>
          <a:xfrm>
            <a:off x="8027377" y="580292"/>
            <a:ext cx="4035668" cy="5506186"/>
          </a:xfrm>
          <a:prstGeom prst="rect">
            <a:avLst/>
          </a:prstGeom>
          <a:effectLst>
            <a:softEdge rad="63500"/>
          </a:effectLst>
        </p:spPr>
      </p:pic>
      <p:sp>
        <p:nvSpPr>
          <p:cNvPr id="2" name="Заголовок 1"/>
          <p:cNvSpPr>
            <a:spLocks noGrp="1"/>
          </p:cNvSpPr>
          <p:nvPr>
            <p:ph type="title"/>
          </p:nvPr>
        </p:nvSpPr>
        <p:spPr>
          <a:xfrm>
            <a:off x="838200" y="365126"/>
            <a:ext cx="10515600" cy="561170"/>
          </a:xfrm>
        </p:spPr>
        <p:txBody>
          <a:bodyPr>
            <a:normAutofit fontScale="90000"/>
          </a:bodyPr>
          <a:lstStyle/>
          <a:p>
            <a:r>
              <a:rPr lang="ro-MD" sz="2500" dirty="0">
                <a:solidFill>
                  <a:schemeClr val="accent1">
                    <a:lumMod val="50000"/>
                  </a:schemeClr>
                </a:solidFill>
              </a:rPr>
              <a:t>Autorizarea procedurii vamale </a:t>
            </a:r>
            <a:r>
              <a:rPr lang="ro-RO" sz="3600" b="1" dirty="0">
                <a:solidFill>
                  <a:srgbClr val="002060"/>
                </a:solidFill>
                <a:latin typeface="Palatino Linotype" panose="02040502050505030304" pitchFamily="18" charset="0"/>
              </a:rPr>
              <a:t>Abandon în favoarea statului.</a:t>
            </a:r>
            <a:endParaRPr lang="ru-RU" sz="3500" dirty="0"/>
          </a:p>
        </p:txBody>
      </p:sp>
      <p:pic>
        <p:nvPicPr>
          <p:cNvPr id="7" name="Рисунок 6"/>
          <p:cNvPicPr>
            <a:picLocks noChangeAspect="1"/>
          </p:cNvPicPr>
          <p:nvPr/>
        </p:nvPicPr>
        <p:blipFill>
          <a:blip r:embed="rId2"/>
          <a:stretch>
            <a:fillRect/>
          </a:stretch>
        </p:blipFill>
        <p:spPr>
          <a:xfrm>
            <a:off x="4623206" y="1055077"/>
            <a:ext cx="6103409" cy="5318341"/>
          </a:xfrm>
          <a:prstGeom prst="rect">
            <a:avLst/>
          </a:prstGeom>
        </p:spPr>
      </p:pic>
      <p:sp>
        <p:nvSpPr>
          <p:cNvPr id="3" name="Объект 2"/>
          <p:cNvSpPr>
            <a:spLocks noGrp="1"/>
          </p:cNvSpPr>
          <p:nvPr>
            <p:ph idx="1"/>
          </p:nvPr>
        </p:nvSpPr>
        <p:spPr>
          <a:xfrm>
            <a:off x="729762" y="983589"/>
            <a:ext cx="10093569" cy="5706455"/>
          </a:xfrm>
        </p:spPr>
        <p:txBody>
          <a:bodyPr>
            <a:normAutofit fontScale="70000" lnSpcReduction="20000"/>
          </a:bodyPr>
          <a:lstStyle/>
          <a:p>
            <a:pPr marL="0" indent="0">
              <a:lnSpc>
                <a:spcPct val="110000"/>
              </a:lnSpc>
              <a:buNone/>
            </a:pPr>
            <a:r>
              <a:rPr lang="ro-MD" sz="2300" b="1" dirty="0">
                <a:ea typeface="+mj-ea"/>
                <a:cs typeface="+mj-cs"/>
              </a:rPr>
              <a:t>Cererea se depune la biroul vamal</a:t>
            </a:r>
          </a:p>
          <a:p>
            <a:pPr marL="0" indent="0">
              <a:lnSpc>
                <a:spcPct val="110000"/>
              </a:lnSpc>
              <a:buNone/>
            </a:pPr>
            <a:r>
              <a:rPr lang="ro-MD" sz="2300" b="1" dirty="0">
                <a:ea typeface="+mj-ea"/>
                <a:cs typeface="+mj-cs"/>
              </a:rPr>
              <a:t>Decizia privind procedura vamală abandon în favoarea statului se acordă de către biroul vamal în baza cererii depuse de solicitant.</a:t>
            </a:r>
          </a:p>
          <a:p>
            <a:pPr marL="0" indent="0">
              <a:lnSpc>
                <a:spcPct val="110000"/>
              </a:lnSpc>
              <a:buNone/>
            </a:pPr>
            <a:r>
              <a:rPr lang="ro-MD" sz="2300" b="1" dirty="0">
                <a:ea typeface="+mj-ea"/>
                <a:cs typeface="+mj-cs"/>
              </a:rPr>
              <a:t>Se consideră că s-a formulat o solicitare de abandon în favoarea statului, dacă biroul vamal a comunicat deținătorului mărfurilor să se prezinte </a:t>
            </a:r>
            <a:r>
              <a:rPr lang="ro-MD" sz="2300" b="1" dirty="0" err="1">
                <a:ea typeface="+mj-ea"/>
                <a:cs typeface="+mj-cs"/>
              </a:rPr>
              <a:t>şi</a:t>
            </a:r>
            <a:r>
              <a:rPr lang="ro-MD" sz="2300" b="1" dirty="0">
                <a:ea typeface="+mj-ea"/>
                <a:cs typeface="+mj-cs"/>
              </a:rPr>
              <a:t> au trecut 90 de zile fără ca deținătorul să facă acest lucru.</a:t>
            </a:r>
          </a:p>
          <a:p>
            <a:pPr marL="0" indent="0">
              <a:lnSpc>
                <a:spcPct val="110000"/>
              </a:lnSpc>
              <a:buNone/>
            </a:pPr>
            <a:r>
              <a:rPr lang="ro-MD" sz="2300" b="1" dirty="0">
                <a:ea typeface="+mj-ea"/>
                <a:cs typeface="+mj-cs"/>
              </a:rPr>
              <a:t>Decizia de autorizare a procedurii vamale ”abandon în favoarea statului” o ia șeful biroului vamal sau persoana care îl înlocuiește. </a:t>
            </a:r>
          </a:p>
          <a:p>
            <a:pPr marL="0" indent="0">
              <a:lnSpc>
                <a:spcPct val="110000"/>
              </a:lnSpc>
              <a:buNone/>
            </a:pPr>
            <a:r>
              <a:rPr lang="ro-MD" sz="2300" b="1" dirty="0">
                <a:ea typeface="+mj-ea"/>
                <a:cs typeface="+mj-cs"/>
              </a:rPr>
              <a:t>Predarea/primirea mărfurilor în conformitate cu procedura vamală “abandon în favoarea statului” se efectuează la biroul vamal, în raza de activitate a căruia se află mărfurile. </a:t>
            </a:r>
          </a:p>
          <a:p>
            <a:pPr marL="0" indent="0">
              <a:lnSpc>
                <a:spcPct val="110000"/>
              </a:lnSpc>
              <a:buNone/>
            </a:pPr>
            <a:r>
              <a:rPr lang="ro-MD" sz="2300" b="1" dirty="0">
                <a:ea typeface="+mj-ea"/>
                <a:cs typeface="+mj-cs"/>
              </a:rPr>
              <a:t>La plasarea mărfurilor în procedura vamală “abandon în favoarea statului” se efectuează inventarierea mărfurilor declarate.</a:t>
            </a:r>
            <a:endParaRPr lang="ru-RU" sz="2300" b="1" dirty="0">
              <a:ea typeface="+mj-ea"/>
              <a:cs typeface="+mj-cs"/>
            </a:endParaRPr>
          </a:p>
          <a:p>
            <a:pPr marL="0" indent="0">
              <a:lnSpc>
                <a:spcPct val="110000"/>
              </a:lnSpc>
              <a:buNone/>
            </a:pPr>
            <a:r>
              <a:rPr lang="ro-MD" sz="2300" b="1" dirty="0">
                <a:ea typeface="+mj-ea"/>
                <a:cs typeface="+mj-cs"/>
              </a:rPr>
              <a:t>Mărfurile de proveniență vegetală sau animală </a:t>
            </a:r>
            <a:r>
              <a:rPr lang="ro-MD" sz="2300" b="1" dirty="0" err="1">
                <a:ea typeface="+mj-ea"/>
                <a:cs typeface="+mj-cs"/>
              </a:rPr>
              <a:t>sînt</a:t>
            </a:r>
            <a:r>
              <a:rPr lang="ro-MD" sz="2300" b="1" dirty="0">
                <a:ea typeface="+mj-ea"/>
                <a:cs typeface="+mj-cs"/>
              </a:rPr>
              <a:t> supuse controlului fitosanitar sau veterinar de către organele abilitate.  </a:t>
            </a:r>
            <a:endParaRPr lang="ru-RU" sz="2300" b="1" dirty="0">
              <a:ea typeface="+mj-ea"/>
              <a:cs typeface="+mj-cs"/>
            </a:endParaRPr>
          </a:p>
          <a:p>
            <a:pPr marL="0" indent="0">
              <a:lnSpc>
                <a:spcPct val="110000"/>
              </a:lnSpc>
              <a:buNone/>
            </a:pPr>
            <a:r>
              <a:rPr lang="ro-MD" sz="2300" b="1" dirty="0">
                <a:ea typeface="+mj-ea"/>
                <a:cs typeface="+mj-cs"/>
              </a:rPr>
              <a:t>Mărfurile plasate în procedura vamală “abandon în favoarea statului” se prezintă în locurile, stabilite de către biroul vamal. </a:t>
            </a:r>
            <a:endParaRPr lang="ru-RU" sz="2300" b="1" dirty="0">
              <a:ea typeface="+mj-ea"/>
              <a:cs typeface="+mj-cs"/>
            </a:endParaRPr>
          </a:p>
          <a:p>
            <a:pPr marL="0" indent="0">
              <a:lnSpc>
                <a:spcPct val="110000"/>
              </a:lnSpc>
              <a:buNone/>
            </a:pPr>
            <a:r>
              <a:rPr lang="ro-MD" sz="2300" b="1" dirty="0">
                <a:ea typeface="+mj-ea"/>
                <a:cs typeface="+mj-cs"/>
              </a:rPr>
              <a:t>Mărfurile trecute în proprietatea statului </a:t>
            </a:r>
            <a:r>
              <a:rPr lang="ro-MD" sz="2300" b="1" dirty="0" err="1">
                <a:ea typeface="+mj-ea"/>
                <a:cs typeface="+mj-cs"/>
              </a:rPr>
              <a:t>sînt</a:t>
            </a:r>
            <a:r>
              <a:rPr lang="ro-MD" sz="2300" b="1" dirty="0">
                <a:ea typeface="+mj-ea"/>
                <a:cs typeface="+mj-cs"/>
              </a:rPr>
              <a:t> luate la evidența Serviciului Vamal în baza actului de predare/primire.</a:t>
            </a:r>
            <a:endParaRPr lang="ru-RU" sz="2300" b="1" dirty="0">
              <a:ea typeface="+mj-ea"/>
              <a:cs typeface="+mj-cs"/>
            </a:endParaRPr>
          </a:p>
          <a:p>
            <a:pPr marL="0" indent="0">
              <a:lnSpc>
                <a:spcPct val="110000"/>
              </a:lnSpc>
              <a:buNone/>
            </a:pPr>
            <a:r>
              <a:rPr lang="ro-MD" sz="2300" b="1" dirty="0">
                <a:ea typeface="+mj-ea"/>
                <a:cs typeface="+mj-cs"/>
              </a:rPr>
              <a:t>Toate operațiunile efectuate cu mărfurile care vor fi plasate în abandon în favoarea statului se efectuează sub supraveghere vamală </a:t>
            </a:r>
            <a:r>
              <a:rPr lang="ro-MD" sz="2300" b="1" dirty="0" err="1">
                <a:ea typeface="+mj-ea"/>
                <a:cs typeface="+mj-cs"/>
              </a:rPr>
              <a:t>pînă</a:t>
            </a:r>
            <a:r>
              <a:rPr lang="ro-MD" sz="2300" b="1" dirty="0">
                <a:ea typeface="+mj-ea"/>
                <a:cs typeface="+mj-cs"/>
              </a:rPr>
              <a:t> la predarea acestora biroului vamal.</a:t>
            </a:r>
          </a:p>
          <a:p>
            <a:pPr marL="0" indent="0">
              <a:buNone/>
            </a:pPr>
            <a:endParaRPr lang="ru-RU" sz="2000" b="1" dirty="0">
              <a:ea typeface="+mj-ea"/>
              <a:cs typeface="+mj-cs"/>
            </a:endParaRPr>
          </a:p>
          <a:p>
            <a:pPr marL="0" indent="0">
              <a:buNone/>
            </a:pPr>
            <a:endParaRPr lang="ru-RU" sz="1400" b="1" dirty="0"/>
          </a:p>
        </p:txBody>
      </p:sp>
      <p:pic>
        <p:nvPicPr>
          <p:cNvPr id="8" name="Substituent conținut 34" descr="Carte deschisă">
            <a:extLst>
              <a:ext uri="{FF2B5EF4-FFF2-40B4-BE49-F238E27FC236}">
                <a16:creationId xmlns:a16="http://schemas.microsoft.com/office/drawing/2014/main" id="{56174A3F-A7B3-40BE-88BD-1796890E4B4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60607" y="1580307"/>
            <a:ext cx="548640" cy="548640"/>
          </a:xfrm>
          <a:prstGeom prst="rect">
            <a:avLst/>
          </a:prstGeom>
        </p:spPr>
      </p:pic>
      <p:pic>
        <p:nvPicPr>
          <p:cNvPr id="9" name="Substituent conținut 34" descr="Carte deschisă">
            <a:extLst>
              <a:ext uri="{FF2B5EF4-FFF2-40B4-BE49-F238E27FC236}">
                <a16:creationId xmlns:a16="http://schemas.microsoft.com/office/drawing/2014/main" id="{56174A3F-A7B3-40BE-88BD-1796890E4B4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21335" y="4261411"/>
            <a:ext cx="548640" cy="548640"/>
          </a:xfrm>
          <a:prstGeom prst="rect">
            <a:avLst/>
          </a:prstGeom>
        </p:spPr>
      </p:pic>
    </p:spTree>
    <p:extLst>
      <p:ext uri="{BB962C8B-B14F-4D97-AF65-F5344CB8AC3E}">
        <p14:creationId xmlns:p14="http://schemas.microsoft.com/office/powerpoint/2010/main" val="528495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Substituent conținut 34" descr="Carte deschisă">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53240" y="3980490"/>
            <a:ext cx="548640" cy="548640"/>
          </a:xfrm>
        </p:spPr>
      </p:pic>
      <p:sp>
        <p:nvSpPr>
          <p:cNvPr id="14" name="Dreptunghi 13">
            <a:extLst>
              <a:ext uri="{FF2B5EF4-FFF2-40B4-BE49-F238E27FC236}">
                <a16:creationId xmlns:a16="http://schemas.microsoft.com/office/drawing/2014/main" id="{C862BC4D-BD7A-417E-A34A-59CE4D4A6AC8}"/>
              </a:ext>
              <a:ext uri="{C183D7F6-B498-43B3-948B-1728B52AA6E4}">
                <adec:decorative xmlns=""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a:p>
        </p:txBody>
      </p:sp>
      <p:sp>
        <p:nvSpPr>
          <p:cNvPr id="15" name="Oval 14">
            <a:extLst>
              <a:ext uri="{FF2B5EF4-FFF2-40B4-BE49-F238E27FC236}">
                <a16:creationId xmlns:a16="http://schemas.microsoft.com/office/drawing/2014/main" id="{652937FB-CDE3-46B3-8481-AB5DB8C4BABA}"/>
              </a:ext>
              <a:ext uri="{C183D7F6-B498-43B3-948B-1728B52AA6E4}">
                <adec:decorative xmlns=""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a:p>
        </p:txBody>
      </p:sp>
      <p:sp>
        <p:nvSpPr>
          <p:cNvPr id="44" name="Substituent număr diapozitiv 5" descr="Număr diapozitiv">
            <a:extLst>
              <a:ext uri="{FF2B5EF4-FFF2-40B4-BE49-F238E27FC236}">
                <a16:creationId xmlns:a16="http://schemas.microsoft.com/office/drawing/2014/main" id="{11457662-C1A5-4B93-8E30-88025E27C462}"/>
              </a:ext>
              <a:ext uri="{C183D7F6-B498-43B3-948B-1728B52AA6E4}">
                <adec:decorative xmlns=""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o-RO" sz="1200" smtClean="0">
                <a:solidFill>
                  <a:schemeClr val="bg1"/>
                </a:solidFill>
              </a:rPr>
              <a:pPr algn="ctr" rtl="0"/>
              <a:t>6</a:t>
            </a:fld>
            <a:endParaRPr lang="ro-RO" sz="1200">
              <a:solidFill>
                <a:schemeClr val="bg1"/>
              </a:solidFill>
            </a:endParaRPr>
          </a:p>
        </p:txBody>
      </p:sp>
      <p:pic>
        <p:nvPicPr>
          <p:cNvPr id="10" name="Substituent conținut 34" descr="Carte deschisă">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53240" y="1372328"/>
            <a:ext cx="548640" cy="548640"/>
          </a:xfrm>
        </p:spPr>
      </p:pic>
      <p:pic>
        <p:nvPicPr>
          <p:cNvPr id="6" name="Рисунок 5"/>
          <p:cNvPicPr>
            <a:picLocks noChangeAspect="1"/>
          </p:cNvPicPr>
          <p:nvPr/>
        </p:nvPicPr>
        <p:blipFill>
          <a:blip r:embed="rId5"/>
          <a:stretch>
            <a:fillRect/>
          </a:stretch>
        </p:blipFill>
        <p:spPr>
          <a:xfrm>
            <a:off x="6272543" y="557439"/>
            <a:ext cx="5715000" cy="5362161"/>
          </a:xfrm>
          <a:prstGeom prst="rect">
            <a:avLst/>
          </a:prstGeom>
          <a:effectLst>
            <a:softEdge rad="63500"/>
          </a:effectLst>
        </p:spPr>
      </p:pic>
      <p:pic>
        <p:nvPicPr>
          <p:cNvPr id="7" name="Рисунок 6"/>
          <p:cNvPicPr>
            <a:picLocks noChangeAspect="1"/>
          </p:cNvPicPr>
          <p:nvPr/>
        </p:nvPicPr>
        <p:blipFill>
          <a:blip r:embed="rId6"/>
          <a:stretch>
            <a:fillRect/>
          </a:stretch>
        </p:blipFill>
        <p:spPr>
          <a:xfrm>
            <a:off x="4340195" y="575526"/>
            <a:ext cx="6751015" cy="5850133"/>
          </a:xfrm>
          <a:prstGeom prst="rect">
            <a:avLst/>
          </a:prstGeom>
        </p:spPr>
      </p:pic>
      <p:sp>
        <p:nvSpPr>
          <p:cNvPr id="16" name="Titlu 3" descr="Titlu">
            <a:extLst>
              <a:ext uri="{FF2B5EF4-FFF2-40B4-BE49-F238E27FC236}">
                <a16:creationId xmlns:a16="http://schemas.microsoft.com/office/drawing/2014/main" id="{DFF36EE7-AE57-42F4-ACA9-A328C1F4EA02}"/>
              </a:ext>
            </a:extLst>
          </p:cNvPr>
          <p:cNvSpPr>
            <a:spLocks noGrp="1"/>
          </p:cNvSpPr>
          <p:nvPr>
            <p:ph type="title"/>
          </p:nvPr>
        </p:nvSpPr>
        <p:spPr>
          <a:xfrm>
            <a:off x="633186" y="285030"/>
            <a:ext cx="11058998" cy="767277"/>
          </a:xfrm>
        </p:spPr>
        <p:txBody>
          <a:bodyPr rtlCol="0"/>
          <a:lstStyle/>
          <a:p>
            <a:r>
              <a:rPr lang="ro-RO" sz="2000" b="1" dirty="0" smtClean="0">
                <a:solidFill>
                  <a:srgbClr val="002060"/>
                </a:solidFill>
                <a:latin typeface="Palatino Linotype" panose="02040502050505030304" pitchFamily="18" charset="0"/>
              </a:rPr>
              <a:t>Aspecte ce țin de procedura vamală </a:t>
            </a:r>
            <a:r>
              <a:rPr lang="ro-RO" sz="3200" b="1" dirty="0" smtClean="0">
                <a:solidFill>
                  <a:srgbClr val="002060"/>
                </a:solidFill>
                <a:latin typeface="Palatino Linotype" panose="02040502050505030304" pitchFamily="18" charset="0"/>
              </a:rPr>
              <a:t>Abandon în favoarea statului.</a:t>
            </a:r>
            <a:r>
              <a:rPr lang="ro-RO" sz="2800" b="1" dirty="0">
                <a:solidFill>
                  <a:schemeClr val="accent2">
                    <a:lumMod val="90000"/>
                    <a:lumOff val="10000"/>
                  </a:schemeClr>
                </a:solidFill>
                <a:latin typeface="Palatino Linotype" panose="02040502050505030304" pitchFamily="18" charset="0"/>
              </a:rPr>
              <a:t/>
            </a:r>
            <a:br>
              <a:rPr lang="ro-RO" sz="2800" b="1" dirty="0">
                <a:solidFill>
                  <a:schemeClr val="accent2">
                    <a:lumMod val="90000"/>
                    <a:lumOff val="10000"/>
                  </a:schemeClr>
                </a:solidFill>
                <a:latin typeface="Palatino Linotype" panose="02040502050505030304" pitchFamily="18" charset="0"/>
              </a:rPr>
            </a:br>
            <a:endParaRPr lang="ro-RO" sz="2800" dirty="0">
              <a:latin typeface="Palatino Linotype" panose="02040502050505030304" pitchFamily="18" charset="0"/>
            </a:endParaRPr>
          </a:p>
        </p:txBody>
      </p:sp>
      <p:sp>
        <p:nvSpPr>
          <p:cNvPr id="18" name="Substituent text 22" descr="bloc de conținut 1">
            <a:extLst>
              <a:ext uri="{FF2B5EF4-FFF2-40B4-BE49-F238E27FC236}">
                <a16:creationId xmlns:a16="http://schemas.microsoft.com/office/drawing/2014/main" id="{B88939B0-5B9A-4423-AFD1-CF6B22268795}"/>
              </a:ext>
            </a:extLst>
          </p:cNvPr>
          <p:cNvSpPr>
            <a:spLocks noGrp="1"/>
          </p:cNvSpPr>
          <p:nvPr>
            <p:ph type="body" sz="quarter" idx="11"/>
          </p:nvPr>
        </p:nvSpPr>
        <p:spPr>
          <a:xfrm>
            <a:off x="773723" y="1135516"/>
            <a:ext cx="8985739" cy="4950960"/>
          </a:xfrm>
        </p:spPr>
        <p:txBody>
          <a:bodyPr rtlCol="0"/>
          <a:lstStyle/>
          <a:p>
            <a:r>
              <a:rPr lang="ro-RO" sz="1600" b="1" dirty="0" smtClean="0"/>
              <a:t>Mărfurile </a:t>
            </a:r>
            <a:r>
              <a:rPr lang="ro-RO" sz="1600" b="1" dirty="0"/>
              <a:t>străine care au fost abandonate în favoarea </a:t>
            </a:r>
            <a:r>
              <a:rPr lang="ro-RO" sz="1600" b="1" dirty="0" smtClean="0"/>
              <a:t>statului </a:t>
            </a:r>
            <a:r>
              <a:rPr lang="ro-RO" sz="1600" b="1" dirty="0"/>
              <a:t>sunt considerate a fi plasate sub regimul de antrepozit vamal. </a:t>
            </a:r>
            <a:endParaRPr lang="ro-RO" sz="1600" b="1" dirty="0" smtClean="0"/>
          </a:p>
          <a:p>
            <a:r>
              <a:rPr lang="ro-RO" sz="1600" b="1" dirty="0" smtClean="0"/>
              <a:t>Mărfurile se </a:t>
            </a:r>
            <a:r>
              <a:rPr lang="ro-RO" sz="1600" b="1" dirty="0"/>
              <a:t>înscriu în evidenţele operatorului antrepozitului vamal sau, în cazul în care sunt deţinute de către Serviciul Vamal, în evidenţele acestuia din urmă. </a:t>
            </a:r>
          </a:p>
          <a:p>
            <a:r>
              <a:rPr lang="ro-RO" sz="1600" b="1" dirty="0" smtClean="0"/>
              <a:t>În </a:t>
            </a:r>
            <a:r>
              <a:rPr lang="ro-RO" sz="1600" b="1" dirty="0"/>
              <a:t>cazul în care mărfurile ce urmează a fi distruse, abandonate în favoarea statului, </a:t>
            </a:r>
            <a:r>
              <a:rPr lang="ro-RO" sz="1600" b="1" dirty="0" smtClean="0"/>
              <a:t>fac </a:t>
            </a:r>
            <a:r>
              <a:rPr lang="ro-RO" sz="1600" b="1" dirty="0"/>
              <a:t>deja obiectul unei declaraţii vamale, evidenţele includ trimiterea la declaraţia vamală respectivă. Serviciul Vamal invalidează respectiva declaraţie vamală. </a:t>
            </a:r>
          </a:p>
          <a:p>
            <a:r>
              <a:rPr lang="ro-RO" sz="1600" b="1" dirty="0" smtClean="0"/>
              <a:t>Costul </a:t>
            </a:r>
            <a:r>
              <a:rPr lang="ro-RO" sz="1600" b="1" dirty="0"/>
              <a:t>măsurilor menţionate </a:t>
            </a:r>
            <a:r>
              <a:rPr lang="ro-RO" sz="1600" b="1" dirty="0" smtClean="0"/>
              <a:t>este </a:t>
            </a:r>
            <a:r>
              <a:rPr lang="ro-RO" sz="1600" b="1" dirty="0"/>
              <a:t>suportat: </a:t>
            </a:r>
          </a:p>
          <a:p>
            <a:r>
              <a:rPr lang="ro-RO" sz="1600" b="1" dirty="0"/>
              <a:t>a) </a:t>
            </a:r>
            <a:r>
              <a:rPr lang="ro-RO" sz="1600" b="1" dirty="0" smtClean="0"/>
              <a:t>de </a:t>
            </a:r>
            <a:r>
              <a:rPr lang="ro-RO" sz="1600" b="1" dirty="0"/>
              <a:t>persoana căreia i s-a solicitat îndeplinirea obligaţiilor respective sau care a sustras mărfurile de sub supraveghere vamală; </a:t>
            </a:r>
          </a:p>
          <a:p>
            <a:r>
              <a:rPr lang="ro-RO" sz="1600" b="1" dirty="0"/>
              <a:t>b) </a:t>
            </a:r>
            <a:r>
              <a:rPr lang="ro-RO" sz="1600" b="1" dirty="0" smtClean="0"/>
              <a:t>de </a:t>
            </a:r>
            <a:r>
              <a:rPr lang="ro-RO" sz="1600" b="1" dirty="0"/>
              <a:t>declarant; </a:t>
            </a:r>
          </a:p>
          <a:p>
            <a:r>
              <a:rPr lang="ro-RO" sz="1600" b="1" dirty="0"/>
              <a:t>c) </a:t>
            </a:r>
            <a:r>
              <a:rPr lang="ro-RO" sz="1600" b="1" dirty="0" smtClean="0"/>
              <a:t>de </a:t>
            </a:r>
            <a:r>
              <a:rPr lang="ro-RO" sz="1600" b="1" dirty="0"/>
              <a:t>persoana care trebuie să respecte condiţiile aplicabile acordării liberului de vamă pentru mărfuri; </a:t>
            </a:r>
          </a:p>
          <a:p>
            <a:r>
              <a:rPr lang="ro-RO" sz="1600" b="1" dirty="0"/>
              <a:t>d) </a:t>
            </a:r>
            <a:r>
              <a:rPr lang="ro-RO" sz="1600" b="1" dirty="0" smtClean="0"/>
              <a:t>de </a:t>
            </a:r>
            <a:r>
              <a:rPr lang="ro-RO" sz="1600" b="1" dirty="0"/>
              <a:t>persoana care abandonează mărfurile în favoarea statului.</a:t>
            </a:r>
            <a:endParaRPr lang="ro-RO" sz="1600" b="1" dirty="0">
              <a:solidFill>
                <a:schemeClr val="accent2">
                  <a:lumMod val="90000"/>
                  <a:lumOff val="10000"/>
                </a:schemeClr>
              </a:solidFill>
              <a:latin typeface="Palatino Linotype" panose="02040502050505030304" pitchFamily="18" charset="0"/>
            </a:endParaRPr>
          </a:p>
        </p:txBody>
      </p:sp>
    </p:spTree>
    <p:extLst>
      <p:ext uri="{BB962C8B-B14F-4D97-AF65-F5344CB8AC3E}">
        <p14:creationId xmlns:p14="http://schemas.microsoft.com/office/powerpoint/2010/main" val="3180594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1076</Words>
  <Application>Microsoft Office PowerPoint</Application>
  <PresentationFormat>Широкоэкранный</PresentationFormat>
  <Paragraphs>70</Paragraphs>
  <Slides>6</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6</vt:i4>
      </vt:variant>
    </vt:vector>
  </HeadingPairs>
  <TitlesOfParts>
    <vt:vector size="15" baseType="lpstr">
      <vt:lpstr>Algerian</vt:lpstr>
      <vt:lpstr>Arial</vt:lpstr>
      <vt:lpstr>Arial Black</vt:lpstr>
      <vt:lpstr>Calibri</vt:lpstr>
      <vt:lpstr>Calibri Light</vt:lpstr>
      <vt:lpstr>Corbel</vt:lpstr>
      <vt:lpstr>Palatino Linotype</vt:lpstr>
      <vt:lpstr>Wingdings</vt:lpstr>
      <vt:lpstr>Тема Office</vt:lpstr>
      <vt:lpstr>DISPUNEREA DE MĂRFURI</vt:lpstr>
      <vt:lpstr> Cod vamal nr. 95/2021;  Regulamentul nr. 92/2023</vt:lpstr>
      <vt:lpstr>Condițiile utilizării procedurii de Distrugere a mărfurilor</vt:lpstr>
      <vt:lpstr>Măsurile aplicabile de către Serviciul Vamal în cazul – Distrugerii mărfurilor. </vt:lpstr>
      <vt:lpstr>Autorizarea procedurii vamale Abandon în favoarea statului.</vt:lpstr>
      <vt:lpstr>Aspecte ce țin de procedura vamală Abandon în favoarea statului.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DISPUNEREA DE MĂRFURI</dc:title>
  <dc:creator>Prisacari Denis</dc:creator>
  <cp:lastModifiedBy>Prisacari Denis</cp:lastModifiedBy>
  <cp:revision>7</cp:revision>
  <dcterms:created xsi:type="dcterms:W3CDTF">2023-09-11T11:35:39Z</dcterms:created>
  <dcterms:modified xsi:type="dcterms:W3CDTF">2023-09-12T05:15:53Z</dcterms:modified>
</cp:coreProperties>
</file>