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handoutMasterIdLst>
    <p:handoutMasterId r:id="rId14"/>
  </p:handoutMasterIdLst>
  <p:sldIdLst>
    <p:sldId id="299" r:id="rId2"/>
    <p:sldId id="324" r:id="rId3"/>
    <p:sldId id="325" r:id="rId4"/>
    <p:sldId id="337" r:id="rId5"/>
    <p:sldId id="338" r:id="rId6"/>
    <p:sldId id="339" r:id="rId7"/>
    <p:sldId id="340" r:id="rId8"/>
    <p:sldId id="341" r:id="rId9"/>
    <p:sldId id="342" r:id="rId10"/>
    <p:sldId id="343" r:id="rId11"/>
    <p:sldId id="336" r:id="rId12"/>
  </p:sldIdLst>
  <p:sldSz cx="12192000" cy="6858000"/>
  <p:notesSz cx="7010400" cy="92964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0F72E99-EBAB-43B5-8EF3-E7F8F45490C2}">
          <p14:sldIdLst>
            <p14:sldId id="299"/>
            <p14:sldId id="324"/>
          </p14:sldIdLst>
        </p14:section>
        <p14:section name="Раздел без заголовка" id="{F9053B48-69A7-4338-95C3-5CB454D3EE92}">
          <p14:sldIdLst>
            <p14:sldId id="325"/>
            <p14:sldId id="337"/>
            <p14:sldId id="338"/>
            <p14:sldId id="339"/>
            <p14:sldId id="340"/>
            <p14:sldId id="341"/>
            <p14:sldId id="342"/>
            <p14:sldId id="343"/>
            <p14:sldId id="336"/>
          </p14:sldIdLst>
        </p14:section>
        <p14:section name="Раздел без заголовка" id="{3B3F11D2-3F9E-4610-85A5-63EB4E617D15}">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0B2B41"/>
    <a:srgbClr val="0D3047"/>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000" autoAdjust="0"/>
  </p:normalViewPr>
  <p:slideViewPr>
    <p:cSldViewPr snapToGrid="0">
      <p:cViewPr varScale="1">
        <p:scale>
          <a:sx n="110" d="100"/>
          <a:sy n="110" d="100"/>
        </p:scale>
        <p:origin x="576" y="9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0" d="100"/>
          <a:sy n="80" d="100"/>
        </p:scale>
        <p:origin x="31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ro-RO"/>
          </a:p>
        </p:txBody>
      </p:sp>
      <p:sp>
        <p:nvSpPr>
          <p:cNvPr id="3" name="Substituent dată 2">
            <a:extLst>
              <a:ext uri="{FF2B5EF4-FFF2-40B4-BE49-F238E27FC236}">
                <a16:creationId xmlns:a16="http://schemas.microsoft.com/office/drawing/2014/main" id="{B0087A2D-9F8F-45E9-B127-C2407E79536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CB442CDA-BA44-4E6A-B3CA-69154B1201E1}" type="datetime1">
              <a:rPr lang="ro-RO" smtClean="0"/>
              <a:t>12.09.2023</a:t>
            </a:fld>
            <a:endParaRPr lang="ro-RO"/>
          </a:p>
        </p:txBody>
      </p:sp>
      <p:sp>
        <p:nvSpPr>
          <p:cNvPr id="4" name="Substituent subsol 3">
            <a:extLst>
              <a:ext uri="{FF2B5EF4-FFF2-40B4-BE49-F238E27FC236}">
                <a16:creationId xmlns:a16="http://schemas.microsoft.com/office/drawing/2014/main" id="{60515058-9F03-4AC5-A723-3D23E277200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ro-RO"/>
          </a:p>
        </p:txBody>
      </p:sp>
      <p:sp>
        <p:nvSpPr>
          <p:cNvPr id="5" name="Substituent număr diapozitiv 4">
            <a:extLst>
              <a:ext uri="{FF2B5EF4-FFF2-40B4-BE49-F238E27FC236}">
                <a16:creationId xmlns:a16="http://schemas.microsoft.com/office/drawing/2014/main" id="{986E583C-77B5-479A-A9CA-17DC816BC65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F3D57C9-54A6-4BAA-A5CD-C535F9370C4B}" type="slidenum">
              <a:rPr lang="ro-RO" smtClean="0"/>
              <a:t>‹#›</a:t>
            </a:fld>
            <a:endParaRPr lang="ro-RO"/>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ro-RO" noProof="0"/>
          </a:p>
        </p:txBody>
      </p:sp>
      <p:sp>
        <p:nvSpPr>
          <p:cNvPr id="3" name="Substituent dată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F0EBED77-D28A-4E97-946B-DC209DAFFF97}" type="datetime1">
              <a:rPr lang="ro-RO" noProof="0" smtClean="0"/>
              <a:t>12.09.2023</a:t>
            </a:fld>
            <a:endParaRPr lang="ro-RO" noProof="0"/>
          </a:p>
        </p:txBody>
      </p:sp>
      <p:sp>
        <p:nvSpPr>
          <p:cNvPr id="4" name="Substituent imagine diapozitiv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ro-RO" noProof="0"/>
          </a:p>
        </p:txBody>
      </p:sp>
      <p:sp>
        <p:nvSpPr>
          <p:cNvPr id="5" name="Substituent note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6BF82289-BCFD-4053-9D06-A9140C63A457}" type="slidenum">
              <a:rPr lang="ro-RO" noProof="0" smtClean="0"/>
              <a:t>‹#›</a:t>
            </a:fld>
            <a:endParaRPr lang="ro-RO" noProof="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1</a:t>
            </a:fld>
            <a:endParaRPr lang="ro-RO"/>
          </a:p>
        </p:txBody>
      </p:sp>
    </p:spTree>
    <p:extLst>
      <p:ext uri="{BB962C8B-B14F-4D97-AF65-F5344CB8AC3E}">
        <p14:creationId xmlns:p14="http://schemas.microsoft.com/office/powerpoint/2010/main" val="325658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2</a:t>
            </a:fld>
            <a:endParaRPr lang="ro-RO"/>
          </a:p>
        </p:txBody>
      </p:sp>
    </p:spTree>
    <p:extLst>
      <p:ext uri="{BB962C8B-B14F-4D97-AF65-F5344CB8AC3E}">
        <p14:creationId xmlns:p14="http://schemas.microsoft.com/office/powerpoint/2010/main" val="400126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3</a:t>
            </a:fld>
            <a:endParaRPr lang="ro-RO"/>
          </a:p>
        </p:txBody>
      </p:sp>
    </p:spTree>
    <p:extLst>
      <p:ext uri="{BB962C8B-B14F-4D97-AF65-F5344CB8AC3E}">
        <p14:creationId xmlns:p14="http://schemas.microsoft.com/office/powerpoint/2010/main" val="163173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46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65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11</a:t>
            </a:fld>
            <a:endParaRPr lang="ro-RO"/>
          </a:p>
        </p:txBody>
      </p:sp>
    </p:spTree>
    <p:extLst>
      <p:ext uri="{BB962C8B-B14F-4D97-AF65-F5344CB8AC3E}">
        <p14:creationId xmlns:p14="http://schemas.microsoft.com/office/powerpoint/2010/main" val="87053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u_01">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o-RO" noProof="0"/>
              <a:t>Clic pentru editare stil titlu Coordonator</a:t>
            </a:r>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ini_Text Important 01">
    <p:spTree>
      <p:nvGrpSpPr>
        <p:cNvPr id="1" name=""/>
        <p:cNvGrpSpPr/>
        <p:nvPr/>
      </p:nvGrpSpPr>
      <p:grpSpPr>
        <a:xfrm>
          <a:off x="0" y="0"/>
          <a:ext cx="0" cy="0"/>
          <a:chOff x="0" y="0"/>
          <a:chExt cx="0" cy="0"/>
        </a:xfrm>
      </p:grpSpPr>
      <p:sp>
        <p:nvSpPr>
          <p:cNvPr id="12" name="Substituent imagine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ro-RO" noProof="0"/>
              <a:t>Imagine concert</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ro-RO" noProof="0"/>
              <a:t>Clic pentru editare stil titlu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7" name="Substituent imagine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ro-RO" noProof="0"/>
              <a:t>Imagine concert</a:t>
            </a:r>
          </a:p>
        </p:txBody>
      </p:sp>
      <p:sp>
        <p:nvSpPr>
          <p:cNvPr id="20" name="Substituent număr diapozitiv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Dreptunghi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5" name="Substituent număr diapozitiv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Încheiere">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0" name="Titlu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ro-RO" noProof="0"/>
              <a:t>TITLU</a:t>
            </a:r>
          </a:p>
        </p:txBody>
      </p:sp>
      <p:sp>
        <p:nvSpPr>
          <p:cNvPr id="17" name="Substituent text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Nume</a:t>
            </a:r>
          </a:p>
        </p:txBody>
      </p:sp>
      <p:sp>
        <p:nvSpPr>
          <p:cNvPr id="18" name="Substituent text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Telefon</a:t>
            </a:r>
          </a:p>
        </p:txBody>
      </p:sp>
      <p:sp>
        <p:nvSpPr>
          <p:cNvPr id="19" name="Substituent text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E-mail</a:t>
            </a:r>
          </a:p>
        </p:txBody>
      </p:sp>
      <p:sp>
        <p:nvSpPr>
          <p:cNvPr id="20" name="Substituent text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Site web</a:t>
            </a:r>
          </a:p>
        </p:txBody>
      </p:sp>
      <p:sp>
        <p:nvSpPr>
          <p:cNvPr id="3" name="Substituent conținut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
        <p:nvSpPr>
          <p:cNvPr id="28" name="Substituent conținut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
        <p:nvSpPr>
          <p:cNvPr id="29" name="Substituent conținut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
        <p:nvSpPr>
          <p:cNvPr id="30" name="Substituent conținut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13" name="Formă liberă: Formă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tet secțiune">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conținut 2">
            <a:extLst>
              <a:ext uri="{FF2B5EF4-FFF2-40B4-BE49-F238E27FC236}">
                <a16:creationId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conținut 2">
            <a:extLst>
              <a:ext uri="{FF2B5EF4-FFF2-40B4-BE49-F238E27FC236}">
                <a16:creationId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0" name="Substituent conținut 3">
            <a:extLst>
              <a:ext uri="{FF2B5EF4-FFF2-40B4-BE49-F238E27FC236}">
                <a16:creationId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text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10" name="Substituent text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11" name="Substituent conținut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2" name="Substituent conținut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ținut cu legendă">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text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10" name="Substituent conținut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1" name="Titlu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o-RO"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u_02">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ine cu legendă">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Titlu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o-RO" noProof="0"/>
          </a:p>
        </p:txBody>
      </p:sp>
      <p:sp>
        <p:nvSpPr>
          <p:cNvPr id="10" name="Substituent text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11" name="Substituent imagine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o-RO" noProof="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u_03">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ro-RO" noProof="0"/>
              <a:t>Subtitlu</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tet secțiune cu imagine">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ro-RO" noProof="0"/>
              <a:t>Imagine concert</a:t>
            </a:r>
          </a:p>
        </p:txBody>
      </p:sp>
      <p:sp>
        <p:nvSpPr>
          <p:cNvPr id="2" name="Titlu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ru-RU" noProof="0"/>
              <a:t>Образец заголовка</a:t>
            </a:r>
            <a:endParaRPr lang="ro-RO" noProof="0"/>
          </a:p>
        </p:txBody>
      </p:sp>
      <p:sp>
        <p:nvSpPr>
          <p:cNvPr id="3" name="Substituent text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ro-RO" noProof="0"/>
              <a:t>Clic pentru editare stiluri text Coordonator</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ținut_2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8" name="Substituent număr diapozitiv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ținut_3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8" name="Substituent text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0" name="Substituent conținut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1" name="Substituent număr diapozitiv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ținut_2 coloană Vertical">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1" name="Substituent text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12" name="Substituent conținut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5" name="Substituent număr diapozitiv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ținut_1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8" name="Substituent număr diapozitiv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ținut">
    <p:spTree>
      <p:nvGrpSpPr>
        <p:cNvPr id="1" name=""/>
        <p:cNvGrpSpPr/>
        <p:nvPr/>
      </p:nvGrpSpPr>
      <p:grpSpPr>
        <a:xfrm>
          <a:off x="0" y="0"/>
          <a:ext cx="0" cy="0"/>
          <a:chOff x="0" y="0"/>
          <a:chExt cx="0" cy="0"/>
        </a:xfrm>
      </p:grpSpPr>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ro-RO" noProof="0"/>
              <a:t>Pictogramă</a:t>
            </a:r>
          </a:p>
        </p:txBody>
      </p:sp>
      <p:grpSp>
        <p:nvGrpSpPr>
          <p:cNvPr id="11" name="Gr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Dreptunghi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15" name="Substituent număr diapozitiv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ubstituent număr diapozitiv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ro-RO" noProof="0" smtClean="0"/>
              <a:pPr algn="ctr" rtl="0"/>
              <a:t>‹#›</a:t>
            </a:fld>
            <a:endParaRPr lang="ro-RO" noProof="0"/>
          </a:p>
        </p:txBody>
      </p:sp>
      <p:sp>
        <p:nvSpPr>
          <p:cNvPr id="2" name="Substituent titlu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o-RO" noProof="0"/>
              <a:t>Clic pentru editare stil titlu Coordonator</a:t>
            </a:r>
          </a:p>
        </p:txBody>
      </p:sp>
      <p:sp>
        <p:nvSpPr>
          <p:cNvPr id="3" name="Substituent text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6.svg"/><Relationship Id="rId3" Type="http://schemas.openxmlformats.org/officeDocument/2006/relationships/image" Target="../media/image5.jp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0.svg"/><Relationship Id="rId11" Type="http://schemas.openxmlformats.org/officeDocument/2006/relationships/hyperlink" Target="mailto:vama@customs.gov.md" TargetMode="External"/><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64.sv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hyperlink" Target="https://customs.gov.md/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descr="titlu">
            <a:extLst>
              <a:ext uri="{FF2B5EF4-FFF2-40B4-BE49-F238E27FC236}">
                <a16:creationId xmlns:a16="http://schemas.microsoft.com/office/drawing/2014/main" id="{28BAA8DA-C40B-4AB9-9407-30FB70335152}"/>
              </a:ext>
            </a:extLst>
          </p:cNvPr>
          <p:cNvSpPr>
            <a:spLocks noGrp="1"/>
          </p:cNvSpPr>
          <p:nvPr>
            <p:ph type="ctrTitle"/>
          </p:nvPr>
        </p:nvSpPr>
        <p:spPr>
          <a:xfrm>
            <a:off x="7167716" y="1291772"/>
            <a:ext cx="4763729" cy="3611880"/>
          </a:xfrm>
        </p:spPr>
        <p:txBody>
          <a:bodyPr rtlCol="0"/>
          <a:lstStyle/>
          <a:p>
            <a:pPr rtl="0"/>
            <a:r>
              <a:rPr lang="ro-RO" dirty="0">
                <a:latin typeface="Palatino Linotype" panose="02040502050505030304" pitchFamily="18" charset="0"/>
              </a:rPr>
              <a:t>Aspecte ale noului Cod Vamal nr.95/2021</a:t>
            </a:r>
          </a:p>
        </p:txBody>
      </p:sp>
      <p:sp>
        <p:nvSpPr>
          <p:cNvPr id="12" name="Subtitlu 11" descr="subtitlu">
            <a:extLst>
              <a:ext uri="{FF2B5EF4-FFF2-40B4-BE49-F238E27FC236}">
                <a16:creationId xmlns:a16="http://schemas.microsoft.com/office/drawing/2014/main" id="{B28A8D9C-5123-4D2B-9272-016EF90E0E50}"/>
              </a:ext>
            </a:extLst>
          </p:cNvPr>
          <p:cNvSpPr>
            <a:spLocks noGrp="1"/>
          </p:cNvSpPr>
          <p:nvPr>
            <p:ph type="subTitle" idx="1"/>
          </p:nvPr>
        </p:nvSpPr>
        <p:spPr>
          <a:xfrm>
            <a:off x="7809339" y="5407150"/>
            <a:ext cx="3310945" cy="521208"/>
          </a:xfrm>
        </p:spPr>
        <p:txBody>
          <a:bodyPr rtlCol="0"/>
          <a:lstStyle/>
          <a:p>
            <a:pPr rtl="0"/>
            <a:r>
              <a:rPr lang="ro-RO" b="1" dirty="0">
                <a:solidFill>
                  <a:schemeClr val="accent2">
                    <a:lumMod val="90000"/>
                    <a:lumOff val="10000"/>
                  </a:schemeClr>
                </a:solidFill>
                <a:latin typeface="Palatino Linotype" panose="02040502050505030304" pitchFamily="18" charset="0"/>
              </a:rPr>
              <a:t>CV 95/2021 va intra în vigoare la 01 ianuarie 2024</a:t>
            </a:r>
          </a:p>
        </p:txBody>
      </p:sp>
      <p:grpSp>
        <p:nvGrpSpPr>
          <p:cNvPr id="4" name="Gr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ormă liberă: Formă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a:p>
          </p:txBody>
        </p:sp>
        <p:sp>
          <p:nvSpPr>
            <p:cNvPr id="9" name="Dreptunghi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5" name="Рисунок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554" r="17554"/>
          <a:stretch>
            <a:fillRect/>
          </a:stretch>
        </p:blipFill>
        <p:spPr>
          <a:effectLst>
            <a:softEdge rad="12700"/>
          </a:effectLst>
        </p:spPr>
      </p:pic>
    </p:spTree>
    <p:extLst>
      <p:ext uri="{BB962C8B-B14F-4D97-AF65-F5344CB8AC3E}">
        <p14:creationId xmlns:p14="http://schemas.microsoft.com/office/powerpoint/2010/main" val="425471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reptunghi 13">
            <a:extLst>
              <a:ext uri="{FF2B5EF4-FFF2-40B4-BE49-F238E27FC236}">
                <a16:creationId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44" name="Substituent număr diapozitiv 5" descr="Număr diapozitiv">
            <a:extLst>
              <a:ext uri="{FF2B5EF4-FFF2-40B4-BE49-F238E27FC236}">
                <a16:creationId xmlns:a16="http://schemas.microsoft.com/office/drawing/2014/main" id="{11457662-C1A5-4B93-8E30-88025E27C462}"/>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7" name="Рисунок 6"/>
          <p:cNvPicPr>
            <a:picLocks noChangeAspect="1"/>
          </p:cNvPicPr>
          <p:nvPr/>
        </p:nvPicPr>
        <p:blipFill>
          <a:blip r:embed="rId3"/>
          <a:stretch>
            <a:fillRect/>
          </a:stretch>
        </p:blipFill>
        <p:spPr>
          <a:xfrm>
            <a:off x="4707780" y="402762"/>
            <a:ext cx="6751015" cy="5850133"/>
          </a:xfrm>
          <a:prstGeom prst="rect">
            <a:avLst/>
          </a:prstGeom>
        </p:spPr>
      </p:pic>
      <p:sp>
        <p:nvSpPr>
          <p:cNvPr id="16" name="Titlu 3" descr="Titlu">
            <a:extLst>
              <a:ext uri="{FF2B5EF4-FFF2-40B4-BE49-F238E27FC236}">
                <a16:creationId xmlns:a16="http://schemas.microsoft.com/office/drawing/2014/main" id="{DFF36EE7-AE57-42F4-ACA9-A328C1F4EA02}"/>
              </a:ext>
            </a:extLst>
          </p:cNvPr>
          <p:cNvSpPr>
            <a:spLocks noGrp="1"/>
          </p:cNvSpPr>
          <p:nvPr>
            <p:ph type="title" idx="4294967295"/>
          </p:nvPr>
        </p:nvSpPr>
        <p:spPr>
          <a:xfrm>
            <a:off x="1133475" y="285750"/>
            <a:ext cx="11058525" cy="581025"/>
          </a:xfrm>
        </p:spPr>
        <p:txBody>
          <a:bodyPr rtlCol="0">
            <a:normAutofit fontScale="90000"/>
          </a:bodyPr>
          <a:lstStyle/>
          <a:p>
            <a:r>
              <a:rPr lang="ro-RO" sz="3200" b="1" dirty="0">
                <a:solidFill>
                  <a:srgbClr val="002060"/>
                </a:solidFill>
                <a:latin typeface="Palatino Linotype" panose="02040502050505030304" pitchFamily="18" charset="0"/>
              </a:rPr>
              <a:t>Prelucrarea/producerea mărfurilor pe teritoriul ZEL</a:t>
            </a:r>
            <a:r>
              <a:rPr lang="ro-RO" sz="2800" b="1" dirty="0">
                <a:solidFill>
                  <a:schemeClr val="accent2">
                    <a:lumMod val="90000"/>
                    <a:lumOff val="10000"/>
                  </a:schemeClr>
                </a:solidFill>
                <a:latin typeface="Palatino Linotype" panose="02040502050505030304" pitchFamily="18" charset="0"/>
              </a:rPr>
              <a:t/>
            </a:r>
            <a:br>
              <a:rPr lang="ro-RO" sz="2800" b="1" dirty="0">
                <a:solidFill>
                  <a:schemeClr val="accent2">
                    <a:lumMod val="90000"/>
                    <a:lumOff val="10000"/>
                  </a:schemeClr>
                </a:solidFill>
                <a:latin typeface="Palatino Linotype" panose="02040502050505030304" pitchFamily="18" charset="0"/>
              </a:rPr>
            </a:br>
            <a:endParaRPr lang="ro-RO" sz="2800" dirty="0">
              <a:latin typeface="Palatino Linotype" panose="02040502050505030304" pitchFamily="18" charset="0"/>
            </a:endParaRPr>
          </a:p>
        </p:txBody>
      </p:sp>
      <p:sp>
        <p:nvSpPr>
          <p:cNvPr id="18" name="Substituent text 22" descr="bloc de conținut 1">
            <a:extLst>
              <a:ext uri="{FF2B5EF4-FFF2-40B4-BE49-F238E27FC236}">
                <a16:creationId xmlns:a16="http://schemas.microsoft.com/office/drawing/2014/main" id="{B88939B0-5B9A-4423-AFD1-CF6B22268795}"/>
              </a:ext>
            </a:extLst>
          </p:cNvPr>
          <p:cNvSpPr>
            <a:spLocks noGrp="1"/>
          </p:cNvSpPr>
          <p:nvPr>
            <p:ph type="body" sz="quarter" idx="4294967295"/>
          </p:nvPr>
        </p:nvSpPr>
        <p:spPr>
          <a:xfrm>
            <a:off x="191588" y="983786"/>
            <a:ext cx="11500595" cy="5371973"/>
          </a:xfrm>
        </p:spPr>
        <p:txBody>
          <a:bodyPr rtlCol="0">
            <a:normAutofit/>
          </a:bodyPr>
          <a:lstStyle/>
          <a:p>
            <a:pPr marL="342900" indent="-342900" algn="just">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*Conform noului Cod Vamal, un rezident ZEL poate alege și aplica fie regimul ZEL (în mod tranzitoriu), fie perfecționare activă. În ceea ce privește aceasta din urmă, acest tip de activitate este gratuit și ar trebui luată în considerare posibilitatea de a evita plata a 1000 de euro către ZEL.</a:t>
            </a:r>
          </a:p>
          <a:p>
            <a:pPr marL="342900" indent="-342900" algn="just">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**Este important de subliniat că în cadrul procedură de perfecționare activă nu este nevoie de prezența fizică a funcționarilor vamali la ZEL sau a posturilor vamale la intrarea sau ieșirea din ZEL, acesta din urmă ar funcționa ca un „parc industrial” și în cadrul unui proces de garantare. Aceasta înseamnă că orice livrări de mărfuri care ies sau intră în zonă nu vor fi supuse controlului vamal, notificărilor sau declarațiilor fizice la fața locului. Acest lucru nu numai că va facilita comerțul (reducerea controlului fizic, presiunea asupra operatorilor economici etc.), ci va optimiza și resursele Serviciului Vamal. Conform procedurii noi, mărfurile străine plasate pe teritoriul ZEL pentru a fi supuse operaţiunilor de prelucrare în baza regimului vamal de perfecţionare activă pot circula pe teritoriul vamal, fiind posibil scoaterea de pe teritoriul ZEL fără depunerea declaraţiilor vamale. La fel, mărfurile autohtone care vor fi introduse în ZEL pentru a participa împreună cu mărfirle străine în procesul de prelucrare nu vor fi pasibile declarării. </a:t>
            </a:r>
          </a:p>
          <a:p>
            <a:r>
              <a:rPr lang="ro-RO" sz="1200" b="1" dirty="0">
                <a:solidFill>
                  <a:schemeClr val="accent2">
                    <a:lumMod val="90000"/>
                    <a:lumOff val="10000"/>
                  </a:schemeClr>
                </a:solidFill>
                <a:latin typeface="Palatino Linotype" panose="02040502050505030304" pitchFamily="18" charset="0"/>
              </a:rPr>
              <a:t>Avantajele procedurii noi:</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nu există taxa pentru proceduri vamale;</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Autorizaţiei pentru regimul vamal de perfecţionare activă gratuit</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lipsa declaratia vamale în detal (DVD) sau orice declarație sau notificare către vamă în cazul introducerii în ZEL a mărfurilor autohtone pentru a participa în procesul de producție; - lipsa declarației vamale (IM/EX), în cazul AEO, posibilitatea declarării prin înscrierea în evidențe contabile;</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nu este nevoie de prezența obligatorie a postului vamal; - libera circulație a mărfurilor pe teritoriul vamal în diferite spații de prelucrare fără obligativitatea depunerii DVD, cu condiția informării organului vamal de control;</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decontul de încheiere poate depus în termen de 30 zile sau biroul vamal de supraveghere poate acorda o derogare de la obligaţia de a prezenta decontul de încheiere în cazul în care consideră că acesta nu este necesar; - posibilitatea plasării mărfurilor în liberă circulație (import).- optimiza și resursele Serviciului Vamal</a:t>
            </a:r>
          </a:p>
          <a:p>
            <a:r>
              <a:rPr lang="ro-RO" sz="1200" b="1" dirty="0" smtClean="0">
                <a:solidFill>
                  <a:schemeClr val="accent2">
                    <a:lumMod val="90000"/>
                    <a:lumOff val="10000"/>
                  </a:schemeClr>
                </a:solidFill>
                <a:latin typeface="Palatino Linotype" panose="02040502050505030304" pitchFamily="18" charset="0"/>
              </a:rPr>
              <a:t>Aspecte inovative </a:t>
            </a:r>
            <a:r>
              <a:rPr lang="ro-RO" sz="1200" b="1" dirty="0" smtClean="0">
                <a:solidFill>
                  <a:schemeClr val="accent2">
                    <a:lumMod val="90000"/>
                    <a:lumOff val="10000"/>
                  </a:schemeClr>
                </a:solidFill>
                <a:latin typeface="Palatino Linotype" panose="02040502050505030304" pitchFamily="18" charset="0"/>
              </a:rPr>
              <a:t>a </a:t>
            </a:r>
            <a:r>
              <a:rPr lang="ro-RO" sz="1200" b="1" dirty="0" smtClean="0">
                <a:solidFill>
                  <a:schemeClr val="accent2">
                    <a:lumMod val="90000"/>
                    <a:lumOff val="10000"/>
                  </a:schemeClr>
                </a:solidFill>
                <a:latin typeface="Palatino Linotype" panose="02040502050505030304" pitchFamily="18" charset="0"/>
              </a:rPr>
              <a:t>procedurii </a:t>
            </a:r>
            <a:r>
              <a:rPr lang="ro-RO" sz="1200" b="1" dirty="0">
                <a:solidFill>
                  <a:schemeClr val="accent2">
                    <a:lumMod val="90000"/>
                    <a:lumOff val="10000"/>
                  </a:schemeClr>
                </a:solidFill>
                <a:latin typeface="Palatino Linotype" panose="02040502050505030304" pitchFamily="18" charset="0"/>
              </a:rPr>
              <a:t>noi:</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obligativitatea depunerii </a:t>
            </a:r>
            <a:r>
              <a:rPr lang="ro-RO" sz="1000" b="1" dirty="0" smtClean="0">
                <a:solidFill>
                  <a:schemeClr val="accent2">
                    <a:lumMod val="90000"/>
                    <a:lumOff val="10000"/>
                  </a:schemeClr>
                </a:solidFill>
                <a:latin typeface="Palatino Linotype" panose="02040502050505030304" pitchFamily="18" charset="0"/>
              </a:rPr>
              <a:t>garanției;</a:t>
            </a:r>
            <a:endParaRPr lang="ro-RO" sz="1000" b="1" dirty="0">
              <a:solidFill>
                <a:schemeClr val="accent2">
                  <a:lumMod val="90000"/>
                  <a:lumOff val="10000"/>
                </a:schemeClr>
              </a:solidFill>
              <a:latin typeface="Palatino Linotype" panose="02040502050505030304" pitchFamily="18" charset="0"/>
            </a:endParaRP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utilajul introdus în ZEL pentru a fi utilizat în procesul de perfecționare activă pe teritoriul ZEL urmează a fi declarat în regim vamal de admitere temporară (termen maxim 10 ani) cu garantarea drepturilor de import sau import (IM4) cu achitarea drepturilor de import (cu excepția taxei vamale conform Acordurilor preferențiale de comerț liber (DCFTA) sau Conform tarifelor din Legea 172/2014 preponderent 0%, iar în unele cazuri-10%);***</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consumabilele (mărfuri străine) care nu se regăsesc în produsul compensator urmează a fi plasate în regim vamal de import (IM4) cu achitarea drepturilor de import***. </a:t>
            </a:r>
          </a:p>
          <a:p>
            <a:pPr marL="342900" indent="-342900">
              <a:buFont typeface="Wingdings" panose="05000000000000000000" pitchFamily="2" charset="2"/>
              <a:buChar char="v"/>
            </a:pPr>
            <a:r>
              <a:rPr lang="ro-RO" sz="1000" b="1" dirty="0">
                <a:solidFill>
                  <a:schemeClr val="accent2">
                    <a:lumMod val="90000"/>
                    <a:lumOff val="10000"/>
                  </a:schemeClr>
                </a:solidFill>
                <a:latin typeface="Palatino Linotype" panose="02040502050505030304" pitchFamily="18" charset="0"/>
              </a:rPr>
              <a:t> ***Ambele circumstanțe de mai sus ar putea fi abordate printr-un sistem de deducere a TVA-ului și de reducere a bazei impozabile [redusă în funcție de costul (parțial sau total) - de exemplu - echipamentului pentru producția de bunuri].</a:t>
            </a:r>
          </a:p>
          <a:p>
            <a:pPr marL="342900" indent="-342900">
              <a:buFont typeface="Wingdings" panose="05000000000000000000" pitchFamily="2" charset="2"/>
              <a:buChar char="v"/>
            </a:pPr>
            <a:endParaRPr lang="ro-RO" sz="2000" b="1" dirty="0">
              <a:solidFill>
                <a:schemeClr val="accent2">
                  <a:lumMod val="90000"/>
                  <a:lumOff val="10000"/>
                </a:schemeClr>
              </a:solidFill>
              <a:latin typeface="Palatino Linotype" panose="02040502050505030304" pitchFamily="18" charset="0"/>
            </a:endParaRPr>
          </a:p>
        </p:txBody>
      </p:sp>
    </p:spTree>
    <p:extLst>
      <p:ext uri="{BB962C8B-B14F-4D97-AF65-F5344CB8AC3E}">
        <p14:creationId xmlns:p14="http://schemas.microsoft.com/office/powerpoint/2010/main" val="394581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u 41" descr="titlu">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rtlCol="0"/>
          <a:lstStyle/>
          <a:p>
            <a:pPr rtl="0"/>
            <a:r>
              <a:rPr lang="ro-RO" b="0" dirty="0"/>
              <a:t>VĂ MULȚUMIM</a:t>
            </a:r>
          </a:p>
        </p:txBody>
      </p:sp>
      <p:grpSp>
        <p:nvGrpSpPr>
          <p:cNvPr id="154" name="Gr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4" name="Рисунок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7" b="7797"/>
          <a:stretch>
            <a:fillRect/>
          </a:stretch>
        </p:blipFill>
        <p:spPr>
          <a:xfrm>
            <a:off x="-1" y="0"/>
            <a:ext cx="12192001" cy="6858000"/>
          </a:xfrm>
          <a:effectLst>
            <a:softEdge rad="63500"/>
          </a:effectLst>
        </p:spPr>
      </p:pic>
      <p:pic>
        <p:nvPicPr>
          <p:cNvPr id="12" name="Рисунок 11"/>
          <p:cNvPicPr>
            <a:picLocks noChangeAspect="1"/>
          </p:cNvPicPr>
          <p:nvPr/>
        </p:nvPicPr>
        <p:blipFill>
          <a:blip r:embed="rId4"/>
          <a:stretch>
            <a:fillRect/>
          </a:stretch>
        </p:blipFill>
        <p:spPr>
          <a:xfrm>
            <a:off x="9625362" y="0"/>
            <a:ext cx="2566638" cy="6858594"/>
          </a:xfrm>
          <a:prstGeom prst="rect">
            <a:avLst/>
          </a:prstGeom>
        </p:spPr>
      </p:pic>
      <p:grpSp>
        <p:nvGrpSpPr>
          <p:cNvPr id="37" name="Gr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38"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39"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40"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41"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43" name="Substituent conținut 93" descr="Utilizato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1080" y="3556690"/>
            <a:ext cx="469813" cy="469812"/>
          </a:xfrm>
        </p:spPr>
      </p:pic>
      <p:sp>
        <p:nvSpPr>
          <p:cNvPr id="44" name="Substituent text 79" descr="numele utilizatorului">
            <a:extLst>
              <a:ext uri="{FF2B5EF4-FFF2-40B4-BE49-F238E27FC236}">
                <a16:creationId xmlns:a16="http://schemas.microsoft.com/office/drawing/2014/main" id="{40F0AA8D-0756-4350-8005-9BCD0DDB3B92}"/>
              </a:ext>
            </a:extLst>
          </p:cNvPr>
          <p:cNvSpPr>
            <a:spLocks noGrp="1"/>
          </p:cNvSpPr>
          <p:nvPr>
            <p:ph type="body" sz="quarter" idx="15"/>
          </p:nvPr>
        </p:nvSpPr>
        <p:spPr>
          <a:xfrm>
            <a:off x="1359075" y="3653097"/>
            <a:ext cx="4687764" cy="373405"/>
          </a:xfrm>
        </p:spPr>
        <p:txBody>
          <a:bodyPr rtlCol="0"/>
          <a:lstStyle/>
          <a:p>
            <a:pPr rtl="0"/>
            <a:r>
              <a:rPr lang="ro-RO" sz="2800" dirty="0">
                <a:latin typeface="Palatino Linotype" panose="02040502050505030304" pitchFamily="18" charset="0"/>
              </a:rPr>
              <a:t>SERVICIUL VAMAL al RM</a:t>
            </a:r>
          </a:p>
        </p:txBody>
      </p:sp>
      <p:cxnSp>
        <p:nvCxnSpPr>
          <p:cNvPr id="45" name="Conector drept 130">
            <a:extLst>
              <a:ext uri="{FF2B5EF4-FFF2-40B4-BE49-F238E27FC236}">
                <a16:creationId xmlns:a16="http://schemas.microsoft.com/office/drawing/2014/main"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6" name="Substituent conținut 95" descr="Primito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080" y="4295744"/>
            <a:ext cx="469813" cy="469812"/>
          </a:xfrm>
        </p:spPr>
      </p:pic>
      <p:sp>
        <p:nvSpPr>
          <p:cNvPr id="47" name="Substituent text 85" descr="telefon utilizator">
            <a:extLst>
              <a:ext uri="{FF2B5EF4-FFF2-40B4-BE49-F238E27FC236}">
                <a16:creationId xmlns:a16="http://schemas.microsoft.com/office/drawing/2014/main" id="{60CCF183-9FEB-4677-9379-BC01A7251D2C}"/>
              </a:ext>
            </a:extLst>
          </p:cNvPr>
          <p:cNvSpPr>
            <a:spLocks noGrp="1"/>
          </p:cNvSpPr>
          <p:nvPr>
            <p:ph type="body" sz="quarter" idx="16"/>
          </p:nvPr>
        </p:nvSpPr>
        <p:spPr>
          <a:xfrm>
            <a:off x="1359075" y="4392151"/>
            <a:ext cx="3695206" cy="276999"/>
          </a:xfrm>
        </p:spPr>
        <p:txBody>
          <a:bodyPr rtlCol="0"/>
          <a:lstStyle/>
          <a:p>
            <a:pPr rtl="0"/>
            <a:r>
              <a:rPr lang="ro-RO" sz="2000" dirty="0">
                <a:latin typeface="Palatino Linotype" panose="02040502050505030304" pitchFamily="18" charset="0"/>
              </a:rPr>
              <a:t>(+373) 22 273061</a:t>
            </a:r>
          </a:p>
        </p:txBody>
      </p:sp>
      <p:cxnSp>
        <p:nvCxnSpPr>
          <p:cNvPr id="48" name="Conector drept 131">
            <a:extLst>
              <a:ext uri="{FF2B5EF4-FFF2-40B4-BE49-F238E27FC236}">
                <a16:creationId xmlns:a16="http://schemas.microsoft.com/office/drawing/2014/main" id="{529648F7-20E3-4312-823A-D8265A94AF23}"/>
              </a:ext>
              <a:ext uri="{C183D7F6-B498-43B3-948B-1728B52AA6E4}">
                <adec:decorative xmlns:adec="http://schemas.microsoft.com/office/drawing/2017/decorative" xmlns=""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9" name="Substituent conținut 97" descr="Plic">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91080" y="5034798"/>
            <a:ext cx="469813" cy="469812"/>
          </a:xfrm>
        </p:spPr>
      </p:pic>
      <p:sp>
        <p:nvSpPr>
          <p:cNvPr id="50" name="Substituent text 86" descr="e-mail utilizator">
            <a:extLst>
              <a:ext uri="{FF2B5EF4-FFF2-40B4-BE49-F238E27FC236}">
                <a16:creationId xmlns:a16="http://schemas.microsoft.com/office/drawing/2014/main" id="{DF3FE72B-F9BD-472F-A413-71BEEF95F43B}"/>
              </a:ext>
            </a:extLst>
          </p:cNvPr>
          <p:cNvSpPr>
            <a:spLocks noGrp="1"/>
          </p:cNvSpPr>
          <p:nvPr>
            <p:ph type="body" sz="quarter" idx="17"/>
          </p:nvPr>
        </p:nvSpPr>
        <p:spPr>
          <a:xfrm>
            <a:off x="1359075" y="5131205"/>
            <a:ext cx="3695206" cy="276999"/>
          </a:xfrm>
        </p:spPr>
        <p:txBody>
          <a:bodyPr rtlCol="0"/>
          <a:lstStyle/>
          <a:p>
            <a:pPr rtl="0"/>
            <a:r>
              <a:rPr lang="ro-RO" sz="2000" dirty="0">
                <a:latin typeface="Palatino Linotype" panose="02040502050505030304" pitchFamily="18" charset="0"/>
                <a:hlinkClick r:id="rId11"/>
              </a:rPr>
              <a:t>vama@customs.gov.md</a:t>
            </a:r>
            <a:r>
              <a:rPr lang="ro-RO" dirty="0"/>
              <a:t> </a:t>
            </a:r>
          </a:p>
        </p:txBody>
      </p:sp>
      <p:cxnSp>
        <p:nvCxnSpPr>
          <p:cNvPr id="51" name="Conector drept 132">
            <a:extLst>
              <a:ext uri="{FF2B5EF4-FFF2-40B4-BE49-F238E27FC236}">
                <a16:creationId xmlns:a16="http://schemas.microsoft.com/office/drawing/2014/main" id="{8F841485-6093-48AB-9892-0FB58675C726}"/>
              </a:ext>
              <a:ext uri="{C183D7F6-B498-43B3-948B-1728B52AA6E4}">
                <adec:decorative xmlns:adec="http://schemas.microsoft.com/office/drawing/2017/decorative" xmlns=""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3" name="Substituent conținut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91080" y="5773851"/>
            <a:ext cx="469813" cy="469812"/>
          </a:xfrm>
        </p:spPr>
      </p:pic>
      <p:sp>
        <p:nvSpPr>
          <p:cNvPr id="54" name="Substituent text 87" descr="site web utilizator">
            <a:extLst>
              <a:ext uri="{FF2B5EF4-FFF2-40B4-BE49-F238E27FC236}">
                <a16:creationId xmlns:a16="http://schemas.microsoft.com/office/drawing/2014/main" id="{3717E33B-5954-4CDC-B30A-BD21BED6DD45}"/>
              </a:ext>
            </a:extLst>
          </p:cNvPr>
          <p:cNvSpPr>
            <a:spLocks noGrp="1"/>
          </p:cNvSpPr>
          <p:nvPr>
            <p:ph type="body" sz="quarter" idx="18"/>
          </p:nvPr>
        </p:nvSpPr>
        <p:spPr>
          <a:xfrm>
            <a:off x="1359075" y="5870258"/>
            <a:ext cx="3695206" cy="276999"/>
          </a:xfrm>
        </p:spPr>
        <p:txBody>
          <a:bodyPr rtlCol="0"/>
          <a:lstStyle/>
          <a:p>
            <a:r>
              <a:rPr lang="ro-RO" sz="2000" dirty="0">
                <a:latin typeface="Palatino Linotype" panose="02040502050505030304" pitchFamily="18" charset="0"/>
                <a:hlinkClick r:id="rId14"/>
              </a:rPr>
              <a:t>https://customs.gov.md/ro</a:t>
            </a:r>
            <a:r>
              <a:rPr lang="ro-RO" sz="2000" dirty="0">
                <a:latin typeface="Palatino Linotype" panose="02040502050505030304" pitchFamily="18" charset="0"/>
              </a:rPr>
              <a:t> </a:t>
            </a:r>
          </a:p>
        </p:txBody>
      </p:sp>
      <p:pic>
        <p:nvPicPr>
          <p:cNvPr id="14" name="Рисунок 13"/>
          <p:cNvPicPr>
            <a:picLocks noChangeAspect="1"/>
          </p:cNvPicPr>
          <p:nvPr/>
        </p:nvPicPr>
        <p:blipFill>
          <a:blip r:embed="rId15"/>
          <a:stretch>
            <a:fillRect/>
          </a:stretch>
        </p:blipFill>
        <p:spPr>
          <a:xfrm>
            <a:off x="5863643" y="11933"/>
            <a:ext cx="6206266" cy="6858594"/>
          </a:xfrm>
          <a:prstGeom prst="rect">
            <a:avLst/>
          </a:prstGeom>
        </p:spPr>
      </p:pic>
      <p:sp>
        <p:nvSpPr>
          <p:cNvPr id="27" name="Titlu 41" descr="titlu">
            <a:extLst>
              <a:ext uri="{FF2B5EF4-FFF2-40B4-BE49-F238E27FC236}">
                <a16:creationId xmlns:a16="http://schemas.microsoft.com/office/drawing/2014/main" id="{72FCEAE4-FA74-4446-B2F5-9AFA2DA139A2}"/>
              </a:ext>
            </a:extLst>
          </p:cNvPr>
          <p:cNvSpPr txBox="1">
            <a:spLocks/>
          </p:cNvSpPr>
          <p:nvPr/>
        </p:nvSpPr>
        <p:spPr>
          <a:xfrm>
            <a:off x="658471" y="2142271"/>
            <a:ext cx="5578995" cy="87992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4400" b="0" kern="1200" dirty="0">
                <a:solidFill>
                  <a:schemeClr val="bg1"/>
                </a:solidFill>
                <a:latin typeface="+mj-lt"/>
                <a:ea typeface="+mj-ea"/>
                <a:cs typeface="+mj-cs"/>
              </a:defRPr>
            </a:lvl1pPr>
          </a:lstStyle>
          <a:p>
            <a:r>
              <a:rPr lang="ro-RO" dirty="0">
                <a:latin typeface="Palatino Linotype" panose="02040502050505030304" pitchFamily="18" charset="0"/>
              </a:rPr>
              <a:t>VĂ MULȚUMIM</a:t>
            </a:r>
          </a:p>
        </p:txBody>
      </p:sp>
    </p:spTree>
    <p:extLst>
      <p:ext uri="{BB962C8B-B14F-4D97-AF65-F5344CB8AC3E}">
        <p14:creationId xmlns:p14="http://schemas.microsoft.com/office/powerpoint/2010/main" val="228811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180" y="1124518"/>
            <a:ext cx="4712379" cy="2554545"/>
          </a:xfrm>
          <a:prstGeom prst="rect">
            <a:avLst/>
          </a:prstGeom>
        </p:spPr>
        <p:txBody>
          <a:bodyPr wrap="square">
            <a:spAutoFit/>
          </a:bodyPr>
          <a:lstStyle/>
          <a:p>
            <a:r>
              <a:rPr lang="ro-RO" sz="2000" dirty="0">
                <a:solidFill>
                  <a:schemeClr val="bg1"/>
                </a:solidFill>
                <a:latin typeface="Palatino Linotype" panose="02040502050505030304" pitchFamily="18" charset="0"/>
              </a:rPr>
              <a:t>Implementarea măsurilor optimale la aplicarea efectivă a metodelor ce se aplică la vămuirea și controlul vamal al mărfurilor, bunurilor </a:t>
            </a:r>
          </a:p>
          <a:p>
            <a:r>
              <a:rPr lang="ro-RO" sz="2000" dirty="0">
                <a:solidFill>
                  <a:schemeClr val="bg1"/>
                </a:solidFill>
                <a:latin typeface="Palatino Linotype" panose="02040502050505030304" pitchFamily="18" charset="0"/>
              </a:rPr>
              <a:t>și mijloacelor de transport, precum și monitorizarea și controlul modului de administrare de către organele vamale a formelor de control vamal</a:t>
            </a:r>
          </a:p>
        </p:txBody>
      </p:sp>
      <p:pic>
        <p:nvPicPr>
          <p:cNvPr id="13" name="Рисунок 12"/>
          <p:cNvPicPr>
            <a:picLocks noGrp="1" noChangeAspect="1"/>
          </p:cNvPicPr>
          <p:nvPr>
            <p:ph type="pic" sz="quarter" idx="10"/>
          </p:nvPr>
        </p:nvPicPr>
        <p:blipFill>
          <a:blip r:embed="rId3"/>
          <a:srcRect t="7838" b="7838"/>
          <a:stretch>
            <a:fillRect/>
          </a:stretch>
        </p:blipFill>
        <p:spPr>
          <a:xfrm>
            <a:off x="0" y="1"/>
            <a:ext cx="12192000" cy="6857999"/>
          </a:xfrm>
          <a:prstGeom prst="rect">
            <a:avLst/>
          </a:prstGeom>
          <a:effectLst>
            <a:softEdge rad="63500"/>
          </a:effectLst>
        </p:spPr>
      </p:pic>
      <p:pic>
        <p:nvPicPr>
          <p:cNvPr id="14" name="Рисунок 13"/>
          <p:cNvPicPr>
            <a:picLocks noChangeAspect="1"/>
          </p:cNvPicPr>
          <p:nvPr/>
        </p:nvPicPr>
        <p:blipFill>
          <a:blip r:embed="rId4"/>
          <a:stretch>
            <a:fillRect/>
          </a:stretch>
        </p:blipFill>
        <p:spPr>
          <a:xfrm>
            <a:off x="-70132" y="-594"/>
            <a:ext cx="6956139" cy="6858594"/>
          </a:xfrm>
          <a:prstGeom prst="rect">
            <a:avLst/>
          </a:prstGeom>
        </p:spPr>
      </p:pic>
      <p:sp>
        <p:nvSpPr>
          <p:cNvPr id="15" name="Прямоугольник 14"/>
          <p:cNvSpPr/>
          <p:nvPr/>
        </p:nvSpPr>
        <p:spPr>
          <a:xfrm>
            <a:off x="1" y="4499089"/>
            <a:ext cx="6112042" cy="1477328"/>
          </a:xfrm>
          <a:prstGeom prst="rect">
            <a:avLst/>
          </a:prstGeom>
        </p:spPr>
        <p:txBody>
          <a:bodyPr wrap="square">
            <a:spAutoFit/>
          </a:bodyPr>
          <a:lstStyle/>
          <a:p>
            <a:pPr lvl="0"/>
            <a:r>
              <a:rPr lang="ro-RO" sz="4400" dirty="0">
                <a:solidFill>
                  <a:prstClr val="white"/>
                </a:solidFill>
                <a:latin typeface="Palatino Linotype" panose="02040502050505030304" pitchFamily="18" charset="0"/>
              </a:rPr>
              <a:t>REGIMURI </a:t>
            </a:r>
            <a:r>
              <a:rPr lang="ro-RO" sz="4400" dirty="0" smtClean="0">
                <a:solidFill>
                  <a:prstClr val="white"/>
                </a:solidFill>
                <a:latin typeface="Palatino Linotype" panose="02040502050505030304" pitchFamily="18" charset="0"/>
              </a:rPr>
              <a:t>SPECIALE</a:t>
            </a:r>
          </a:p>
          <a:p>
            <a:pPr lvl="0" algn="ctr"/>
            <a:r>
              <a:rPr lang="ro-RO" sz="2800" dirty="0" smtClean="0">
                <a:solidFill>
                  <a:prstClr val="white"/>
                </a:solidFill>
                <a:latin typeface="Palatino Linotype" panose="02040502050505030304" pitchFamily="18" charset="0"/>
              </a:rPr>
              <a:t>Depozitarea - Zona liberă</a:t>
            </a:r>
            <a:endParaRPr lang="ro-RO" sz="2800" dirty="0">
              <a:solidFill>
                <a:prstClr val="white"/>
              </a:solidFill>
              <a:latin typeface="Palatino Linotype" panose="02040502050505030304" pitchFamily="18" charset="0"/>
            </a:endParaRPr>
          </a:p>
          <a:p>
            <a:pPr lvl="0"/>
            <a:endParaRPr lang="en-US" dirty="0">
              <a:solidFill>
                <a:prstClr val="black"/>
              </a:solidFill>
              <a:latin typeface="Palatino Linotype" panose="02040502050505030304" pitchFamily="18" charset="0"/>
            </a:endParaRPr>
          </a:p>
        </p:txBody>
      </p:sp>
      <p:sp>
        <p:nvSpPr>
          <p:cNvPr id="16" name="Прямоугольник 15"/>
          <p:cNvSpPr/>
          <p:nvPr/>
        </p:nvSpPr>
        <p:spPr>
          <a:xfrm>
            <a:off x="1197137" y="1298956"/>
            <a:ext cx="4421602" cy="2308324"/>
          </a:xfrm>
          <a:prstGeom prst="rect">
            <a:avLst/>
          </a:prstGeom>
        </p:spPr>
        <p:txBody>
          <a:bodyPr wrap="square">
            <a:spAutoFit/>
          </a:bodyPr>
          <a:lstStyle/>
          <a:p>
            <a:r>
              <a:rPr lang="en-US" sz="2400" dirty="0" err="1">
                <a:solidFill>
                  <a:schemeClr val="bg1"/>
                </a:solidFill>
                <a:latin typeface="Palatino Linotype" panose="02040502050505030304" pitchFamily="18" charset="0"/>
              </a:rPr>
              <a:t>Elaborarea</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și</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realizarea</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regulamentelor</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și</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instrucțiunilor</a:t>
            </a:r>
            <a:r>
              <a:rPr lang="en-US" sz="2400" dirty="0">
                <a:solidFill>
                  <a:schemeClr val="bg1"/>
                </a:solidFill>
                <a:latin typeface="Palatino Linotype" panose="02040502050505030304" pitchFamily="18" charset="0"/>
              </a:rPr>
              <a:t> de </a:t>
            </a:r>
            <a:r>
              <a:rPr lang="en-US" sz="2400" dirty="0" err="1">
                <a:solidFill>
                  <a:schemeClr val="bg1"/>
                </a:solidFill>
                <a:latin typeface="Palatino Linotype" panose="02040502050505030304" pitchFamily="18" charset="0"/>
              </a:rPr>
              <a:t>aplicare</a:t>
            </a:r>
            <a:r>
              <a:rPr lang="en-US" sz="2400" dirty="0">
                <a:solidFill>
                  <a:schemeClr val="bg1"/>
                </a:solidFill>
                <a:latin typeface="Palatino Linotype" panose="02040502050505030304" pitchFamily="18" charset="0"/>
              </a:rPr>
              <a:t> a </a:t>
            </a:r>
            <a:r>
              <a:rPr lang="ro-MD" sz="2400" dirty="0" smtClean="0">
                <a:solidFill>
                  <a:schemeClr val="bg1"/>
                </a:solidFill>
                <a:latin typeface="Palatino Linotype" panose="02040502050505030304" pitchFamily="18" charset="0"/>
              </a:rPr>
              <a:t>regimurilor</a:t>
            </a:r>
            <a:r>
              <a:rPr lang="en-US" sz="2400" dirty="0" smtClean="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vamale</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metodelor</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și</a:t>
            </a:r>
            <a:r>
              <a:rPr lang="en-US" sz="2400" dirty="0">
                <a:solidFill>
                  <a:schemeClr val="bg1"/>
                </a:solidFill>
                <a:latin typeface="Palatino Linotype" panose="02040502050505030304" pitchFamily="18" charset="0"/>
              </a:rPr>
              <a:t> </a:t>
            </a:r>
            <a:r>
              <a:rPr lang="en-US" sz="2400" dirty="0" err="1">
                <a:solidFill>
                  <a:schemeClr val="bg1"/>
                </a:solidFill>
                <a:latin typeface="Palatino Linotype" panose="02040502050505030304" pitchFamily="18" charset="0"/>
              </a:rPr>
              <a:t>normelor</a:t>
            </a:r>
            <a:r>
              <a:rPr lang="en-US" sz="2400" dirty="0">
                <a:solidFill>
                  <a:schemeClr val="bg1"/>
                </a:solidFill>
                <a:latin typeface="Palatino Linotype" panose="02040502050505030304" pitchFamily="18" charset="0"/>
              </a:rPr>
              <a:t> </a:t>
            </a:r>
            <a:r>
              <a:rPr lang="en-US" sz="2400" dirty="0" smtClean="0">
                <a:solidFill>
                  <a:schemeClr val="bg1"/>
                </a:solidFill>
                <a:latin typeface="Palatino Linotype" panose="02040502050505030304" pitchFamily="18" charset="0"/>
              </a:rPr>
              <a:t>de </a:t>
            </a:r>
            <a:r>
              <a:rPr lang="en-US" sz="2400" dirty="0" err="1">
                <a:solidFill>
                  <a:schemeClr val="bg1"/>
                </a:solidFill>
                <a:latin typeface="Palatino Linotype" panose="02040502050505030304" pitchFamily="18" charset="0"/>
              </a:rPr>
              <a:t>declarare</a:t>
            </a:r>
            <a:r>
              <a:rPr lang="en-US" sz="2400" dirty="0">
                <a:solidFill>
                  <a:schemeClr val="bg1"/>
                </a:solidFill>
                <a:latin typeface="Palatino Linotype" panose="02040502050505030304" pitchFamily="18" charset="0"/>
              </a:rPr>
              <a:t> a </a:t>
            </a:r>
            <a:r>
              <a:rPr lang="en-US" sz="2400" dirty="0" err="1">
                <a:solidFill>
                  <a:schemeClr val="bg1"/>
                </a:solidFill>
                <a:latin typeface="Palatino Linotype" panose="02040502050505030304" pitchFamily="18" charset="0"/>
              </a:rPr>
              <a:t>mărfurilor</a:t>
            </a:r>
            <a:endParaRPr lang="en-US" sz="24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454169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descr="titlu">
            <a:extLst>
              <a:ext uri="{FF2B5EF4-FFF2-40B4-BE49-F238E27FC236}">
                <a16:creationId xmlns:a16="http://schemas.microsoft.com/office/drawing/2014/main" id="{DFF36EE7-AE57-42F4-ACA9-A328C1F4EA02}"/>
              </a:ext>
            </a:extLst>
          </p:cNvPr>
          <p:cNvSpPr>
            <a:spLocks noGrp="1"/>
          </p:cNvSpPr>
          <p:nvPr>
            <p:ph type="title" idx="4294967295"/>
          </p:nvPr>
        </p:nvSpPr>
        <p:spPr>
          <a:xfrm>
            <a:off x="1376363" y="425450"/>
            <a:ext cx="10815637" cy="831850"/>
          </a:xfrm>
        </p:spPr>
        <p:txBody>
          <a:bodyPr rtlCol="0">
            <a:normAutofit fontScale="90000"/>
          </a:bodyPr>
          <a:lstStyle/>
          <a:p>
            <a:r>
              <a:rPr lang="ro-RO" sz="2800" b="1" dirty="0">
                <a:solidFill>
                  <a:srgbClr val="0D3047"/>
                </a:solidFill>
                <a:latin typeface="Palatino Linotype" panose="02040502050505030304" pitchFamily="18" charset="0"/>
              </a:rPr>
              <a:t>Mărfurile pot fi plasate într-una dintre următoarele categorii de regimuri speciale</a:t>
            </a:r>
          </a:p>
        </p:txBody>
      </p:sp>
      <p:sp>
        <p:nvSpPr>
          <p:cNvPr id="5" name="Скругленный прямоугольник 4"/>
          <p:cNvSpPr/>
          <p:nvPr/>
        </p:nvSpPr>
        <p:spPr>
          <a:xfrm>
            <a:off x="1892915" y="1838989"/>
            <a:ext cx="2089150" cy="796756"/>
          </a:xfrm>
          <a:prstGeom prst="roundRect">
            <a:avLst/>
          </a:prstGeom>
          <a:solidFill>
            <a:srgbClr val="0070C0"/>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none" spc="0" normalizeH="0" baseline="0" noProof="0" dirty="0">
                <a:ln>
                  <a:noFill/>
                </a:ln>
                <a:solidFill>
                  <a:prstClr val="white"/>
                </a:solidFill>
                <a:effectLst/>
                <a:uLnTx/>
                <a:uFillTx/>
                <a:latin typeface="Palatino Linotype" panose="02040502050505030304" pitchFamily="18" charset="0"/>
                <a:cs typeface="Times New Roman" pitchFamily="18" charset="0"/>
              </a:rPr>
              <a:t>TRANZIT</a:t>
            </a:r>
            <a:endParaRPr kumimoji="0" lang="ru-RU" sz="1800" b="1" i="0" u="none" strike="noStrike" kern="0" cap="none" spc="0" normalizeH="0" baseline="0" noProof="0" dirty="0">
              <a:ln>
                <a:noFill/>
              </a:ln>
              <a:solidFill>
                <a:prstClr val="white"/>
              </a:solidFill>
              <a:effectLst/>
              <a:uLnTx/>
              <a:uFillTx/>
              <a:latin typeface="Palatino Linotype" panose="02040502050505030304" pitchFamily="18" charset="0"/>
              <a:cs typeface="Times New Roman" pitchFamily="18" charset="0"/>
            </a:endParaRPr>
          </a:p>
        </p:txBody>
      </p:sp>
      <p:sp>
        <p:nvSpPr>
          <p:cNvPr id="6" name="Скругленный прямоугольник 5"/>
          <p:cNvSpPr/>
          <p:nvPr/>
        </p:nvSpPr>
        <p:spPr>
          <a:xfrm>
            <a:off x="1919288" y="2891292"/>
            <a:ext cx="2062777" cy="812008"/>
          </a:xfrm>
          <a:prstGeom prst="roundRect">
            <a:avLst/>
          </a:prstGeom>
          <a:solidFill>
            <a:srgbClr val="0070C0"/>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none" spc="0" normalizeH="0" baseline="0" noProof="0" dirty="0">
                <a:ln>
                  <a:noFill/>
                </a:ln>
                <a:solidFill>
                  <a:prstClr val="white"/>
                </a:solidFill>
                <a:effectLst/>
                <a:uLnTx/>
                <a:uFillTx/>
                <a:latin typeface="Palatino Linotype" panose="02040502050505030304" pitchFamily="18" charset="0"/>
                <a:cs typeface="Times New Roman" pitchFamily="18" charset="0"/>
              </a:rPr>
              <a:t>DEPOZITAREA</a:t>
            </a:r>
            <a:endParaRPr kumimoji="0" lang="ru-RU" sz="1800" b="1" i="0" u="none" strike="noStrike" kern="0" cap="none" spc="0" normalizeH="0" baseline="0" noProof="0" dirty="0">
              <a:ln>
                <a:noFill/>
              </a:ln>
              <a:solidFill>
                <a:prstClr val="white"/>
              </a:solidFill>
              <a:effectLst/>
              <a:uLnTx/>
              <a:uFillTx/>
              <a:latin typeface="Palatino Linotype" panose="02040502050505030304" pitchFamily="18" charset="0"/>
              <a:cs typeface="Times New Roman" pitchFamily="18" charset="0"/>
            </a:endParaRPr>
          </a:p>
        </p:txBody>
      </p:sp>
      <p:sp>
        <p:nvSpPr>
          <p:cNvPr id="7" name="Скругленный прямоугольник 6"/>
          <p:cNvSpPr/>
          <p:nvPr/>
        </p:nvSpPr>
        <p:spPr>
          <a:xfrm>
            <a:off x="1906895" y="4036435"/>
            <a:ext cx="2087561" cy="786115"/>
          </a:xfrm>
          <a:prstGeom prst="roundRect">
            <a:avLst/>
          </a:prstGeom>
          <a:solidFill>
            <a:srgbClr val="0070C0"/>
          </a:solidFill>
          <a:ln w="12700" cap="flat" cmpd="sng" algn="ctr">
            <a:solidFill>
              <a:srgbClr val="5B9BD5">
                <a:shade val="50000"/>
              </a:srgbClr>
            </a:solidFill>
            <a:prstDash val="solid"/>
            <a:miter lim="800000"/>
          </a:ln>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ro-RO" sz="1800" b="1" i="0" u="none" strike="noStrike" kern="0" cap="none" spc="0" normalizeH="0" baseline="0" noProof="0" dirty="0">
                <a:ln>
                  <a:noFill/>
                </a:ln>
                <a:solidFill>
                  <a:srgbClr val="FFFFFF"/>
                </a:solidFill>
                <a:effectLst/>
                <a:uLnTx/>
                <a:uFillTx/>
                <a:latin typeface="Palatino Linotype" panose="02040502050505030304" pitchFamily="18" charset="0"/>
                <a:cs typeface="Times New Roman" panose="02020603050405020304" pitchFamily="18" charset="0"/>
              </a:rPr>
              <a:t>UTILIZĂRI SPECIFICE</a:t>
            </a:r>
            <a:endParaRPr kumimoji="0" lang="ru-RU" altLang="ro-RO" sz="1800" b="1" i="0" u="none" strike="noStrike" kern="0" cap="none" spc="0" normalizeH="0" baseline="0" noProof="0" dirty="0">
              <a:ln>
                <a:noFill/>
              </a:ln>
              <a:solidFill>
                <a:srgbClr val="FFFFFF"/>
              </a:solidFill>
              <a:effectLst/>
              <a:uLnTx/>
              <a:uFillTx/>
              <a:latin typeface="Palatino Linotype" panose="02040502050505030304" pitchFamily="18" charset="0"/>
              <a:cs typeface="Times New Roman" panose="02020603050405020304" pitchFamily="18" charset="0"/>
            </a:endParaRPr>
          </a:p>
        </p:txBody>
      </p:sp>
      <p:sp>
        <p:nvSpPr>
          <p:cNvPr id="8" name="Скругленный прямоугольник 7"/>
          <p:cNvSpPr/>
          <p:nvPr/>
        </p:nvSpPr>
        <p:spPr>
          <a:xfrm>
            <a:off x="1919288" y="5155685"/>
            <a:ext cx="2087561" cy="805168"/>
          </a:xfrm>
          <a:prstGeom prst="roundRect">
            <a:avLst/>
          </a:prstGeom>
          <a:solidFill>
            <a:srgbClr val="0070C0"/>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none" spc="0" normalizeH="0" baseline="0" noProof="0" dirty="0">
                <a:ln>
                  <a:noFill/>
                </a:ln>
                <a:solidFill>
                  <a:prstClr val="white"/>
                </a:solidFill>
                <a:effectLst/>
                <a:uLnTx/>
                <a:uFillTx/>
                <a:latin typeface="Palatino Linotype" panose="02040502050505030304" pitchFamily="18" charset="0"/>
                <a:cs typeface="Times New Roman" pitchFamily="18" charset="0"/>
              </a:rPr>
              <a:t>PRELUCRAREA</a:t>
            </a:r>
            <a:endParaRPr kumimoji="0" lang="ru-RU" sz="1800" b="1" i="0" u="none" strike="noStrike" kern="0" cap="none" spc="0" normalizeH="0" baseline="0" noProof="0" dirty="0">
              <a:ln>
                <a:noFill/>
              </a:ln>
              <a:solidFill>
                <a:prstClr val="white"/>
              </a:solidFill>
              <a:effectLst/>
              <a:uLnTx/>
              <a:uFillTx/>
              <a:latin typeface="Palatino Linotype" panose="02040502050505030304" pitchFamily="18" charset="0"/>
              <a:cs typeface="Times New Roman" pitchFamily="18" charset="0"/>
            </a:endParaRPr>
          </a:p>
        </p:txBody>
      </p:sp>
      <p:sp>
        <p:nvSpPr>
          <p:cNvPr id="9" name="Прямоугольник 8"/>
          <p:cNvSpPr/>
          <p:nvPr/>
        </p:nvSpPr>
        <p:spPr>
          <a:xfrm>
            <a:off x="4870449" y="1886201"/>
            <a:ext cx="5184775" cy="744162"/>
          </a:xfrm>
          <a:prstGeom prst="rect">
            <a:avLst/>
          </a:prstGeom>
          <a:solidFill>
            <a:sysClr val="window" lastClr="FFFFFF"/>
          </a:solidFill>
          <a:ln w="12700" cap="flat" cmpd="sng" algn="ctr">
            <a:solidFill>
              <a:srgbClr val="70AD4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MO" sz="2000" b="1" i="0" u="none" strike="noStrike" kern="0" cap="none" spc="0" normalizeH="0" baseline="0" noProof="0" dirty="0">
                <a:ln>
                  <a:noFill/>
                </a:ln>
                <a:solidFill>
                  <a:prstClr val="black"/>
                </a:solidFill>
                <a:effectLst/>
                <a:uLnTx/>
                <a:uFillTx/>
                <a:latin typeface="Palatino Linotype" panose="02040502050505030304" pitchFamily="18" charset="0"/>
                <a:cs typeface="Times New Roman" pitchFamily="18" charset="0"/>
              </a:rPr>
              <a:t>tranzitul extern şi tranzitul intern</a:t>
            </a:r>
            <a:endParaRPr kumimoji="0" lang="ru-RU" sz="2000" b="1" i="0" u="none" strike="noStrike" kern="0" cap="none" spc="0" normalizeH="0" baseline="0" noProof="0" dirty="0">
              <a:ln>
                <a:noFill/>
              </a:ln>
              <a:solidFill>
                <a:prstClr val="black"/>
              </a:solidFill>
              <a:effectLst/>
              <a:uLnTx/>
              <a:uFillTx/>
              <a:latin typeface="Palatino Linotype" panose="02040502050505030304" pitchFamily="18" charset="0"/>
              <a:cs typeface="Times New Roman" pitchFamily="18" charset="0"/>
            </a:endParaRPr>
          </a:p>
        </p:txBody>
      </p:sp>
      <p:sp>
        <p:nvSpPr>
          <p:cNvPr id="10" name="Прямоугольник 9"/>
          <p:cNvSpPr/>
          <p:nvPr/>
        </p:nvSpPr>
        <p:spPr>
          <a:xfrm>
            <a:off x="4870450" y="2891292"/>
            <a:ext cx="5184775" cy="812007"/>
          </a:xfrm>
          <a:prstGeom prst="rect">
            <a:avLst/>
          </a:prstGeom>
          <a:solidFill>
            <a:sysClr val="window" lastClr="FFFFFF"/>
          </a:solidFill>
          <a:ln w="12700" cap="flat" cmpd="sng" algn="ctr">
            <a:solidFill>
              <a:srgbClr val="70AD4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MO" sz="2000" b="1" i="0" u="none" strike="noStrike" kern="0" cap="none" spc="0" normalizeH="0" baseline="0" noProof="0" dirty="0">
                <a:ln>
                  <a:noFill/>
                </a:ln>
                <a:solidFill>
                  <a:prstClr val="black"/>
                </a:solidFill>
                <a:effectLst/>
                <a:uLnTx/>
                <a:uFillTx/>
                <a:latin typeface="Palatino Linotype" panose="02040502050505030304" pitchFamily="18" charset="0"/>
                <a:cs typeface="Times New Roman" pitchFamily="18" charset="0"/>
              </a:rPr>
              <a:t>antrepozitul </a:t>
            </a:r>
            <a:r>
              <a:rPr kumimoji="0" lang="ro-MO" sz="2000" b="1" i="0" u="none" strike="noStrike" kern="0" cap="none" spc="0" normalizeH="0" baseline="0" noProof="0" dirty="0" smtClean="0">
                <a:ln>
                  <a:noFill/>
                </a:ln>
                <a:solidFill>
                  <a:prstClr val="black"/>
                </a:solidFill>
                <a:effectLst/>
                <a:uLnTx/>
                <a:uFillTx/>
                <a:latin typeface="Palatino Linotype" panose="02040502050505030304" pitchFamily="18" charset="0"/>
                <a:cs typeface="Times New Roman" pitchFamily="18" charset="0"/>
              </a:rPr>
              <a:t>vamal şi </a:t>
            </a:r>
            <a:r>
              <a:rPr kumimoji="0" lang="ro-MO" sz="2000" b="1" i="0" u="none" strike="noStrike" kern="0" cap="none" spc="0" normalizeH="0" baseline="0" noProof="0" dirty="0">
                <a:ln>
                  <a:noFill/>
                </a:ln>
                <a:solidFill>
                  <a:prstClr val="black"/>
                </a:solidFill>
                <a:effectLst/>
                <a:uLnTx/>
                <a:uFillTx/>
                <a:latin typeface="Palatino Linotype" panose="02040502050505030304" pitchFamily="18" charset="0"/>
                <a:cs typeface="Times New Roman" pitchFamily="18" charset="0"/>
              </a:rPr>
              <a:t>zonele libere</a:t>
            </a:r>
            <a:endParaRPr kumimoji="0" lang="ru-RU" sz="2000" b="1" i="0" u="none" strike="noStrike" kern="0" cap="none" spc="0" normalizeH="0" baseline="0" noProof="0" dirty="0">
              <a:ln>
                <a:noFill/>
              </a:ln>
              <a:solidFill>
                <a:prstClr val="black"/>
              </a:solidFill>
              <a:effectLst/>
              <a:uLnTx/>
              <a:uFillTx/>
              <a:latin typeface="Palatino Linotype" panose="02040502050505030304" pitchFamily="18" charset="0"/>
              <a:cs typeface="Times New Roman" pitchFamily="18" charset="0"/>
            </a:endParaRPr>
          </a:p>
        </p:txBody>
      </p:sp>
      <p:sp>
        <p:nvSpPr>
          <p:cNvPr id="11" name="Прямоугольник 10"/>
          <p:cNvSpPr/>
          <p:nvPr/>
        </p:nvSpPr>
        <p:spPr>
          <a:xfrm>
            <a:off x="4872039" y="4082747"/>
            <a:ext cx="5184775" cy="786115"/>
          </a:xfrm>
          <a:prstGeom prst="rect">
            <a:avLst/>
          </a:prstGeom>
          <a:solidFill>
            <a:sysClr val="window" lastClr="FFFFFF"/>
          </a:solidFill>
          <a:ln w="12700" cap="flat" cmpd="sng" algn="ctr">
            <a:solidFill>
              <a:srgbClr val="70AD4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latin typeface="Palatino Linotype" panose="02040502050505030304" pitchFamily="18" charset="0"/>
              </a:rPr>
              <a:t>admiterea temporară şi destinaţia finală</a:t>
            </a:r>
            <a:endParaRPr kumimoji="0" lang="ru-RU" sz="2000" b="1" i="0" u="none" strike="noStrike" kern="0" cap="none" spc="0" normalizeH="0" baseline="0" noProof="0" dirty="0">
              <a:ln>
                <a:noFill/>
              </a:ln>
              <a:solidFill>
                <a:prstClr val="black"/>
              </a:solidFill>
              <a:effectLst/>
              <a:uLnTx/>
              <a:uFillTx/>
              <a:latin typeface="Palatino Linotype" panose="02040502050505030304" pitchFamily="18" charset="0"/>
            </a:endParaRPr>
          </a:p>
        </p:txBody>
      </p:sp>
      <p:sp>
        <p:nvSpPr>
          <p:cNvPr id="12" name="Прямоугольник 11"/>
          <p:cNvSpPr/>
          <p:nvPr/>
        </p:nvSpPr>
        <p:spPr>
          <a:xfrm>
            <a:off x="4872039" y="5155684"/>
            <a:ext cx="5184775" cy="805169"/>
          </a:xfrm>
          <a:prstGeom prst="rect">
            <a:avLst/>
          </a:prstGeom>
          <a:solidFill>
            <a:sysClr val="window" lastClr="FFFFFF"/>
          </a:solidFill>
          <a:ln w="12700" cap="flat" cmpd="sng" algn="ctr">
            <a:solidFill>
              <a:srgbClr val="70AD47"/>
            </a:solidFill>
            <a:prstDash val="solid"/>
            <a:miter lim="800000"/>
          </a:ln>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ro-RO" sz="2000" b="1" i="0" u="none" strike="noStrike" kern="0" cap="none" spc="0" normalizeH="0" baseline="0" noProof="0" dirty="0">
                <a:ln>
                  <a:noFill/>
                </a:ln>
                <a:solidFill>
                  <a:srgbClr val="000000"/>
                </a:solidFill>
                <a:effectLst/>
                <a:uLnTx/>
                <a:uFillTx/>
                <a:latin typeface="Palatino Linotype" panose="02040502050505030304" pitchFamily="18" charset="0"/>
                <a:cs typeface="Times New Roman" panose="02020603050405020304" pitchFamily="18" charset="0"/>
              </a:rPr>
              <a:t>perfecţionarea activă şi perfecţionarea pasivă</a:t>
            </a:r>
            <a:endParaRPr kumimoji="0" lang="ru-RU" altLang="ro-RO" sz="2000" b="1" i="0" u="none" strike="noStrike" kern="0" cap="none" spc="0" normalizeH="0" baseline="0" noProof="0" dirty="0">
              <a:ln>
                <a:noFill/>
              </a:ln>
              <a:solidFill>
                <a:srgbClr val="000000"/>
              </a:solidFill>
              <a:effectLst/>
              <a:uLnTx/>
              <a:uFillTx/>
              <a:latin typeface="Palatino Linotype" panose="02040502050505030304" pitchFamily="18" charset="0"/>
              <a:cs typeface="Times New Roman" panose="02020603050405020304" pitchFamily="18" charset="0"/>
            </a:endParaRPr>
          </a:p>
        </p:txBody>
      </p:sp>
      <p:sp>
        <p:nvSpPr>
          <p:cNvPr id="13" name="Стрелка вправо 12"/>
          <p:cNvSpPr/>
          <p:nvPr/>
        </p:nvSpPr>
        <p:spPr>
          <a:xfrm>
            <a:off x="4151313" y="2186107"/>
            <a:ext cx="576262" cy="212237"/>
          </a:xfrm>
          <a:prstGeom prst="right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151313" y="3196015"/>
            <a:ext cx="576262" cy="232571"/>
          </a:xfrm>
          <a:prstGeom prst="right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Стрелка вправо 14"/>
          <p:cNvSpPr/>
          <p:nvPr/>
        </p:nvSpPr>
        <p:spPr>
          <a:xfrm>
            <a:off x="4151313" y="4380271"/>
            <a:ext cx="576262" cy="200743"/>
          </a:xfrm>
          <a:prstGeom prst="right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Стрелка вправо 16"/>
          <p:cNvSpPr/>
          <p:nvPr/>
        </p:nvSpPr>
        <p:spPr>
          <a:xfrm>
            <a:off x="4151313" y="5532700"/>
            <a:ext cx="576262" cy="223020"/>
          </a:xfrm>
          <a:prstGeom prst="right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248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1143000" y="557213"/>
            <a:ext cx="9626600" cy="462695"/>
          </a:xfrm>
        </p:spPr>
        <p:txBody>
          <a:bodyPr>
            <a:normAutofit fontScale="90000"/>
          </a:bodyPr>
          <a:lstStyle/>
          <a:p>
            <a:pPr algn="ctr"/>
            <a:r>
              <a:rPr lang="ro-RO" sz="2800" dirty="0">
                <a:solidFill>
                  <a:srgbClr val="0D3047"/>
                </a:solidFill>
                <a:latin typeface="Palatino Linotype" panose="02040502050505030304" pitchFamily="18" charset="0"/>
              </a:rPr>
              <a:t>Zonele libere</a:t>
            </a:r>
            <a:endParaRPr lang="ru-RU" sz="2800" dirty="0">
              <a:solidFill>
                <a:srgbClr val="0D3047"/>
              </a:solidFill>
              <a:latin typeface="Palatino Linotype" panose="02040502050505030304" pitchFamily="18" charset="0"/>
            </a:endParaRPr>
          </a:p>
        </p:txBody>
      </p:sp>
      <p:sp>
        <p:nvSpPr>
          <p:cNvPr id="8" name="Прямоугольник 7"/>
          <p:cNvSpPr/>
          <p:nvPr/>
        </p:nvSpPr>
        <p:spPr>
          <a:xfrm>
            <a:off x="633185" y="1266091"/>
            <a:ext cx="11280530" cy="923330"/>
          </a:xfrm>
          <a:prstGeom prst="rect">
            <a:avLst/>
          </a:prstGeom>
        </p:spPr>
        <p:txBody>
          <a:bodyPr wrap="square">
            <a:spAutoFit/>
          </a:bodyPr>
          <a:lstStyle/>
          <a:p>
            <a:r>
              <a:rPr lang="ro-RO" dirty="0">
                <a:solidFill>
                  <a:srgbClr val="002060"/>
                </a:solidFill>
                <a:latin typeface="Palatino Linotype" panose="02040502050505030304" pitchFamily="18" charset="0"/>
              </a:rPr>
              <a:t>Zona liberă este o parte a teritoriului vamal în care mărfurile străine sunt introduse și utilizate fără plata drepturilor de import și fără aplicarea măsurilor de politică comercială, iar mărfurile autohtone sunt introduse și utilizate cu respectarea condițiilor necesare plasării sub regimul respectiv.</a:t>
            </a:r>
            <a:endParaRPr lang="ru-RU" dirty="0">
              <a:solidFill>
                <a:srgbClr val="002060"/>
              </a:solidFill>
              <a:latin typeface="Palatino Linotype" panose="02040502050505030304" pitchFamily="18" charset="0"/>
            </a:endParaRPr>
          </a:p>
        </p:txBody>
      </p:sp>
      <p:sp>
        <p:nvSpPr>
          <p:cNvPr id="9" name="Прямоугольник 8"/>
          <p:cNvSpPr/>
          <p:nvPr/>
        </p:nvSpPr>
        <p:spPr>
          <a:xfrm>
            <a:off x="738553" y="2637692"/>
            <a:ext cx="11016761" cy="3139321"/>
          </a:xfrm>
          <a:prstGeom prst="rect">
            <a:avLst/>
          </a:prstGeom>
        </p:spPr>
        <p:txBody>
          <a:bodyPr wrap="square">
            <a:spAutoFit/>
          </a:bodyPr>
          <a:lstStyle/>
          <a:p>
            <a:r>
              <a:rPr lang="ro-RO" dirty="0">
                <a:solidFill>
                  <a:srgbClr val="002060"/>
                </a:solidFill>
                <a:latin typeface="Palatino Linotype" panose="02040502050505030304" pitchFamily="18" charset="0"/>
              </a:rPr>
              <a:t>Persoanele, mărfurile </a:t>
            </a:r>
            <a:r>
              <a:rPr lang="ro-RO" dirty="0" smtClean="0">
                <a:solidFill>
                  <a:srgbClr val="002060"/>
                </a:solidFill>
                <a:latin typeface="Palatino Linotype" panose="02040502050505030304" pitchFamily="18" charset="0"/>
              </a:rPr>
              <a:t>și </a:t>
            </a:r>
            <a:r>
              <a:rPr lang="ro-RO" dirty="0">
                <a:solidFill>
                  <a:srgbClr val="002060"/>
                </a:solidFill>
                <a:latin typeface="Palatino Linotype" panose="02040502050505030304" pitchFamily="18" charset="0"/>
              </a:rPr>
              <a:t>mijloacele de transport care intră într-o zonă liberă sau care ies din aceasta fac obiectul controalelor vamale</a:t>
            </a:r>
            <a:r>
              <a:rPr lang="ro-RO" dirty="0" smtClean="0">
                <a:solidFill>
                  <a:srgbClr val="002060"/>
                </a:solidFill>
                <a:latin typeface="Palatino Linotype" panose="02040502050505030304" pitchFamily="18" charset="0"/>
              </a:rPr>
              <a:t>.</a:t>
            </a:r>
          </a:p>
          <a:p>
            <a:endParaRPr lang="ro-RO" dirty="0">
              <a:solidFill>
                <a:srgbClr val="002060"/>
              </a:solidFill>
              <a:latin typeface="Palatino Linotype" panose="02040502050505030304" pitchFamily="18" charset="0"/>
            </a:endParaRPr>
          </a:p>
          <a:p>
            <a:r>
              <a:rPr lang="ro-RO" dirty="0">
                <a:solidFill>
                  <a:srgbClr val="002060"/>
                </a:solidFill>
                <a:latin typeface="Palatino Linotype" panose="02040502050505030304" pitchFamily="18" charset="0"/>
              </a:rPr>
              <a:t>Orice construcție de bunuri imobiliare în zona liberă poate fi efectuată după obținerea permisiunii de la Serviciul Vamal</a:t>
            </a:r>
            <a:r>
              <a:rPr lang="ro-RO" dirty="0" smtClean="0">
                <a:solidFill>
                  <a:srgbClr val="002060"/>
                </a:solidFill>
                <a:latin typeface="Palatino Linotype" panose="02040502050505030304" pitchFamily="18" charset="0"/>
              </a:rPr>
              <a:t>.</a:t>
            </a:r>
            <a:endParaRPr lang="ru-RU" dirty="0" smtClean="0">
              <a:solidFill>
                <a:srgbClr val="002060"/>
              </a:solidFill>
              <a:latin typeface="Palatino Linotype" panose="02040502050505030304" pitchFamily="18" charset="0"/>
            </a:endParaRPr>
          </a:p>
          <a:p>
            <a:endParaRPr lang="ro-RO" dirty="0">
              <a:solidFill>
                <a:srgbClr val="002060"/>
              </a:solidFill>
              <a:latin typeface="Palatino Linotype" panose="02040502050505030304" pitchFamily="18" charset="0"/>
            </a:endParaRPr>
          </a:p>
          <a:p>
            <a:r>
              <a:rPr lang="ro-MD" dirty="0" smtClean="0">
                <a:solidFill>
                  <a:srgbClr val="002060"/>
                </a:solidFill>
                <a:latin typeface="Palatino Linotype" panose="02040502050505030304" pitchFamily="18" charset="0"/>
              </a:rPr>
              <a:t>Orice</a:t>
            </a:r>
            <a:r>
              <a:rPr lang="ro-RO" dirty="0" smtClean="0">
                <a:solidFill>
                  <a:srgbClr val="002060"/>
                </a:solidFill>
                <a:latin typeface="Palatino Linotype" panose="02040502050505030304" pitchFamily="18" charset="0"/>
              </a:rPr>
              <a:t> </a:t>
            </a:r>
            <a:r>
              <a:rPr lang="ro-RO" dirty="0">
                <a:solidFill>
                  <a:srgbClr val="002060"/>
                </a:solidFill>
                <a:latin typeface="Palatino Linotype" panose="02040502050505030304" pitchFamily="18" charset="0"/>
              </a:rPr>
              <a:t>activitate de natură industrială, comercială sau de serviciu este permisă în zona liberă, cu notificarea prealabilă a Serviciului Vamal</a:t>
            </a:r>
            <a:r>
              <a:rPr lang="ro-RO" dirty="0" smtClean="0">
                <a:solidFill>
                  <a:srgbClr val="002060"/>
                </a:solidFill>
                <a:latin typeface="Palatino Linotype" panose="02040502050505030304" pitchFamily="18" charset="0"/>
              </a:rPr>
              <a:t>.</a:t>
            </a:r>
          </a:p>
          <a:p>
            <a:endParaRPr lang="ro-RO" dirty="0">
              <a:solidFill>
                <a:srgbClr val="002060"/>
              </a:solidFill>
              <a:latin typeface="Palatino Linotype" panose="02040502050505030304" pitchFamily="18" charset="0"/>
            </a:endParaRPr>
          </a:p>
          <a:p>
            <a:r>
              <a:rPr lang="ro-RO" dirty="0">
                <a:solidFill>
                  <a:srgbClr val="002060"/>
                </a:solidFill>
                <a:latin typeface="Palatino Linotype" panose="02040502050505030304" pitchFamily="18" charset="0"/>
              </a:rPr>
              <a:t>Serviciul Vamal poate impune interdicții sau restricții ținând seama de cerințele de supraveghere vamală sau de securitate și siguranță.</a:t>
            </a:r>
            <a:endParaRPr lang="ru-RU"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424312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1274885" y="140678"/>
            <a:ext cx="9626478" cy="835268"/>
          </a:xfrm>
        </p:spPr>
        <p:txBody>
          <a:bodyPr/>
          <a:lstStyle/>
          <a:p>
            <a:pPr algn="ctr"/>
            <a:r>
              <a:rPr lang="ro-RO" sz="2800" dirty="0">
                <a:solidFill>
                  <a:srgbClr val="002060"/>
                </a:solidFill>
                <a:latin typeface="Palatino Linotype" panose="02040502050505030304" pitchFamily="18" charset="0"/>
              </a:rPr>
              <a:t>Zonele libere</a:t>
            </a:r>
            <a:endParaRPr lang="ru-RU" dirty="0">
              <a:solidFill>
                <a:srgbClr val="002060"/>
              </a:solidFill>
            </a:endParaRPr>
          </a:p>
        </p:txBody>
      </p:sp>
      <p:sp>
        <p:nvSpPr>
          <p:cNvPr id="8" name="Прямоугольник 7"/>
          <p:cNvSpPr/>
          <p:nvPr/>
        </p:nvSpPr>
        <p:spPr>
          <a:xfrm>
            <a:off x="413238" y="1195754"/>
            <a:ext cx="11535508" cy="5078313"/>
          </a:xfrm>
          <a:prstGeom prst="rect">
            <a:avLst/>
          </a:prstGeom>
        </p:spPr>
        <p:txBody>
          <a:bodyPr wrap="square">
            <a:spAutoFit/>
          </a:bodyPr>
          <a:lstStyle/>
          <a:p>
            <a:pPr algn="just">
              <a:spcBef>
                <a:spcPts val="0"/>
              </a:spcBef>
              <a:spcAft>
                <a:spcPts val="0"/>
              </a:spcAft>
            </a:pPr>
            <a:r>
              <a:rPr lang="ro-RO" dirty="0">
                <a:solidFill>
                  <a:srgbClr val="002060"/>
                </a:solidFill>
                <a:latin typeface="Palatino Linotype" panose="02040502050505030304" pitchFamily="18" charset="0"/>
              </a:rPr>
              <a:t>Mărfurile introduse într-o zonă liberă trebuie să fie prezentate în vamă și să facă obiectul formalităților vamale: </a:t>
            </a:r>
          </a:p>
          <a:p>
            <a:pPr algn="just">
              <a:spcBef>
                <a:spcPts val="0"/>
              </a:spcBef>
              <a:spcAft>
                <a:spcPts val="0"/>
              </a:spcAft>
            </a:pPr>
            <a:r>
              <a:rPr lang="ro-RO" dirty="0">
                <a:solidFill>
                  <a:srgbClr val="002060"/>
                </a:solidFill>
                <a:latin typeface="Palatino Linotype" panose="02040502050505030304" pitchFamily="18" charset="0"/>
              </a:rPr>
              <a:t>a) în cazul în care sunt introduse direct din afara teritoriului vamal; </a:t>
            </a:r>
          </a:p>
          <a:p>
            <a:pPr algn="just">
              <a:spcBef>
                <a:spcPts val="0"/>
              </a:spcBef>
              <a:spcAft>
                <a:spcPts val="0"/>
              </a:spcAft>
            </a:pPr>
            <a:r>
              <a:rPr lang="ro-RO" dirty="0">
                <a:solidFill>
                  <a:srgbClr val="002060"/>
                </a:solidFill>
                <a:latin typeface="Palatino Linotype" panose="02040502050505030304" pitchFamily="18" charset="0"/>
              </a:rPr>
              <a:t>b) dacă sunt plasate într-un regim vamal, care se încheie prin plasarea într-un regim de zonă liberă;</a:t>
            </a:r>
          </a:p>
          <a:p>
            <a:pPr algn="just">
              <a:spcBef>
                <a:spcPts val="0"/>
              </a:spcBef>
              <a:spcAft>
                <a:spcPts val="0"/>
              </a:spcAft>
            </a:pPr>
            <a:r>
              <a:rPr lang="ro-RO" dirty="0">
                <a:solidFill>
                  <a:srgbClr val="002060"/>
                </a:solidFill>
                <a:latin typeface="Palatino Linotype" panose="02040502050505030304" pitchFamily="18" charset="0"/>
              </a:rPr>
              <a:t>c) dacă sunt plasați în regim de zonă liberă pentru a beneficia de rambursări sau transfer de drepturi de import;</a:t>
            </a:r>
          </a:p>
          <a:p>
            <a:pPr algn="just">
              <a:spcBef>
                <a:spcPts val="0"/>
              </a:spcBef>
              <a:spcAft>
                <a:spcPts val="0"/>
              </a:spcAft>
            </a:pPr>
            <a:r>
              <a:rPr lang="ro-RO" dirty="0">
                <a:solidFill>
                  <a:srgbClr val="002060"/>
                </a:solidFill>
                <a:latin typeface="Palatino Linotype" panose="02040502050505030304" pitchFamily="18" charset="0"/>
              </a:rPr>
              <a:t>d) d) în cazul în care aceasta este prevăzută de altă legislație.</a:t>
            </a:r>
          </a:p>
          <a:p>
            <a:endParaRPr lang="ro-RO" dirty="0">
              <a:solidFill>
                <a:srgbClr val="002060"/>
              </a:solidFill>
              <a:latin typeface="Palatino Linotype" panose="02040502050505030304" pitchFamily="18" charset="0"/>
            </a:endParaRPr>
          </a:p>
          <a:p>
            <a:r>
              <a:rPr lang="ro-RO" dirty="0">
                <a:solidFill>
                  <a:srgbClr val="002060"/>
                </a:solidFill>
                <a:latin typeface="Palatino Linotype" panose="02040502050505030304" pitchFamily="18" charset="0"/>
              </a:rPr>
              <a:t>Mărfurile introduse într-o zonă liberă în alte </a:t>
            </a:r>
            <a:r>
              <a:rPr lang="ro-RO" dirty="0" smtClean="0">
                <a:solidFill>
                  <a:srgbClr val="002060"/>
                </a:solidFill>
                <a:latin typeface="Palatino Linotype" panose="02040502050505030304" pitchFamily="18" charset="0"/>
              </a:rPr>
              <a:t>circumstanțe nu </a:t>
            </a:r>
            <a:r>
              <a:rPr lang="ro-RO" dirty="0">
                <a:solidFill>
                  <a:srgbClr val="002060"/>
                </a:solidFill>
                <a:latin typeface="Palatino Linotype" panose="02040502050505030304" pitchFamily="18" charset="0"/>
              </a:rPr>
              <a:t>se prezintă în vamă</a:t>
            </a:r>
            <a:r>
              <a:rPr lang="ro-RO" dirty="0" smtClean="0">
                <a:solidFill>
                  <a:srgbClr val="002060"/>
                </a:solidFill>
                <a:latin typeface="Palatino Linotype" panose="02040502050505030304" pitchFamily="18" charset="0"/>
              </a:rPr>
              <a:t>.</a:t>
            </a:r>
          </a:p>
          <a:p>
            <a:endParaRPr lang="ro-RO" dirty="0">
              <a:solidFill>
                <a:srgbClr val="002060"/>
              </a:solidFill>
              <a:latin typeface="Palatino Linotype" panose="02040502050505030304" pitchFamily="18" charset="0"/>
            </a:endParaRPr>
          </a:p>
          <a:p>
            <a:endParaRPr lang="ro-RO" dirty="0">
              <a:solidFill>
                <a:srgbClr val="002060"/>
              </a:solidFill>
              <a:latin typeface="Palatino Linotype" panose="02040502050505030304" pitchFamily="18" charset="0"/>
            </a:endParaRPr>
          </a:p>
          <a:p>
            <a:pPr algn="just">
              <a:spcBef>
                <a:spcPts val="0"/>
              </a:spcBef>
              <a:spcAft>
                <a:spcPts val="0"/>
              </a:spcAft>
            </a:pPr>
            <a:r>
              <a:rPr lang="ro-RO" dirty="0">
                <a:solidFill>
                  <a:srgbClr val="002060"/>
                </a:solidFill>
                <a:latin typeface="Palatino Linotype" panose="02040502050505030304" pitchFamily="18" charset="0"/>
              </a:rPr>
              <a:t>Mărfurile sunt considerate ca fiind plasate sub regim de zonă liberă:</a:t>
            </a:r>
          </a:p>
          <a:p>
            <a:pPr algn="just">
              <a:spcBef>
                <a:spcPts val="0"/>
              </a:spcBef>
              <a:spcAft>
                <a:spcPts val="0"/>
              </a:spcAft>
            </a:pPr>
            <a:r>
              <a:rPr lang="ro-RO" dirty="0">
                <a:solidFill>
                  <a:srgbClr val="002060"/>
                </a:solidFill>
                <a:latin typeface="Palatino Linotype" panose="02040502050505030304" pitchFamily="18" charset="0"/>
              </a:rPr>
              <a:t>a) în momentul introducerii lor în zonă, cu excepția cazului în care acestea se află deja sub un alt regim vamal;</a:t>
            </a:r>
          </a:p>
          <a:p>
            <a:pPr algn="just">
              <a:spcBef>
                <a:spcPts val="0"/>
              </a:spcBef>
              <a:spcAft>
                <a:spcPts val="0"/>
              </a:spcAft>
            </a:pPr>
            <a:r>
              <a:rPr lang="ro-RO" dirty="0">
                <a:solidFill>
                  <a:srgbClr val="002060"/>
                </a:solidFill>
                <a:latin typeface="Palatino Linotype" panose="02040502050505030304" pitchFamily="18" charset="0"/>
              </a:rPr>
              <a:t>b) în momentul încheierii regimului de tranzit, cu excepția cazului în care sunt plasate imediat sub un alt regim vamal</a:t>
            </a:r>
            <a:r>
              <a:rPr lang="ro-RO" dirty="0" smtClean="0">
                <a:solidFill>
                  <a:srgbClr val="002060"/>
                </a:solidFill>
                <a:latin typeface="Palatino Linotype" panose="02040502050505030304" pitchFamily="18" charset="0"/>
              </a:rPr>
              <a:t>.</a:t>
            </a:r>
            <a:endParaRPr lang="ru-RU" dirty="0" smtClean="0">
              <a:solidFill>
                <a:srgbClr val="002060"/>
              </a:solidFill>
              <a:latin typeface="Palatino Linotype" panose="02040502050505030304" pitchFamily="18" charset="0"/>
            </a:endParaRPr>
          </a:p>
          <a:p>
            <a:pPr algn="just">
              <a:spcBef>
                <a:spcPts val="0"/>
              </a:spcBef>
              <a:spcAft>
                <a:spcPts val="0"/>
              </a:spcAft>
            </a:pPr>
            <a:endParaRPr lang="ru-RU" dirty="0">
              <a:solidFill>
                <a:srgbClr val="002060"/>
              </a:solidFill>
              <a:latin typeface="Palatino Linotype" panose="02040502050505030304" pitchFamily="18" charset="0"/>
            </a:endParaRPr>
          </a:p>
          <a:p>
            <a:pPr lvl="0" algn="just"/>
            <a:r>
              <a:rPr lang="ro-MD" dirty="0" smtClean="0">
                <a:solidFill>
                  <a:srgbClr val="002060"/>
                </a:solidFill>
                <a:latin typeface="Palatino Linotype" panose="02040502050505030304" pitchFamily="18" charset="0"/>
              </a:rPr>
              <a:t>Pentru </a:t>
            </a:r>
            <a:r>
              <a:rPr lang="ro-RO" dirty="0" smtClean="0">
                <a:solidFill>
                  <a:srgbClr val="002060"/>
                </a:solidFill>
                <a:latin typeface="Palatino Linotype" panose="02040502050505030304" pitchFamily="18" charset="0"/>
              </a:rPr>
              <a:t>mărfurile </a:t>
            </a:r>
            <a:r>
              <a:rPr lang="ro-RO" dirty="0">
                <a:solidFill>
                  <a:srgbClr val="002060"/>
                </a:solidFill>
                <a:latin typeface="Palatino Linotype" panose="02040502050505030304" pitchFamily="18" charset="0"/>
              </a:rPr>
              <a:t>introduse într-o zonă liberă </a:t>
            </a:r>
            <a:r>
              <a:rPr lang="ro-RO" dirty="0" smtClean="0">
                <a:solidFill>
                  <a:srgbClr val="002060"/>
                </a:solidFill>
                <a:latin typeface="Palatino Linotype" panose="02040502050505030304" pitchFamily="18" charset="0"/>
              </a:rPr>
              <a:t>în </a:t>
            </a:r>
            <a:r>
              <a:rPr lang="ro-RO" dirty="0">
                <a:solidFill>
                  <a:srgbClr val="002060"/>
                </a:solidFill>
                <a:latin typeface="Palatino Linotype" panose="02040502050505030304" pitchFamily="18" charset="0"/>
              </a:rPr>
              <a:t>cadrul procedură de perfecționare activă </a:t>
            </a:r>
            <a:r>
              <a:rPr lang="ro-RO" dirty="0" smtClean="0">
                <a:solidFill>
                  <a:srgbClr val="002060"/>
                </a:solidFill>
                <a:latin typeface="Palatino Linotype" panose="02040502050505030304" pitchFamily="18" charset="0"/>
              </a:rPr>
              <a:t>trebuie </a:t>
            </a:r>
            <a:r>
              <a:rPr lang="ro-RO" dirty="0">
                <a:solidFill>
                  <a:srgbClr val="002060"/>
                </a:solidFill>
                <a:latin typeface="Palatino Linotype" panose="02040502050505030304" pitchFamily="18" charset="0"/>
              </a:rPr>
              <a:t>să </a:t>
            </a:r>
            <a:r>
              <a:rPr lang="ro-RO" dirty="0" smtClean="0">
                <a:solidFill>
                  <a:srgbClr val="002060"/>
                </a:solidFill>
                <a:latin typeface="Palatino Linotype" panose="02040502050505030304" pitchFamily="18" charset="0"/>
              </a:rPr>
              <a:t>fie </a:t>
            </a:r>
            <a:r>
              <a:rPr lang="ro-MD" dirty="0" smtClean="0">
                <a:solidFill>
                  <a:srgbClr val="002060"/>
                </a:solidFill>
                <a:latin typeface="Palatino Linotype" panose="02040502050505030304" pitchFamily="18" charset="0"/>
              </a:rPr>
              <a:t>asigurarea garantării </a:t>
            </a:r>
            <a:r>
              <a:rPr lang="ro-MD" dirty="0">
                <a:solidFill>
                  <a:srgbClr val="002060"/>
                </a:solidFill>
                <a:latin typeface="Palatino Linotype" panose="02040502050505030304" pitchFamily="18" charset="0"/>
              </a:rPr>
              <a:t>, cu excepția cazului </a:t>
            </a:r>
            <a:r>
              <a:rPr lang="ro-MD" dirty="0" smtClean="0">
                <a:solidFill>
                  <a:srgbClr val="002060"/>
                </a:solidFill>
                <a:latin typeface="Palatino Linotype" panose="02040502050505030304" pitchFamily="18" charset="0"/>
              </a:rPr>
              <a:t>când </a:t>
            </a:r>
            <a:r>
              <a:rPr lang="ro-MD" dirty="0">
                <a:solidFill>
                  <a:srgbClr val="002060"/>
                </a:solidFill>
                <a:latin typeface="Palatino Linotype" panose="02040502050505030304" pitchFamily="18" charset="0"/>
              </a:rPr>
              <a:t>se deține statutul AEO;</a:t>
            </a:r>
            <a:endParaRPr lang="en-US" dirty="0">
              <a:solidFill>
                <a:srgbClr val="002060"/>
              </a:solidFill>
              <a:latin typeface="Palatino Linotype" panose="02040502050505030304" pitchFamily="18" charset="0"/>
            </a:endParaRPr>
          </a:p>
          <a:p>
            <a:pPr algn="just">
              <a:spcBef>
                <a:spcPts val="0"/>
              </a:spcBef>
              <a:spcAft>
                <a:spcPts val="0"/>
              </a:spcAft>
            </a:pPr>
            <a:endParaRPr lang="ru-RU" dirty="0">
              <a:solidFill>
                <a:srgbClr val="002060"/>
              </a:solidFill>
              <a:latin typeface="Palatino Linotype" panose="02040502050505030304" pitchFamily="18" charset="0"/>
            </a:endParaRPr>
          </a:p>
          <a:p>
            <a:pPr algn="just">
              <a:spcBef>
                <a:spcPts val="0"/>
              </a:spcBef>
              <a:spcAft>
                <a:spcPts val="0"/>
              </a:spcAft>
            </a:pPr>
            <a:endParaRPr lang="ru-RU"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174685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246185" y="96716"/>
            <a:ext cx="11945816" cy="800099"/>
          </a:xfrm>
        </p:spPr>
        <p:txBody>
          <a:bodyPr>
            <a:normAutofit/>
          </a:bodyPr>
          <a:lstStyle/>
          <a:p>
            <a:pPr algn="ctr"/>
            <a:r>
              <a:rPr lang="it-IT" sz="2800" dirty="0">
                <a:solidFill>
                  <a:srgbClr val="002060"/>
                </a:solidFill>
                <a:latin typeface="Palatino Linotype" panose="02040502050505030304" pitchFamily="18" charset="0"/>
              </a:rPr>
              <a:t>Mărfurile autohtone în zone libere</a:t>
            </a:r>
            <a:endParaRPr lang="ru-RU" sz="2800" dirty="0">
              <a:solidFill>
                <a:srgbClr val="002060"/>
              </a:solidFill>
              <a:latin typeface="Palatino Linotype" panose="02040502050505030304" pitchFamily="18" charset="0"/>
            </a:endParaRPr>
          </a:p>
        </p:txBody>
      </p:sp>
      <p:sp>
        <p:nvSpPr>
          <p:cNvPr id="8" name="Прямоугольник 7"/>
          <p:cNvSpPr/>
          <p:nvPr/>
        </p:nvSpPr>
        <p:spPr>
          <a:xfrm>
            <a:off x="413237" y="1134208"/>
            <a:ext cx="11491547" cy="3970318"/>
          </a:xfrm>
          <a:prstGeom prst="rect">
            <a:avLst/>
          </a:prstGeom>
        </p:spPr>
        <p:txBody>
          <a:bodyPr wrap="square">
            <a:spAutoFit/>
          </a:bodyPr>
          <a:lstStyle/>
          <a:p>
            <a:pPr lvl="0"/>
            <a:r>
              <a:rPr lang="ro-RO" dirty="0">
                <a:solidFill>
                  <a:srgbClr val="002060"/>
                </a:solidFill>
                <a:latin typeface="Palatino Linotype" panose="02040502050505030304" pitchFamily="18" charset="0"/>
              </a:rPr>
              <a:t>Mărfurile autohtone pot fi introduse, antrepozitate, transportate, utilizate, prelucrate sau consumate într-o zonă </a:t>
            </a:r>
            <a:r>
              <a:rPr lang="ro-RO" dirty="0" smtClean="0">
                <a:solidFill>
                  <a:srgbClr val="002060"/>
                </a:solidFill>
                <a:latin typeface="Palatino Linotype" panose="02040502050505030304" pitchFamily="18" charset="0"/>
              </a:rPr>
              <a:t>liberă </a:t>
            </a:r>
            <a:r>
              <a:rPr lang="ro-MD" dirty="0" smtClean="0">
                <a:solidFill>
                  <a:srgbClr val="002060"/>
                </a:solidFill>
                <a:latin typeface="Palatino Linotype" panose="02040502050505030304" pitchFamily="18" charset="0"/>
              </a:rPr>
              <a:t>fără </a:t>
            </a:r>
            <a:r>
              <a:rPr lang="ro-MD" dirty="0">
                <a:solidFill>
                  <a:srgbClr val="002060"/>
                </a:solidFill>
                <a:latin typeface="Palatino Linotype" panose="02040502050505030304" pitchFamily="18" charset="0"/>
              </a:rPr>
              <a:t>depunerea declarațiilor de import în zona </a:t>
            </a:r>
            <a:r>
              <a:rPr lang="ro-MD" dirty="0" smtClean="0">
                <a:solidFill>
                  <a:srgbClr val="002060"/>
                </a:solidFill>
                <a:latin typeface="Palatino Linotype" panose="02040502050505030304" pitchFamily="18" charset="0"/>
              </a:rPr>
              <a:t>liberă.</a:t>
            </a:r>
            <a:endParaRPr lang="ro-RO" dirty="0">
              <a:solidFill>
                <a:srgbClr val="002060"/>
              </a:solidFill>
              <a:latin typeface="Palatino Linotype" panose="02040502050505030304" pitchFamily="18" charset="0"/>
            </a:endParaRPr>
          </a:p>
          <a:p>
            <a:endParaRPr lang="ro-RO" dirty="0" smtClean="0">
              <a:solidFill>
                <a:srgbClr val="002060"/>
              </a:solidFill>
              <a:latin typeface="Palatino Linotype" panose="02040502050505030304" pitchFamily="18" charset="0"/>
            </a:endParaRPr>
          </a:p>
          <a:p>
            <a:r>
              <a:rPr lang="ro-RO" dirty="0" smtClean="0">
                <a:solidFill>
                  <a:srgbClr val="002060"/>
                </a:solidFill>
                <a:latin typeface="Palatino Linotype" panose="02040502050505030304" pitchFamily="18" charset="0"/>
              </a:rPr>
              <a:t>În </a:t>
            </a:r>
            <a:r>
              <a:rPr lang="ro-RO" dirty="0">
                <a:solidFill>
                  <a:srgbClr val="002060"/>
                </a:solidFill>
                <a:latin typeface="Palatino Linotype" panose="02040502050505030304" pitchFamily="18" charset="0"/>
              </a:rPr>
              <a:t>astfel de cazuri, acestea </a:t>
            </a:r>
            <a:r>
              <a:rPr lang="ro-RO" b="1" dirty="0">
                <a:solidFill>
                  <a:srgbClr val="002060"/>
                </a:solidFill>
                <a:latin typeface="Palatino Linotype" panose="02040502050505030304" pitchFamily="18" charset="0"/>
              </a:rPr>
              <a:t>nu sunt considerate a se afla sub regimul de zonă </a:t>
            </a:r>
            <a:r>
              <a:rPr lang="ro-RO" b="1" dirty="0" smtClean="0">
                <a:solidFill>
                  <a:srgbClr val="002060"/>
                </a:solidFill>
                <a:latin typeface="Palatino Linotype" panose="02040502050505030304" pitchFamily="18" charset="0"/>
              </a:rPr>
              <a:t>liberă</a:t>
            </a:r>
            <a:r>
              <a:rPr lang="ro-MD" dirty="0" smtClean="0">
                <a:solidFill>
                  <a:srgbClr val="002060"/>
                </a:solidFill>
                <a:latin typeface="Palatino Linotype" panose="02040502050505030304" pitchFamily="18" charset="0"/>
              </a:rPr>
              <a:t>.</a:t>
            </a:r>
            <a:endParaRPr lang="ro-RO" dirty="0">
              <a:solidFill>
                <a:srgbClr val="002060"/>
              </a:solidFill>
              <a:latin typeface="Palatino Linotype" panose="02040502050505030304" pitchFamily="18" charset="0"/>
            </a:endParaRPr>
          </a:p>
          <a:p>
            <a:endParaRPr lang="ro-RO" dirty="0">
              <a:solidFill>
                <a:srgbClr val="002060"/>
              </a:solidFill>
              <a:latin typeface="Palatino Linotype" panose="02040502050505030304" pitchFamily="18" charset="0"/>
            </a:endParaRPr>
          </a:p>
          <a:p>
            <a:endParaRPr lang="ro-RO" dirty="0" smtClean="0">
              <a:solidFill>
                <a:srgbClr val="002060"/>
              </a:solidFill>
              <a:latin typeface="Palatino Linotype" panose="02040502050505030304" pitchFamily="18" charset="0"/>
            </a:endParaRPr>
          </a:p>
          <a:p>
            <a:pPr algn="just">
              <a:spcBef>
                <a:spcPts val="0"/>
              </a:spcBef>
              <a:spcAft>
                <a:spcPts val="0"/>
              </a:spcAft>
            </a:pPr>
            <a:r>
              <a:rPr lang="ro-RO" dirty="0">
                <a:solidFill>
                  <a:srgbClr val="002060"/>
                </a:solidFill>
                <a:latin typeface="Palatino Linotype" panose="02040502050505030304" pitchFamily="18" charset="0"/>
              </a:rPr>
              <a:t>În baza unei </a:t>
            </a:r>
            <a:r>
              <a:rPr lang="ro-RO" dirty="0" smtClean="0">
                <a:solidFill>
                  <a:srgbClr val="002060"/>
                </a:solidFill>
                <a:latin typeface="Palatino Linotype" panose="02040502050505030304" pitchFamily="18" charset="0"/>
              </a:rPr>
              <a:t>cereri, </a:t>
            </a:r>
            <a:r>
              <a:rPr lang="ro-RO" dirty="0">
                <a:solidFill>
                  <a:srgbClr val="002060"/>
                </a:solidFill>
                <a:latin typeface="Palatino Linotype" panose="02040502050505030304" pitchFamily="18" charset="0"/>
              </a:rPr>
              <a:t>Serviciul Vamal </a:t>
            </a:r>
            <a:r>
              <a:rPr lang="ro-RO" dirty="0" smtClean="0">
                <a:solidFill>
                  <a:srgbClr val="002060"/>
                </a:solidFill>
                <a:latin typeface="Palatino Linotype" panose="02040502050505030304" pitchFamily="18" charset="0"/>
              </a:rPr>
              <a:t>stabilește </a:t>
            </a:r>
            <a:r>
              <a:rPr lang="ro-RO" dirty="0">
                <a:solidFill>
                  <a:srgbClr val="002060"/>
                </a:solidFill>
                <a:latin typeface="Palatino Linotype" panose="02040502050505030304" pitchFamily="18" charset="0"/>
              </a:rPr>
              <a:t>statutul vamal de mărfuri autohtone </a:t>
            </a:r>
            <a:r>
              <a:rPr lang="ro-RO" dirty="0" smtClean="0">
                <a:solidFill>
                  <a:srgbClr val="002060"/>
                </a:solidFill>
                <a:latin typeface="Palatino Linotype" panose="02040502050505030304" pitchFamily="18" charset="0"/>
              </a:rPr>
              <a:t>pentru: </a:t>
            </a:r>
          </a:p>
          <a:p>
            <a:pPr algn="just">
              <a:spcBef>
                <a:spcPts val="0"/>
              </a:spcBef>
              <a:spcAft>
                <a:spcPts val="0"/>
              </a:spcAft>
            </a:pPr>
            <a:endParaRPr lang="ro-RO" dirty="0">
              <a:solidFill>
                <a:srgbClr val="002060"/>
              </a:solidFill>
              <a:latin typeface="Palatino Linotype" panose="02040502050505030304" pitchFamily="18" charset="0"/>
            </a:endParaRPr>
          </a:p>
          <a:p>
            <a:pPr algn="just">
              <a:spcBef>
                <a:spcPts val="0"/>
              </a:spcBef>
              <a:spcAft>
                <a:spcPts val="0"/>
              </a:spcAft>
            </a:pPr>
            <a:r>
              <a:rPr lang="ro-RO" dirty="0" smtClean="0">
                <a:solidFill>
                  <a:srgbClr val="002060"/>
                </a:solidFill>
                <a:latin typeface="Palatino Linotype" panose="02040502050505030304" pitchFamily="18" charset="0"/>
              </a:rPr>
              <a:t>a) mărfuri </a:t>
            </a:r>
            <a:r>
              <a:rPr lang="ro-RO" dirty="0">
                <a:solidFill>
                  <a:srgbClr val="002060"/>
                </a:solidFill>
                <a:latin typeface="Palatino Linotype" panose="02040502050505030304" pitchFamily="18" charset="0"/>
              </a:rPr>
              <a:t>autohtone introduse în zonele libere; </a:t>
            </a:r>
            <a:endParaRPr lang="ro-RO" dirty="0" smtClean="0">
              <a:solidFill>
                <a:srgbClr val="002060"/>
              </a:solidFill>
              <a:latin typeface="Palatino Linotype" panose="02040502050505030304" pitchFamily="18" charset="0"/>
            </a:endParaRPr>
          </a:p>
          <a:p>
            <a:pPr marL="342900" indent="-342900" algn="just">
              <a:spcBef>
                <a:spcPts val="0"/>
              </a:spcBef>
              <a:spcAft>
                <a:spcPts val="0"/>
              </a:spcAft>
              <a:buAutoNum type="alphaLcParenR"/>
            </a:pPr>
            <a:endParaRPr lang="ro-RO" dirty="0">
              <a:solidFill>
                <a:srgbClr val="002060"/>
              </a:solidFill>
              <a:latin typeface="Palatino Linotype" panose="02040502050505030304" pitchFamily="18" charset="0"/>
            </a:endParaRPr>
          </a:p>
          <a:p>
            <a:pPr algn="just">
              <a:spcBef>
                <a:spcPts val="0"/>
              </a:spcBef>
              <a:spcAft>
                <a:spcPts val="0"/>
              </a:spcAft>
            </a:pPr>
            <a:r>
              <a:rPr lang="ro-RO" dirty="0">
                <a:solidFill>
                  <a:srgbClr val="002060"/>
                </a:solidFill>
                <a:latin typeface="Palatino Linotype" panose="02040502050505030304" pitchFamily="18" charset="0"/>
              </a:rPr>
              <a:t>b) mărfuri autohtone care au fost supuse </a:t>
            </a:r>
            <a:r>
              <a:rPr lang="ro-RO" dirty="0" smtClean="0">
                <a:solidFill>
                  <a:srgbClr val="002060"/>
                </a:solidFill>
                <a:latin typeface="Palatino Linotype" panose="02040502050505030304" pitchFamily="18" charset="0"/>
              </a:rPr>
              <a:t>operațiunilor </a:t>
            </a:r>
            <a:r>
              <a:rPr lang="ro-RO" dirty="0">
                <a:solidFill>
                  <a:srgbClr val="002060"/>
                </a:solidFill>
                <a:latin typeface="Palatino Linotype" panose="02040502050505030304" pitchFamily="18" charset="0"/>
              </a:rPr>
              <a:t>de prelucrare într-o zonă liberă; </a:t>
            </a:r>
            <a:endParaRPr lang="ro-RO" dirty="0" smtClean="0">
              <a:solidFill>
                <a:srgbClr val="002060"/>
              </a:solidFill>
              <a:latin typeface="Palatino Linotype" panose="02040502050505030304" pitchFamily="18" charset="0"/>
            </a:endParaRPr>
          </a:p>
          <a:p>
            <a:pPr algn="just">
              <a:spcBef>
                <a:spcPts val="0"/>
              </a:spcBef>
              <a:spcAft>
                <a:spcPts val="0"/>
              </a:spcAft>
            </a:pPr>
            <a:endParaRPr lang="ro-RO" dirty="0">
              <a:solidFill>
                <a:srgbClr val="002060"/>
              </a:solidFill>
              <a:latin typeface="Palatino Linotype" panose="02040502050505030304" pitchFamily="18" charset="0"/>
            </a:endParaRPr>
          </a:p>
          <a:p>
            <a:r>
              <a:rPr lang="ro-RO" dirty="0">
                <a:solidFill>
                  <a:srgbClr val="002060"/>
                </a:solidFill>
                <a:latin typeface="Palatino Linotype" panose="02040502050505030304" pitchFamily="18" charset="0"/>
              </a:rPr>
              <a:t>c) mărfuri puse în liberă </a:t>
            </a:r>
            <a:r>
              <a:rPr lang="ro-RO" dirty="0" smtClean="0">
                <a:solidFill>
                  <a:srgbClr val="002060"/>
                </a:solidFill>
                <a:latin typeface="Palatino Linotype" panose="02040502050505030304" pitchFamily="18" charset="0"/>
              </a:rPr>
              <a:t>circulație </a:t>
            </a:r>
            <a:r>
              <a:rPr lang="ro-RO" dirty="0">
                <a:solidFill>
                  <a:srgbClr val="002060"/>
                </a:solidFill>
                <a:latin typeface="Palatino Linotype" panose="02040502050505030304" pitchFamily="18" charset="0"/>
              </a:rPr>
              <a:t>într-o zonă liberă</a:t>
            </a:r>
            <a:r>
              <a:rPr lang="ro-RO" dirty="0" smtClean="0">
                <a:solidFill>
                  <a:srgbClr val="002060"/>
                </a:solidFill>
                <a:latin typeface="Palatino Linotype" panose="02040502050505030304" pitchFamily="18" charset="0"/>
              </a:rPr>
              <a:t>;</a:t>
            </a:r>
          </a:p>
          <a:p>
            <a:endParaRPr lang="ru-RU"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2217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413237" y="272563"/>
            <a:ext cx="11778763" cy="606668"/>
          </a:xfrm>
        </p:spPr>
        <p:txBody>
          <a:bodyPr>
            <a:normAutofit/>
          </a:bodyPr>
          <a:lstStyle/>
          <a:p>
            <a:pPr algn="ctr"/>
            <a:r>
              <a:rPr lang="it-IT" sz="2800" dirty="0">
                <a:solidFill>
                  <a:srgbClr val="002060"/>
                </a:solidFill>
                <a:latin typeface="Palatino Linotype" panose="02040502050505030304" pitchFamily="18" charset="0"/>
              </a:rPr>
              <a:t>Mărfurile </a:t>
            </a:r>
            <a:r>
              <a:rPr lang="ro-MD" sz="2800" dirty="0" smtClean="0">
                <a:solidFill>
                  <a:srgbClr val="002060"/>
                </a:solidFill>
                <a:latin typeface="Palatino Linotype" panose="02040502050505030304" pitchFamily="18" charset="0"/>
              </a:rPr>
              <a:t>străine</a:t>
            </a:r>
            <a:r>
              <a:rPr lang="it-IT" sz="2800" dirty="0" smtClean="0">
                <a:solidFill>
                  <a:srgbClr val="002060"/>
                </a:solidFill>
                <a:latin typeface="Palatino Linotype" panose="02040502050505030304" pitchFamily="18" charset="0"/>
              </a:rPr>
              <a:t> </a:t>
            </a:r>
            <a:r>
              <a:rPr lang="it-IT" sz="2800" dirty="0">
                <a:solidFill>
                  <a:srgbClr val="002060"/>
                </a:solidFill>
                <a:latin typeface="Palatino Linotype" panose="02040502050505030304" pitchFamily="18" charset="0"/>
              </a:rPr>
              <a:t>în zone libere</a:t>
            </a:r>
            <a:endParaRPr lang="ru-RU" sz="2800" dirty="0">
              <a:solidFill>
                <a:srgbClr val="002060"/>
              </a:solidFill>
              <a:latin typeface="Palatino Linotype" panose="02040502050505030304" pitchFamily="18" charset="0"/>
            </a:endParaRPr>
          </a:p>
        </p:txBody>
      </p:sp>
      <p:sp>
        <p:nvSpPr>
          <p:cNvPr id="8" name="Прямоугольник 7"/>
          <p:cNvSpPr/>
          <p:nvPr/>
        </p:nvSpPr>
        <p:spPr>
          <a:xfrm>
            <a:off x="413237" y="1134208"/>
            <a:ext cx="11491547" cy="3693319"/>
          </a:xfrm>
          <a:prstGeom prst="rect">
            <a:avLst/>
          </a:prstGeom>
        </p:spPr>
        <p:txBody>
          <a:bodyPr wrap="square">
            <a:spAutoFit/>
          </a:bodyPr>
          <a:lstStyle/>
          <a:p>
            <a:pPr lvl="0"/>
            <a:r>
              <a:rPr lang="ro-RO" dirty="0">
                <a:solidFill>
                  <a:srgbClr val="002060"/>
                </a:solidFill>
                <a:latin typeface="Palatino Linotype" panose="02040502050505030304" pitchFamily="18" charset="0"/>
              </a:rPr>
              <a:t>Mărfurile străine, pe perioada în care rămân în zonele libere, pot fi puse în </a:t>
            </a:r>
            <a:r>
              <a:rPr lang="ro-RO" b="1" dirty="0">
                <a:solidFill>
                  <a:srgbClr val="002060"/>
                </a:solidFill>
                <a:latin typeface="Palatino Linotype" panose="02040502050505030304" pitchFamily="18" charset="0"/>
              </a:rPr>
              <a:t>liberă </a:t>
            </a:r>
            <a:r>
              <a:rPr lang="ro-RO" b="1" dirty="0" smtClean="0">
                <a:solidFill>
                  <a:srgbClr val="002060"/>
                </a:solidFill>
                <a:latin typeface="Palatino Linotype" panose="02040502050505030304" pitchFamily="18" charset="0"/>
              </a:rPr>
              <a:t>circulație </a:t>
            </a:r>
            <a:r>
              <a:rPr lang="ro-RO" dirty="0">
                <a:solidFill>
                  <a:srgbClr val="002060"/>
                </a:solidFill>
                <a:latin typeface="Palatino Linotype" panose="02040502050505030304" pitchFamily="18" charset="0"/>
              </a:rPr>
              <a:t>sau plasate sub regimul de </a:t>
            </a:r>
            <a:r>
              <a:rPr lang="ro-RO" b="1" dirty="0" smtClean="0">
                <a:solidFill>
                  <a:srgbClr val="002060"/>
                </a:solidFill>
                <a:latin typeface="Palatino Linotype" panose="02040502050505030304" pitchFamily="18" charset="0"/>
              </a:rPr>
              <a:t>perfecționare </a:t>
            </a:r>
            <a:r>
              <a:rPr lang="ro-RO" b="1" dirty="0">
                <a:solidFill>
                  <a:srgbClr val="002060"/>
                </a:solidFill>
                <a:latin typeface="Palatino Linotype" panose="02040502050505030304" pitchFamily="18" charset="0"/>
              </a:rPr>
              <a:t>activă</a:t>
            </a:r>
            <a:r>
              <a:rPr lang="ro-RO" dirty="0">
                <a:solidFill>
                  <a:srgbClr val="002060"/>
                </a:solidFill>
                <a:latin typeface="Palatino Linotype" panose="02040502050505030304" pitchFamily="18" charset="0"/>
              </a:rPr>
              <a:t>, de </a:t>
            </a:r>
            <a:r>
              <a:rPr lang="ro-RO" b="1" dirty="0">
                <a:solidFill>
                  <a:srgbClr val="002060"/>
                </a:solidFill>
                <a:latin typeface="Palatino Linotype" panose="02040502050505030304" pitchFamily="18" charset="0"/>
              </a:rPr>
              <a:t>admitere temporară </a:t>
            </a:r>
            <a:r>
              <a:rPr lang="ro-RO" dirty="0">
                <a:solidFill>
                  <a:srgbClr val="002060"/>
                </a:solidFill>
                <a:latin typeface="Palatino Linotype" panose="02040502050505030304" pitchFamily="18" charset="0"/>
              </a:rPr>
              <a:t>în </a:t>
            </a:r>
            <a:r>
              <a:rPr lang="ro-RO" dirty="0" smtClean="0">
                <a:solidFill>
                  <a:srgbClr val="002060"/>
                </a:solidFill>
                <a:latin typeface="Palatino Linotype" panose="02040502050505030304" pitchFamily="18" charset="0"/>
              </a:rPr>
              <a:t>condițiile </a:t>
            </a:r>
            <a:r>
              <a:rPr lang="ro-RO" dirty="0">
                <a:solidFill>
                  <a:srgbClr val="002060"/>
                </a:solidFill>
                <a:latin typeface="Palatino Linotype" panose="02040502050505030304" pitchFamily="18" charset="0"/>
              </a:rPr>
              <a:t>prevăzute de aceste regimuri. În astfel de cazuri, acestea </a:t>
            </a:r>
            <a:r>
              <a:rPr lang="ro-RO" b="1" dirty="0">
                <a:solidFill>
                  <a:srgbClr val="002060"/>
                </a:solidFill>
                <a:latin typeface="Palatino Linotype" panose="02040502050505030304" pitchFamily="18" charset="0"/>
              </a:rPr>
              <a:t>nu sunt considerate ca aflându-se sub regimul de </a:t>
            </a:r>
            <a:r>
              <a:rPr lang="ro-RO" b="1" dirty="0" smtClean="0">
                <a:solidFill>
                  <a:srgbClr val="002060"/>
                </a:solidFill>
                <a:latin typeface="Palatino Linotype" panose="02040502050505030304" pitchFamily="18" charset="0"/>
              </a:rPr>
              <a:t>zonă liberă</a:t>
            </a:r>
            <a:r>
              <a:rPr lang="ro-MD" dirty="0" smtClean="0">
                <a:solidFill>
                  <a:srgbClr val="002060"/>
                </a:solidFill>
                <a:latin typeface="Palatino Linotype" panose="02040502050505030304" pitchFamily="18" charset="0"/>
              </a:rPr>
              <a:t>.</a:t>
            </a:r>
          </a:p>
          <a:p>
            <a:pPr lvl="0"/>
            <a:endParaRPr lang="ro-MD" dirty="0" smtClean="0">
              <a:solidFill>
                <a:srgbClr val="002060"/>
              </a:solidFill>
              <a:latin typeface="Palatino Linotype" panose="02040502050505030304" pitchFamily="18" charset="0"/>
            </a:endParaRPr>
          </a:p>
          <a:p>
            <a:pPr lvl="0"/>
            <a:r>
              <a:rPr lang="ro-RO" dirty="0" smtClean="0">
                <a:solidFill>
                  <a:srgbClr val="002060"/>
                </a:solidFill>
                <a:latin typeface="Palatino Linotype" panose="02040502050505030304" pitchFamily="18" charset="0"/>
              </a:rPr>
              <a:t>Aceasta </a:t>
            </a:r>
            <a:r>
              <a:rPr lang="ro-RO" dirty="0">
                <a:solidFill>
                  <a:srgbClr val="002060"/>
                </a:solidFill>
                <a:latin typeface="Palatino Linotype" panose="02040502050505030304" pitchFamily="18" charset="0"/>
              </a:rPr>
              <a:t>nu împiedică utilizarea sau consumul mărfurilor care, dacă sunt puse în liberă circulație sau sunt importate temporar, nu sunt supuse taxelor de import.</a:t>
            </a:r>
            <a:endParaRPr lang="ro-RO" dirty="0" smtClean="0">
              <a:solidFill>
                <a:srgbClr val="002060"/>
              </a:solidFill>
              <a:latin typeface="Palatino Linotype" panose="02040502050505030304" pitchFamily="18" charset="0"/>
            </a:endParaRPr>
          </a:p>
          <a:p>
            <a:pPr lvl="0"/>
            <a:endParaRPr kumimoji="0" lang="ro-RO" sz="1800" b="0"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mn-cs"/>
            </a:endParaRPr>
          </a:p>
          <a:p>
            <a:pPr lvl="0"/>
            <a:endParaRPr kumimoji="0" lang="ro-RO" sz="1800" b="0"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endParaRPr>
          </a:p>
          <a:p>
            <a:pPr lvl="0"/>
            <a:r>
              <a:rPr lang="ro-RO" dirty="0">
                <a:solidFill>
                  <a:srgbClr val="002060"/>
                </a:solidFill>
                <a:latin typeface="Palatino Linotype" panose="02040502050505030304" pitchFamily="18" charset="0"/>
              </a:rPr>
              <a:t>În cazul utilizării sau consumării nu este necesară o declarație vamală de punere în liberă circulație sau de plasare sub regimul de admitere temporară.</a:t>
            </a:r>
          </a:p>
          <a:p>
            <a:pPr lvl="0"/>
            <a:endParaRPr lang="ro-RO" dirty="0">
              <a:solidFill>
                <a:srgbClr val="002060"/>
              </a:solidFill>
              <a:latin typeface="Palatino Linotype" panose="02040502050505030304" pitchFamily="18" charset="0"/>
            </a:endParaRPr>
          </a:p>
          <a:p>
            <a:pPr lvl="0"/>
            <a:r>
              <a:rPr lang="ro-RO" dirty="0">
                <a:solidFill>
                  <a:srgbClr val="002060"/>
                </a:solidFill>
                <a:latin typeface="Palatino Linotype" panose="02040502050505030304" pitchFamily="18" charset="0"/>
              </a:rPr>
              <a:t>E</a:t>
            </a:r>
            <a:r>
              <a:rPr lang="ro-RO" dirty="0" smtClean="0">
                <a:solidFill>
                  <a:srgbClr val="002060"/>
                </a:solidFill>
                <a:latin typeface="Palatino Linotype" panose="02040502050505030304" pitchFamily="18" charset="0"/>
              </a:rPr>
              <a:t>ste </a:t>
            </a:r>
            <a:r>
              <a:rPr lang="ro-RO" dirty="0">
                <a:solidFill>
                  <a:srgbClr val="002060"/>
                </a:solidFill>
                <a:latin typeface="Palatino Linotype" panose="02040502050505030304" pitchFamily="18" charset="0"/>
              </a:rPr>
              <a:t>necesară o declarație în cazul în care mărfurile sunt supuse unui contingent tarifar.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40855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518747" y="484189"/>
            <a:ext cx="11673254" cy="562096"/>
          </a:xfrm>
        </p:spPr>
        <p:txBody>
          <a:bodyPr/>
          <a:lstStyle/>
          <a:p>
            <a:pPr algn="ctr"/>
            <a:r>
              <a:rPr lang="ro-RO" sz="2800" dirty="0">
                <a:solidFill>
                  <a:srgbClr val="002060"/>
                </a:solidFill>
                <a:latin typeface="Palatino Linotype" panose="02040502050505030304" pitchFamily="18" charset="0"/>
                <a:ea typeface="+mn-ea"/>
                <a:cs typeface="+mn-cs"/>
              </a:rPr>
              <a:t>Scoaterea mărfurilor din zona liberă</a:t>
            </a:r>
            <a:endParaRPr lang="ru-RU" sz="2800" dirty="0">
              <a:solidFill>
                <a:srgbClr val="002060"/>
              </a:solidFill>
              <a:latin typeface="Palatino Linotype" panose="02040502050505030304" pitchFamily="18" charset="0"/>
              <a:ea typeface="+mn-ea"/>
              <a:cs typeface="+mn-cs"/>
            </a:endParaRPr>
          </a:p>
        </p:txBody>
      </p:sp>
      <p:sp>
        <p:nvSpPr>
          <p:cNvPr id="8" name="Прямоугольник 7"/>
          <p:cNvSpPr/>
          <p:nvPr/>
        </p:nvSpPr>
        <p:spPr>
          <a:xfrm>
            <a:off x="413237" y="1134208"/>
            <a:ext cx="11491547" cy="4801314"/>
          </a:xfrm>
          <a:prstGeom prst="rect">
            <a:avLst/>
          </a:prstGeom>
        </p:spPr>
        <p:txBody>
          <a:bodyPr wrap="square">
            <a:spAutoFit/>
          </a:bodyPr>
          <a:lstStyle/>
          <a:p>
            <a:pPr lvl="0"/>
            <a:r>
              <a:rPr lang="ro-RO" dirty="0">
                <a:solidFill>
                  <a:srgbClr val="002060"/>
                </a:solidFill>
                <a:latin typeface="Palatino Linotype" panose="02040502050505030304" pitchFamily="18" charset="0"/>
              </a:rPr>
              <a:t>Mărfurile aflate în zona liberă pot fi </a:t>
            </a:r>
            <a:r>
              <a:rPr lang="ro-RO" b="1" dirty="0">
                <a:solidFill>
                  <a:srgbClr val="002060"/>
                </a:solidFill>
                <a:latin typeface="Palatino Linotype" panose="02040502050505030304" pitchFamily="18" charset="0"/>
              </a:rPr>
              <a:t>exportate</a:t>
            </a:r>
            <a:r>
              <a:rPr lang="ro-RO" dirty="0">
                <a:solidFill>
                  <a:srgbClr val="002060"/>
                </a:solidFill>
                <a:latin typeface="Palatino Linotype" panose="02040502050505030304" pitchFamily="18" charset="0"/>
              </a:rPr>
              <a:t> sau </a:t>
            </a:r>
            <a:r>
              <a:rPr lang="ro-RO" b="1" dirty="0">
                <a:solidFill>
                  <a:srgbClr val="002060"/>
                </a:solidFill>
                <a:latin typeface="Palatino Linotype" panose="02040502050505030304" pitchFamily="18" charset="0"/>
              </a:rPr>
              <a:t>reexportate</a:t>
            </a:r>
            <a:r>
              <a:rPr lang="ro-RO" dirty="0">
                <a:solidFill>
                  <a:srgbClr val="002060"/>
                </a:solidFill>
                <a:latin typeface="Palatino Linotype" panose="02040502050505030304" pitchFamily="18" charset="0"/>
              </a:rPr>
              <a:t> din teritoriul vamal sau </a:t>
            </a:r>
            <a:r>
              <a:rPr lang="ro-RO" b="1" dirty="0">
                <a:solidFill>
                  <a:srgbClr val="002060"/>
                </a:solidFill>
                <a:latin typeface="Palatino Linotype" panose="02040502050505030304" pitchFamily="18" charset="0"/>
              </a:rPr>
              <a:t>introduse într-o altă parte a teritoriului </a:t>
            </a:r>
            <a:r>
              <a:rPr lang="ro-RO" b="1" dirty="0" smtClean="0">
                <a:solidFill>
                  <a:srgbClr val="002060"/>
                </a:solidFill>
                <a:latin typeface="Palatino Linotype" panose="02040502050505030304" pitchFamily="18" charset="0"/>
              </a:rPr>
              <a:t>vamal (</a:t>
            </a:r>
            <a:r>
              <a:rPr lang="ro-MD" dirty="0">
                <a:solidFill>
                  <a:srgbClr val="002060"/>
                </a:solidFill>
                <a:latin typeface="Palatino Linotype" panose="02040502050505030304" pitchFamily="18" charset="0"/>
              </a:rPr>
              <a:t>cu achitarea drepturilor de import și aplicarea măsurilor de politica comercială</a:t>
            </a:r>
            <a:r>
              <a:rPr lang="ro-MD" dirty="0" smtClean="0">
                <a:solidFill>
                  <a:srgbClr val="002060"/>
                </a:solidFill>
                <a:latin typeface="Palatino Linotype" panose="02040502050505030304" pitchFamily="18" charset="0"/>
              </a:rPr>
              <a:t>).</a:t>
            </a:r>
            <a:endParaRPr lang="ro-RO" dirty="0">
              <a:solidFill>
                <a:srgbClr val="002060"/>
              </a:solidFill>
              <a:latin typeface="Palatino Linotype" panose="02040502050505030304" pitchFamily="18" charset="0"/>
            </a:endParaRPr>
          </a:p>
          <a:p>
            <a:pPr lvl="0"/>
            <a:endParaRPr kumimoji="0" lang="ro-RO" sz="1800" b="0"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mn-cs"/>
            </a:endParaRPr>
          </a:p>
          <a:p>
            <a:pPr lvl="0"/>
            <a:endParaRPr lang="ro-RO" dirty="0">
              <a:solidFill>
                <a:srgbClr val="002060"/>
              </a:solidFill>
              <a:latin typeface="Palatino Linotype" panose="02040502050505030304" pitchFamily="18" charset="0"/>
            </a:endParaRPr>
          </a:p>
          <a:p>
            <a:pPr lvl="0"/>
            <a:r>
              <a:rPr lang="ro-RO" dirty="0">
                <a:solidFill>
                  <a:srgbClr val="002060"/>
                </a:solidFill>
                <a:latin typeface="Palatino Linotype" panose="02040502050505030304" pitchFamily="18" charset="0"/>
              </a:rPr>
              <a:t>În cazul în care mărfurile sunt scoase dintr-o zonă liberă </a:t>
            </a:r>
            <a:r>
              <a:rPr lang="ro-RO" dirty="0" smtClean="0">
                <a:solidFill>
                  <a:srgbClr val="002060"/>
                </a:solidFill>
                <a:latin typeface="Palatino Linotype" panose="02040502050505030304" pitchFamily="18" charset="0"/>
              </a:rPr>
              <a:t>și </a:t>
            </a:r>
            <a:r>
              <a:rPr lang="ro-RO" dirty="0">
                <a:solidFill>
                  <a:srgbClr val="002060"/>
                </a:solidFill>
                <a:latin typeface="Palatino Linotype" panose="02040502050505030304" pitchFamily="18" charset="0"/>
              </a:rPr>
              <a:t>sunt introduse într-o altă parte a teritoriului vamal sau sunt plasate sub un regim vamal, acestea sunt considerate </a:t>
            </a:r>
            <a:r>
              <a:rPr lang="ro-RO" b="1" dirty="0">
                <a:solidFill>
                  <a:srgbClr val="002060"/>
                </a:solidFill>
                <a:latin typeface="Palatino Linotype" panose="02040502050505030304" pitchFamily="18" charset="0"/>
              </a:rPr>
              <a:t>ca fiind mărfuri străine</a:t>
            </a:r>
            <a:r>
              <a:rPr lang="ro-RO" dirty="0">
                <a:solidFill>
                  <a:srgbClr val="002060"/>
                </a:solidFill>
                <a:latin typeface="Palatino Linotype" panose="02040502050505030304" pitchFamily="18" charset="0"/>
              </a:rPr>
              <a:t>, cu </a:t>
            </a:r>
            <a:r>
              <a:rPr lang="ro-RO" dirty="0" smtClean="0">
                <a:solidFill>
                  <a:srgbClr val="002060"/>
                </a:solidFill>
                <a:latin typeface="Palatino Linotype" panose="02040502050505030304" pitchFamily="18" charset="0"/>
              </a:rPr>
              <a:t>excepția </a:t>
            </a:r>
            <a:r>
              <a:rPr lang="ro-RO" dirty="0">
                <a:solidFill>
                  <a:srgbClr val="002060"/>
                </a:solidFill>
                <a:latin typeface="Palatino Linotype" panose="02040502050505030304" pitchFamily="18" charset="0"/>
              </a:rPr>
              <a:t>cazului în care statutul lor vamal de mărfuri autohtone a fost demonstrat</a:t>
            </a:r>
            <a:r>
              <a:rPr lang="ro-RO" dirty="0" smtClean="0">
                <a:solidFill>
                  <a:srgbClr val="002060"/>
                </a:solidFill>
                <a:latin typeface="Palatino Linotype" panose="02040502050505030304" pitchFamily="18" charset="0"/>
              </a:rPr>
              <a:t>.</a:t>
            </a:r>
          </a:p>
          <a:p>
            <a:pPr lvl="0"/>
            <a:endParaRPr lang="ro-RO" dirty="0">
              <a:solidFill>
                <a:srgbClr val="002060"/>
              </a:solidFill>
              <a:latin typeface="Palatino Linotype" panose="02040502050505030304" pitchFamily="18" charset="0"/>
            </a:endParaRPr>
          </a:p>
          <a:p>
            <a:pPr lvl="0"/>
            <a:endParaRPr lang="ro-RO" dirty="0" smtClean="0">
              <a:solidFill>
                <a:srgbClr val="002060"/>
              </a:solidFill>
              <a:latin typeface="Palatino Linotype" panose="02040502050505030304" pitchFamily="18" charset="0"/>
            </a:endParaRPr>
          </a:p>
          <a:p>
            <a:pPr lvl="0"/>
            <a:endParaRPr lang="ro-RO" dirty="0">
              <a:solidFill>
                <a:srgbClr val="002060"/>
              </a:solidFill>
              <a:latin typeface="Palatino Linotype" panose="02040502050505030304" pitchFamily="18" charset="0"/>
            </a:endParaRPr>
          </a:p>
          <a:p>
            <a:pPr lvl="0"/>
            <a:endParaRPr lang="ro-RO" dirty="0" smtClean="0">
              <a:solidFill>
                <a:srgbClr val="002060"/>
              </a:solidFill>
              <a:latin typeface="Palatino Linotype" panose="02040502050505030304" pitchFamily="18" charset="0"/>
            </a:endParaRPr>
          </a:p>
          <a:p>
            <a:pPr lvl="0"/>
            <a:endParaRPr lang="ro-RO" dirty="0">
              <a:solidFill>
                <a:srgbClr val="002060"/>
              </a:solidFill>
              <a:latin typeface="Palatino Linotype" panose="02040502050505030304" pitchFamily="18" charset="0"/>
            </a:endParaRPr>
          </a:p>
          <a:p>
            <a:pPr lvl="0"/>
            <a:endParaRPr lang="ro-RO" dirty="0" smtClean="0">
              <a:solidFill>
                <a:srgbClr val="002060"/>
              </a:solidFill>
              <a:latin typeface="Palatino Linotype" panose="02040502050505030304" pitchFamily="18" charset="0"/>
            </a:endParaRPr>
          </a:p>
          <a:p>
            <a:pPr lvl="0"/>
            <a:endParaRPr lang="ro-RO" dirty="0">
              <a:solidFill>
                <a:srgbClr val="002060"/>
              </a:solidFill>
              <a:latin typeface="Palatino Linotype" panose="02040502050505030304" pitchFamily="18" charset="0"/>
            </a:endParaRPr>
          </a:p>
          <a:p>
            <a:pPr lvl="0"/>
            <a:r>
              <a:rPr lang="ro-MD" dirty="0">
                <a:solidFill>
                  <a:srgbClr val="002060"/>
                </a:solidFill>
                <a:latin typeface="Palatino Linotype" panose="02040502050505030304" pitchFamily="18" charset="0"/>
              </a:rPr>
              <a:t>Serviciul Vamal inițiază consultarea publică la proiectul Ordinului Serviciului Vamal referitor la aprobarea Regulamentului cu privire la plasarea/scoaterea mărfurilor în/din zona liberă. </a:t>
            </a:r>
            <a:endParaRPr lang="ro-RO" dirty="0">
              <a:solidFill>
                <a:srgbClr val="002060"/>
              </a:solidFill>
              <a:latin typeface="Palatino Linotype" panose="02040502050505030304" pitchFamily="18" charset="0"/>
            </a:endParaRPr>
          </a:p>
          <a:p>
            <a:pPr lvl="0"/>
            <a:endParaRPr kumimoji="0" lang="ro-RO" sz="1800" b="0"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0323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descr="titlu">
            <a:extLst>
              <a:ext uri="{FF2B5EF4-FFF2-40B4-BE49-F238E27FC236}">
                <a16:creationId xmlns:a16="http://schemas.microsoft.com/office/drawing/2014/main" id="{DFF36EE7-AE57-42F4-ACA9-A328C1F4EA02}"/>
              </a:ext>
            </a:extLst>
          </p:cNvPr>
          <p:cNvSpPr>
            <a:spLocks noGrp="1"/>
          </p:cNvSpPr>
          <p:nvPr>
            <p:ph type="title" idx="4294967295"/>
          </p:nvPr>
        </p:nvSpPr>
        <p:spPr>
          <a:xfrm>
            <a:off x="0" y="1"/>
            <a:ext cx="11518900" cy="685800"/>
          </a:xfrm>
        </p:spPr>
        <p:txBody>
          <a:bodyPr rtlCol="0">
            <a:normAutofit/>
          </a:bodyPr>
          <a:lstStyle/>
          <a:p>
            <a:pPr algn="ctr"/>
            <a:r>
              <a:rPr lang="ro-RO" sz="2800" b="1" dirty="0">
                <a:solidFill>
                  <a:schemeClr val="accent2">
                    <a:lumMod val="90000"/>
                    <a:lumOff val="10000"/>
                  </a:schemeClr>
                </a:solidFill>
                <a:latin typeface="Palatino Linotype" panose="02040502050505030304" pitchFamily="18" charset="0"/>
              </a:rPr>
              <a:t>Prelucrarea/producerea mărfurilor pe teritoriul ZEL</a:t>
            </a:r>
            <a:endParaRPr lang="ro-RO"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683194624"/>
              </p:ext>
            </p:extLst>
          </p:nvPr>
        </p:nvGraphicFramePr>
        <p:xfrm>
          <a:off x="427703" y="685414"/>
          <a:ext cx="11105537" cy="5509400"/>
        </p:xfrm>
        <a:graphic>
          <a:graphicData uri="http://schemas.openxmlformats.org/drawingml/2006/table">
            <a:tbl>
              <a:tblPr firstRow="1" bandRow="1">
                <a:tableStyleId>{E8B1032C-EA38-4F05-BA0D-38AFFFC7BED3}</a:tableStyleId>
              </a:tblPr>
              <a:tblGrid>
                <a:gridCol w="1797933">
                  <a:extLst>
                    <a:ext uri="{9D8B030D-6E8A-4147-A177-3AD203B41FA5}">
                      <a16:colId xmlns:a16="http://schemas.microsoft.com/office/drawing/2014/main" val="3559170007"/>
                    </a:ext>
                  </a:extLst>
                </a:gridCol>
                <a:gridCol w="4411138">
                  <a:extLst>
                    <a:ext uri="{9D8B030D-6E8A-4147-A177-3AD203B41FA5}">
                      <a16:colId xmlns:a16="http://schemas.microsoft.com/office/drawing/2014/main" val="900119214"/>
                    </a:ext>
                  </a:extLst>
                </a:gridCol>
                <a:gridCol w="4896466">
                  <a:extLst>
                    <a:ext uri="{9D8B030D-6E8A-4147-A177-3AD203B41FA5}">
                      <a16:colId xmlns:a16="http://schemas.microsoft.com/office/drawing/2014/main" val="3388503133"/>
                    </a:ext>
                  </a:extLst>
                </a:gridCol>
              </a:tblGrid>
              <a:tr h="309334">
                <a:tc>
                  <a:txBody>
                    <a:bodyPr/>
                    <a:lstStyle/>
                    <a:p>
                      <a:pPr algn="ctr">
                        <a:spcAft>
                          <a:spcPts val="0"/>
                        </a:spcAft>
                      </a:pPr>
                      <a:r>
                        <a:rPr lang="ro-MD" sz="1200" kern="100" dirty="0">
                          <a:solidFill>
                            <a:schemeClr val="bg1"/>
                          </a:solidFill>
                          <a:effectLst/>
                          <a:latin typeface="Palatino Linotype" panose="02040502050505030304" pitchFamily="18" charset="0"/>
                          <a:ea typeface="Cambria" panose="02040503050406030204" pitchFamily="18" charset="0"/>
                        </a:rPr>
                        <a:t>Procesele </a:t>
                      </a:r>
                      <a:endParaRPr lang="en-US" sz="1200" kern="100" dirty="0">
                        <a:solidFill>
                          <a:schemeClr val="bg1"/>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68580" marR="68580" marT="0" marB="0" anchor="ctr">
                    <a:solidFill>
                      <a:schemeClr val="accent2">
                        <a:lumMod val="90000"/>
                        <a:lumOff val="10000"/>
                      </a:schemeClr>
                    </a:solidFill>
                  </a:tcPr>
                </a:tc>
                <a:tc>
                  <a:txBody>
                    <a:bodyPr/>
                    <a:lstStyle/>
                    <a:p>
                      <a:pPr algn="ctr">
                        <a:spcAft>
                          <a:spcPts val="0"/>
                        </a:spcAft>
                      </a:pPr>
                      <a:r>
                        <a:rPr lang="ro-MD" sz="1200" b="1" kern="100" dirty="0">
                          <a:solidFill>
                            <a:schemeClr val="bg1"/>
                          </a:solidFill>
                          <a:effectLst/>
                          <a:latin typeface="Palatino Linotype" panose="02040502050505030304" pitchFamily="18" charset="0"/>
                          <a:ea typeface="Cambria" panose="02040503050406030204" pitchFamily="18" charset="0"/>
                        </a:rPr>
                        <a:t>Prelucrarea/producerea mărfurilor ZEL</a:t>
                      </a:r>
                      <a:endParaRPr lang="en-US" sz="1200" b="1" kern="100" dirty="0">
                        <a:solidFill>
                          <a:schemeClr val="bg1"/>
                        </a:solidFill>
                        <a:effectLst/>
                        <a:latin typeface="Palatino Linotype" panose="02040502050505030304" pitchFamily="18" charset="0"/>
                        <a:ea typeface="Cambria" panose="02040503050406030204" pitchFamily="18" charset="0"/>
                      </a:endParaRPr>
                    </a:p>
                    <a:p>
                      <a:pPr algn="ctr">
                        <a:spcAft>
                          <a:spcPts val="0"/>
                        </a:spcAft>
                      </a:pPr>
                      <a:r>
                        <a:rPr lang="ro-MD" sz="1200" b="1" kern="100" dirty="0">
                          <a:solidFill>
                            <a:schemeClr val="bg1"/>
                          </a:solidFill>
                          <a:effectLst/>
                          <a:latin typeface="Palatino Linotype" panose="02040502050505030304" pitchFamily="18" charset="0"/>
                          <a:ea typeface="Cambria" panose="02040503050406030204" pitchFamily="18" charset="0"/>
                        </a:rPr>
                        <a:t>(procedura actuală/tranzitorie 10 ani)</a:t>
                      </a:r>
                      <a:endParaRPr lang="en-US" sz="1200" b="1" kern="100" dirty="0">
                        <a:solidFill>
                          <a:schemeClr val="bg1"/>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solidFill>
                      <a:schemeClr val="accent2">
                        <a:lumMod val="90000"/>
                        <a:lumOff val="10000"/>
                      </a:schemeClr>
                    </a:solidFill>
                  </a:tcPr>
                </a:tc>
                <a:tc>
                  <a:txBody>
                    <a:bodyPr/>
                    <a:lstStyle/>
                    <a:p>
                      <a:pPr algn="ctr">
                        <a:spcAft>
                          <a:spcPts val="0"/>
                        </a:spcAft>
                      </a:pPr>
                      <a:r>
                        <a:rPr lang="ro-MD" sz="1200" b="1" kern="100" dirty="0">
                          <a:solidFill>
                            <a:schemeClr val="bg1"/>
                          </a:solidFill>
                          <a:effectLst/>
                          <a:latin typeface="Palatino Linotype" panose="02040502050505030304" pitchFamily="18" charset="0"/>
                          <a:ea typeface="Cambria" panose="02040503050406030204" pitchFamily="18" charset="0"/>
                        </a:rPr>
                        <a:t>Noua procedură de perfecționare activă pe teritoriul ZEL </a:t>
                      </a:r>
                    </a:p>
                    <a:p>
                      <a:pPr algn="ctr">
                        <a:spcAft>
                          <a:spcPts val="0"/>
                        </a:spcAft>
                      </a:pPr>
                      <a:r>
                        <a:rPr lang="ro-MD" sz="1200" b="1" kern="100" dirty="0">
                          <a:solidFill>
                            <a:schemeClr val="bg1"/>
                          </a:solidFill>
                          <a:effectLst/>
                          <a:latin typeface="Palatino Linotype" panose="02040502050505030304" pitchFamily="18" charset="0"/>
                          <a:ea typeface="Cambria" panose="02040503050406030204" pitchFamily="18" charset="0"/>
                        </a:rPr>
                        <a:t>(începînd cu </a:t>
                      </a:r>
                      <a:r>
                        <a:rPr lang="ro-MD" sz="1200" b="1" kern="100" dirty="0" smtClean="0">
                          <a:solidFill>
                            <a:schemeClr val="bg1"/>
                          </a:solidFill>
                          <a:effectLst/>
                          <a:latin typeface="Palatino Linotype" panose="02040502050505030304" pitchFamily="18" charset="0"/>
                          <a:ea typeface="Cambria" panose="02040503050406030204" pitchFamily="18" charset="0"/>
                        </a:rPr>
                        <a:t>01.01.2025)</a:t>
                      </a:r>
                      <a:endParaRPr lang="en-US" sz="1200" b="1" kern="100" dirty="0">
                        <a:solidFill>
                          <a:schemeClr val="bg1"/>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solidFill>
                      <a:schemeClr val="accent2">
                        <a:lumMod val="90000"/>
                        <a:lumOff val="10000"/>
                      </a:schemeClr>
                    </a:solidFill>
                  </a:tcPr>
                </a:tc>
                <a:extLst>
                  <a:ext uri="{0D108BD9-81ED-4DB2-BD59-A6C34878D82A}">
                    <a16:rowId xmlns:a16="http://schemas.microsoft.com/office/drawing/2014/main" val="4095067757"/>
                  </a:ext>
                </a:extLst>
              </a:tr>
              <a:tr h="1013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MD"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mn-cs"/>
                        </a:rPr>
                        <a:t>Autorizare</a:t>
                      </a:r>
                      <a:endParaRPr kumimoji="0" lang="en-US"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Times New Roman" panose="02020603050405020304" pitchFamily="18" charset="0"/>
                      </a:endParaRPr>
                    </a:p>
                    <a:p>
                      <a:pPr algn="ctr"/>
                      <a:endParaRPr lang="en-US" sz="1100" dirty="0">
                        <a:solidFill>
                          <a:schemeClr val="bg1"/>
                        </a:solidFill>
                        <a:latin typeface="Palatino Linotype" panose="02040502050505030304" pitchFamily="18" charset="0"/>
                      </a:endParaRPr>
                    </a:p>
                  </a:txBody>
                  <a:tcPr anchor="ctr">
                    <a:solidFill>
                      <a:schemeClr val="accent2">
                        <a:lumMod val="90000"/>
                        <a:lumOff val="10000"/>
                      </a:schemeClr>
                    </a:solidFill>
                  </a:tcPr>
                </a:tc>
                <a:tc>
                  <a:txBody>
                    <a:bodyPr/>
                    <a:lstStyle/>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Înregistrarea în calitate de rezident al ZEL;</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Obţinerea Autorizaţiei pentru activitatea în ZEL (pentru prelucrare/producerea costul autorizației este de 1000 euro*)</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tc>
                  <a:txBody>
                    <a:bodyPr/>
                    <a:lstStyle/>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Înregistrarea în calitate de rezident al ZEL;</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err="1">
                          <a:solidFill>
                            <a:srgbClr val="002060"/>
                          </a:solidFill>
                          <a:effectLst/>
                          <a:latin typeface="Palatino Linotype" panose="02040502050505030304" pitchFamily="18" charset="0"/>
                          <a:ea typeface="Cambria" panose="02040503050406030204" pitchFamily="18" charset="0"/>
                        </a:rPr>
                        <a:t>Obţinerea</a:t>
                      </a:r>
                      <a:r>
                        <a:rPr lang="ro-MD" sz="1100" b="1" kern="100" dirty="0">
                          <a:solidFill>
                            <a:srgbClr val="002060"/>
                          </a:solidFill>
                          <a:effectLst/>
                          <a:latin typeface="Palatino Linotype" panose="02040502050505030304" pitchFamily="18" charset="0"/>
                          <a:ea typeface="Cambria" panose="02040503050406030204" pitchFamily="18" charset="0"/>
                        </a:rPr>
                        <a:t> </a:t>
                      </a:r>
                      <a:r>
                        <a:rPr lang="ro-MD" sz="1100" b="1" kern="100" dirty="0" err="1">
                          <a:solidFill>
                            <a:srgbClr val="002060"/>
                          </a:solidFill>
                          <a:effectLst/>
                          <a:latin typeface="Palatino Linotype" panose="02040502050505030304" pitchFamily="18" charset="0"/>
                          <a:ea typeface="Cambria" panose="02040503050406030204" pitchFamily="18" charset="0"/>
                        </a:rPr>
                        <a:t>Autorizaţiei</a:t>
                      </a:r>
                      <a:r>
                        <a:rPr lang="ro-MD" sz="1100" b="1" kern="100" dirty="0">
                          <a:solidFill>
                            <a:srgbClr val="002060"/>
                          </a:solidFill>
                          <a:effectLst/>
                          <a:latin typeface="Palatino Linotype" panose="02040502050505030304" pitchFamily="18" charset="0"/>
                          <a:ea typeface="Cambria" panose="02040503050406030204" pitchFamily="18" charset="0"/>
                        </a:rPr>
                        <a:t> pentru activitatea în ZEL;</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Depunerea Cererii pentru </a:t>
                      </a:r>
                      <a:r>
                        <a:rPr lang="ro-MD" sz="1100" b="1" kern="100" dirty="0" err="1">
                          <a:solidFill>
                            <a:srgbClr val="002060"/>
                          </a:solidFill>
                          <a:effectLst/>
                          <a:latin typeface="Palatino Linotype" panose="02040502050505030304" pitchFamily="18" charset="0"/>
                          <a:ea typeface="Cambria" panose="02040503050406030204" pitchFamily="18" charset="0"/>
                        </a:rPr>
                        <a:t>obţinerea</a:t>
                      </a:r>
                      <a:r>
                        <a:rPr lang="ro-MD" sz="1100" b="1" kern="100" dirty="0">
                          <a:solidFill>
                            <a:srgbClr val="002060"/>
                          </a:solidFill>
                          <a:effectLst/>
                          <a:latin typeface="Palatino Linotype" panose="02040502050505030304" pitchFamily="18" charset="0"/>
                          <a:ea typeface="Cambria" panose="02040503050406030204" pitchFamily="18" charset="0"/>
                        </a:rPr>
                        <a:t> </a:t>
                      </a:r>
                      <a:r>
                        <a:rPr lang="ro-MD" sz="1100" b="1" kern="100" dirty="0" err="1">
                          <a:solidFill>
                            <a:srgbClr val="002060"/>
                          </a:solidFill>
                          <a:effectLst/>
                          <a:latin typeface="Palatino Linotype" panose="02040502050505030304" pitchFamily="18" charset="0"/>
                          <a:ea typeface="Cambria" panose="02040503050406030204" pitchFamily="18" charset="0"/>
                        </a:rPr>
                        <a:t>Autorizaţiei</a:t>
                      </a:r>
                      <a:r>
                        <a:rPr lang="ro-MD" sz="1100" b="1" kern="100" dirty="0">
                          <a:solidFill>
                            <a:srgbClr val="002060"/>
                          </a:solidFill>
                          <a:effectLst/>
                          <a:latin typeface="Palatino Linotype" panose="02040502050505030304" pitchFamily="18" charset="0"/>
                          <a:ea typeface="Cambria" panose="02040503050406030204" pitchFamily="18" charset="0"/>
                        </a:rPr>
                        <a:t> pentru regimul vamal de </a:t>
                      </a:r>
                      <a:r>
                        <a:rPr lang="ro-MD" sz="1100" b="1" kern="100" dirty="0" err="1">
                          <a:solidFill>
                            <a:srgbClr val="002060"/>
                          </a:solidFill>
                          <a:effectLst/>
                          <a:latin typeface="Palatino Linotype" panose="02040502050505030304" pitchFamily="18" charset="0"/>
                          <a:ea typeface="Cambria" panose="02040503050406030204" pitchFamily="18" charset="0"/>
                        </a:rPr>
                        <a:t>perfecţionare</a:t>
                      </a:r>
                      <a:r>
                        <a:rPr lang="ro-MD" sz="1100" b="1" kern="100" dirty="0">
                          <a:solidFill>
                            <a:srgbClr val="002060"/>
                          </a:solidFill>
                          <a:effectLst/>
                          <a:latin typeface="Palatino Linotype" panose="02040502050505030304" pitchFamily="18" charset="0"/>
                          <a:ea typeface="Cambria" panose="02040503050406030204" pitchFamily="18" charset="0"/>
                        </a:rPr>
                        <a:t> activă prin </a:t>
                      </a:r>
                      <a:r>
                        <a:rPr lang="ro-MD" sz="1100" b="1" kern="100" dirty="0" err="1">
                          <a:solidFill>
                            <a:srgbClr val="002060"/>
                          </a:solidFill>
                          <a:effectLst/>
                          <a:latin typeface="Palatino Linotype" panose="02040502050505030304" pitchFamily="18" charset="0"/>
                          <a:ea typeface="Cambria" panose="02040503050406030204" pitchFamily="18" charset="0"/>
                        </a:rPr>
                        <a:t>SI”Decizii</a:t>
                      </a:r>
                      <a:r>
                        <a:rPr lang="ro-MD" sz="1100" b="1" kern="100" dirty="0">
                          <a:solidFill>
                            <a:srgbClr val="002060"/>
                          </a:solidFill>
                          <a:effectLst/>
                          <a:latin typeface="Palatino Linotype" panose="02040502050505030304" pitchFamily="18" charset="0"/>
                          <a:ea typeface="Cambria" panose="02040503050406030204" pitchFamily="18" charset="0"/>
                        </a:rPr>
                        <a:t> Vamale”;</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Eliberarea </a:t>
                      </a:r>
                      <a:r>
                        <a:rPr lang="ro-MD" sz="1100" b="1" kern="100" dirty="0" err="1">
                          <a:solidFill>
                            <a:srgbClr val="002060"/>
                          </a:solidFill>
                          <a:effectLst/>
                          <a:latin typeface="Palatino Linotype" panose="02040502050505030304" pitchFamily="18" charset="0"/>
                          <a:ea typeface="Cambria" panose="02040503050406030204" pitchFamily="18" charset="0"/>
                        </a:rPr>
                        <a:t>Autorizaţiei</a:t>
                      </a:r>
                      <a:r>
                        <a:rPr lang="ro-MD" sz="1100" b="1" kern="100" dirty="0">
                          <a:solidFill>
                            <a:srgbClr val="002060"/>
                          </a:solidFill>
                          <a:effectLst/>
                          <a:latin typeface="Palatino Linotype" panose="02040502050505030304" pitchFamily="18" charset="0"/>
                          <a:ea typeface="Cambria" panose="02040503050406030204" pitchFamily="18" charset="0"/>
                        </a:rPr>
                        <a:t> pentru regimul vamal de </a:t>
                      </a:r>
                      <a:r>
                        <a:rPr lang="ro-MD" sz="1100" b="1" kern="100" dirty="0" err="1">
                          <a:solidFill>
                            <a:srgbClr val="002060"/>
                          </a:solidFill>
                          <a:effectLst/>
                          <a:latin typeface="Palatino Linotype" panose="02040502050505030304" pitchFamily="18" charset="0"/>
                          <a:ea typeface="Cambria" panose="02040503050406030204" pitchFamily="18" charset="0"/>
                        </a:rPr>
                        <a:t>perfecţionare</a:t>
                      </a:r>
                      <a:r>
                        <a:rPr lang="ro-MD" sz="1100" b="1" kern="100" dirty="0">
                          <a:solidFill>
                            <a:srgbClr val="002060"/>
                          </a:solidFill>
                          <a:effectLst/>
                          <a:latin typeface="Palatino Linotype" panose="02040502050505030304" pitchFamily="18" charset="0"/>
                          <a:ea typeface="Cambria" panose="02040503050406030204" pitchFamily="18" charset="0"/>
                        </a:rPr>
                        <a:t> activă în format electronic prin </a:t>
                      </a:r>
                      <a:r>
                        <a:rPr lang="ro-MD" sz="1100" b="1" kern="100" dirty="0" err="1">
                          <a:solidFill>
                            <a:srgbClr val="002060"/>
                          </a:solidFill>
                          <a:effectLst/>
                          <a:latin typeface="Palatino Linotype" panose="02040502050505030304" pitchFamily="18" charset="0"/>
                          <a:ea typeface="Cambria" panose="02040503050406030204" pitchFamily="18" charset="0"/>
                        </a:rPr>
                        <a:t>SI”Decizii</a:t>
                      </a:r>
                      <a:r>
                        <a:rPr lang="ro-MD" sz="1100" b="1" kern="100" dirty="0">
                          <a:solidFill>
                            <a:srgbClr val="002060"/>
                          </a:solidFill>
                          <a:effectLst/>
                          <a:latin typeface="Palatino Linotype" panose="02040502050505030304" pitchFamily="18" charset="0"/>
                          <a:ea typeface="Cambria" panose="02040503050406030204" pitchFamily="18" charset="0"/>
                        </a:rPr>
                        <a:t> Vamale” (Gratuit)*;</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1056548014"/>
                  </a:ext>
                </a:extLst>
              </a:tr>
              <a:tr h="356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MD"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mn-cs"/>
                        </a:rPr>
                        <a:t>Garantare</a:t>
                      </a:r>
                      <a:endParaRPr kumimoji="0" lang="en-US"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Times New Roman" panose="02020603050405020304" pitchFamily="18" charset="0"/>
                      </a:endParaRPr>
                    </a:p>
                    <a:p>
                      <a:pPr algn="ctr"/>
                      <a:endParaRPr lang="en-US" sz="1100" dirty="0">
                        <a:solidFill>
                          <a:schemeClr val="bg1"/>
                        </a:solidFill>
                        <a:latin typeface="Palatino Linotype" panose="02040502050505030304" pitchFamily="18" charset="0"/>
                      </a:endParaRPr>
                    </a:p>
                  </a:txBody>
                  <a:tcPr anchor="ctr">
                    <a:solidFill>
                      <a:schemeClr val="accent2">
                        <a:lumMod val="90000"/>
                        <a:lumOff val="10000"/>
                      </a:schemeClr>
                    </a:solidFill>
                  </a:tcPr>
                </a:tc>
                <a:tc>
                  <a:txBody>
                    <a:bodyPr/>
                    <a:lstStyle/>
                    <a:p>
                      <a:pPr>
                        <a:spcAft>
                          <a:spcPts val="0"/>
                        </a:spcAft>
                      </a:pPr>
                      <a:r>
                        <a:rPr lang="ro-MD" sz="1100" b="1" kern="100" dirty="0">
                          <a:solidFill>
                            <a:srgbClr val="002060"/>
                          </a:solidFill>
                          <a:effectLst/>
                          <a:latin typeface="Palatino Linotype" panose="02040502050505030304" pitchFamily="18" charset="0"/>
                          <a:ea typeface="Cambria" panose="02040503050406030204" pitchFamily="18" charset="0"/>
                        </a:rPr>
                        <a:t>Nu se garantează.</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tc>
                  <a:txBody>
                    <a:bodyPr/>
                    <a:lstStyle/>
                    <a:p>
                      <a:pPr marL="342900" lvl="0" indent="-342900" algn="just">
                        <a:spcAft>
                          <a:spcPts val="0"/>
                        </a:spcAft>
                        <a:buFont typeface="Wingdings" panose="05000000000000000000" pitchFamily="2" charset="2"/>
                        <a:buChar char=""/>
                      </a:pPr>
                      <a:r>
                        <a:rPr lang="ro-MD" sz="1100" b="1" kern="100" dirty="0">
                          <a:solidFill>
                            <a:srgbClr val="002060"/>
                          </a:solidFill>
                          <a:effectLst/>
                          <a:latin typeface="Palatino Linotype" panose="02040502050505030304" pitchFamily="18" charset="0"/>
                          <a:ea typeface="Cambria" panose="02040503050406030204" pitchFamily="18" charset="0"/>
                        </a:rPr>
                        <a:t>Asigurarea Garantării mărfurilor plasate în regim </a:t>
                      </a:r>
                      <a:r>
                        <a:rPr lang="ro-MD" sz="1100" b="1" kern="100" dirty="0" smtClean="0">
                          <a:solidFill>
                            <a:srgbClr val="002060"/>
                          </a:solidFill>
                          <a:effectLst/>
                          <a:latin typeface="Palatino Linotype" panose="02040502050505030304" pitchFamily="18" charset="0"/>
                          <a:ea typeface="Cambria" panose="02040503050406030204" pitchFamily="18" charset="0"/>
                        </a:rPr>
                        <a:t>vamal</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3076175737"/>
                  </a:ext>
                </a:extLst>
              </a:tr>
              <a:tr h="1203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MD"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mn-cs"/>
                        </a:rPr>
                        <a:t>Vămuire</a:t>
                      </a:r>
                      <a:endParaRPr kumimoji="0" lang="en-US"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Times New Roman" panose="02020603050405020304" pitchFamily="18" charset="0"/>
                      </a:endParaRPr>
                    </a:p>
                    <a:p>
                      <a:pPr algn="ctr"/>
                      <a:endParaRPr lang="en-US" sz="1100" dirty="0">
                        <a:solidFill>
                          <a:schemeClr val="bg1"/>
                        </a:solidFill>
                        <a:latin typeface="Palatino Linotype" panose="02040502050505030304" pitchFamily="18" charset="0"/>
                      </a:endParaRPr>
                    </a:p>
                  </a:txBody>
                  <a:tcPr anchor="ctr">
                    <a:solidFill>
                      <a:schemeClr val="accent2">
                        <a:lumMod val="90000"/>
                        <a:lumOff val="10000"/>
                      </a:schemeClr>
                    </a:solidFill>
                  </a:tcPr>
                </a:tc>
                <a:tc>
                  <a:txBody>
                    <a:bodyPr/>
                    <a:lstStyle/>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Introducerea mărfurilor pe teritoriul vamal în baza </a:t>
                      </a:r>
                      <a:r>
                        <a:rPr lang="ro-MD" sz="1100" b="1" kern="100" dirty="0" err="1">
                          <a:solidFill>
                            <a:srgbClr val="002060"/>
                          </a:solidFill>
                          <a:effectLst/>
                          <a:latin typeface="Palatino Linotype" panose="02040502050505030304" pitchFamily="18" charset="0"/>
                          <a:ea typeface="Cambria" panose="02040503050406030204" pitchFamily="18" charset="0"/>
                        </a:rPr>
                        <a:t>declaraţiei</a:t>
                      </a:r>
                      <a:r>
                        <a:rPr lang="ro-MD" sz="1100" b="1" kern="100" dirty="0">
                          <a:solidFill>
                            <a:srgbClr val="002060"/>
                          </a:solidFill>
                          <a:effectLst/>
                          <a:latin typeface="Palatino Linotype" panose="02040502050505030304" pitchFamily="18" charset="0"/>
                          <a:ea typeface="Cambria" panose="02040503050406030204" pitchFamily="18" charset="0"/>
                        </a:rPr>
                        <a:t> vamale de tranzit T1 sau TIR;</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Depunerea </a:t>
                      </a:r>
                      <a:r>
                        <a:rPr lang="ro-MD" sz="1100" b="1" kern="100" dirty="0" err="1">
                          <a:solidFill>
                            <a:srgbClr val="002060"/>
                          </a:solidFill>
                          <a:effectLst/>
                          <a:latin typeface="Palatino Linotype" panose="02040502050505030304" pitchFamily="18" charset="0"/>
                          <a:ea typeface="Cambria" panose="02040503050406030204" pitchFamily="18" charset="0"/>
                        </a:rPr>
                        <a:t>declaraţiei</a:t>
                      </a:r>
                      <a:r>
                        <a:rPr lang="ro-MD" sz="1100" b="1" kern="100" dirty="0">
                          <a:solidFill>
                            <a:srgbClr val="002060"/>
                          </a:solidFill>
                          <a:effectLst/>
                          <a:latin typeface="Palatino Linotype" panose="02040502050505030304" pitchFamily="18" charset="0"/>
                          <a:ea typeface="Cambria" panose="02040503050406030204" pitchFamily="18" charset="0"/>
                        </a:rPr>
                        <a:t> vamale pentru plasarea mărfurilor în ZEL (IM7);</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Producerea mărfurilor sub supraveghere vamală strict pe teritoriul ZEL, în procesul de producere pot fi utilizate </a:t>
                      </a:r>
                      <a:r>
                        <a:rPr lang="ro-MD" sz="1100" b="1" kern="100" dirty="0" err="1">
                          <a:solidFill>
                            <a:srgbClr val="002060"/>
                          </a:solidFill>
                          <a:effectLst/>
                          <a:latin typeface="Palatino Linotype" panose="02040502050505030304" pitchFamily="18" charset="0"/>
                          <a:ea typeface="Cambria" panose="02040503050406030204" pitchFamily="18" charset="0"/>
                        </a:rPr>
                        <a:t>şi</a:t>
                      </a:r>
                      <a:r>
                        <a:rPr lang="ro-MD" sz="1100" b="1" kern="100" dirty="0">
                          <a:solidFill>
                            <a:srgbClr val="002060"/>
                          </a:solidFill>
                          <a:effectLst/>
                          <a:latin typeface="Palatino Linotype" panose="02040502050505030304" pitchFamily="18" charset="0"/>
                          <a:ea typeface="Cambria" panose="02040503050406030204" pitchFamily="18" charset="0"/>
                        </a:rPr>
                        <a:t> mărfuri autohtone, care pentru a fi introduse în ZEL urmează a fi declarate;</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err="1">
                          <a:solidFill>
                            <a:srgbClr val="002060"/>
                          </a:solidFill>
                          <a:effectLst/>
                          <a:latin typeface="Palatino Linotype" panose="02040502050505030304" pitchFamily="18" charset="0"/>
                          <a:ea typeface="Cambria" panose="02040503050406030204" pitchFamily="18" charset="0"/>
                        </a:rPr>
                        <a:t>Obţinerea</a:t>
                      </a:r>
                      <a:r>
                        <a:rPr lang="ro-MD" sz="1100" b="1" kern="100" dirty="0">
                          <a:solidFill>
                            <a:srgbClr val="002060"/>
                          </a:solidFill>
                          <a:effectLst/>
                          <a:latin typeface="Palatino Linotype" panose="02040502050505030304" pitchFamily="18" charset="0"/>
                          <a:ea typeface="Cambria" panose="02040503050406030204" pitchFamily="18" charset="0"/>
                        </a:rPr>
                        <a:t> certificatului de origine (la necesitate);</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Depunerea </a:t>
                      </a:r>
                      <a:r>
                        <a:rPr lang="ro-MD" sz="1100" b="1" kern="100" dirty="0" err="1">
                          <a:solidFill>
                            <a:srgbClr val="002060"/>
                          </a:solidFill>
                          <a:effectLst/>
                          <a:latin typeface="Palatino Linotype" panose="02040502050505030304" pitchFamily="18" charset="0"/>
                          <a:ea typeface="Cambria" panose="02040503050406030204" pitchFamily="18" charset="0"/>
                        </a:rPr>
                        <a:t>declaraţiei</a:t>
                      </a:r>
                      <a:r>
                        <a:rPr lang="ro-MD" sz="1100" b="1" kern="100" dirty="0">
                          <a:solidFill>
                            <a:srgbClr val="002060"/>
                          </a:solidFill>
                          <a:effectLst/>
                          <a:latin typeface="Palatino Linotype" panose="02040502050505030304" pitchFamily="18" charset="0"/>
                          <a:ea typeface="Cambria" panose="02040503050406030204" pitchFamily="18" charset="0"/>
                        </a:rPr>
                        <a:t> vamale de Reexport (EX3), concomitent cu </a:t>
                      </a:r>
                      <a:r>
                        <a:rPr lang="ro-MD" sz="1100" b="1" kern="100" dirty="0" err="1">
                          <a:solidFill>
                            <a:srgbClr val="002060"/>
                          </a:solidFill>
                          <a:effectLst/>
                          <a:latin typeface="Palatino Linotype" panose="02040502050505030304" pitchFamily="18" charset="0"/>
                          <a:ea typeface="Cambria" panose="02040503050406030204" pitchFamily="18" charset="0"/>
                        </a:rPr>
                        <a:t>declaraţia</a:t>
                      </a:r>
                      <a:r>
                        <a:rPr lang="ro-MD" sz="1100" b="1" kern="100" dirty="0">
                          <a:solidFill>
                            <a:srgbClr val="002060"/>
                          </a:solidFill>
                          <a:effectLst/>
                          <a:latin typeface="Palatino Linotype" panose="02040502050505030304" pitchFamily="18" charset="0"/>
                          <a:ea typeface="Cambria" panose="02040503050406030204" pitchFamily="18" charset="0"/>
                        </a:rPr>
                        <a:t> vamală de  T1 sau TIR;</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tc>
                  <a:txBody>
                    <a:bodyPr/>
                    <a:lstStyle/>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Introducerea mărfurilor pe teritoriul vamal în baza </a:t>
                      </a:r>
                      <a:r>
                        <a:rPr lang="ro-MD" sz="1100" b="1" kern="100" dirty="0" err="1">
                          <a:solidFill>
                            <a:srgbClr val="002060"/>
                          </a:solidFill>
                          <a:effectLst/>
                          <a:latin typeface="Palatino Linotype" panose="02040502050505030304" pitchFamily="18" charset="0"/>
                          <a:ea typeface="Cambria" panose="02040503050406030204" pitchFamily="18" charset="0"/>
                        </a:rPr>
                        <a:t>declaraţiei</a:t>
                      </a:r>
                      <a:r>
                        <a:rPr lang="ro-MD" sz="1100" b="1" kern="100" dirty="0">
                          <a:solidFill>
                            <a:srgbClr val="002060"/>
                          </a:solidFill>
                          <a:effectLst/>
                          <a:latin typeface="Palatino Linotype" panose="02040502050505030304" pitchFamily="18" charset="0"/>
                          <a:ea typeface="Cambria" panose="02040503050406030204" pitchFamily="18" charset="0"/>
                        </a:rPr>
                        <a:t> vamale de tranzit T1 sau TIR;</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Depunerea </a:t>
                      </a:r>
                      <a:r>
                        <a:rPr lang="ro-MD" sz="1100" b="1" kern="100" dirty="0" err="1">
                          <a:solidFill>
                            <a:srgbClr val="002060"/>
                          </a:solidFill>
                          <a:effectLst/>
                          <a:latin typeface="Palatino Linotype" panose="02040502050505030304" pitchFamily="18" charset="0"/>
                          <a:ea typeface="Cambria" panose="02040503050406030204" pitchFamily="18" charset="0"/>
                        </a:rPr>
                        <a:t>declaraţiei</a:t>
                      </a:r>
                      <a:r>
                        <a:rPr lang="ro-MD" sz="1100" b="1" kern="100" dirty="0">
                          <a:solidFill>
                            <a:srgbClr val="002060"/>
                          </a:solidFill>
                          <a:effectLst/>
                          <a:latin typeface="Palatino Linotype" panose="02040502050505030304" pitchFamily="18" charset="0"/>
                          <a:ea typeface="Cambria" panose="02040503050406030204" pitchFamily="18" charset="0"/>
                        </a:rPr>
                        <a:t> vamale pentru plasarea mărfurilor în regim vamal de perfecționare activă în ZEL (IM5);</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Producerea mărfurilor sub supraveghere vamală, în procesul de producere pot fi utilizate </a:t>
                      </a:r>
                      <a:r>
                        <a:rPr lang="ro-MD" sz="1100" b="1" kern="100" dirty="0" err="1">
                          <a:solidFill>
                            <a:srgbClr val="002060"/>
                          </a:solidFill>
                          <a:effectLst/>
                          <a:latin typeface="Palatino Linotype" panose="02040502050505030304" pitchFamily="18" charset="0"/>
                          <a:ea typeface="Cambria" panose="02040503050406030204" pitchFamily="18" charset="0"/>
                        </a:rPr>
                        <a:t>şi</a:t>
                      </a:r>
                      <a:r>
                        <a:rPr lang="ro-MD" sz="1100" b="1" kern="100" dirty="0">
                          <a:solidFill>
                            <a:srgbClr val="002060"/>
                          </a:solidFill>
                          <a:effectLst/>
                          <a:latin typeface="Palatino Linotype" panose="02040502050505030304" pitchFamily="18" charset="0"/>
                          <a:ea typeface="Cambria" panose="02040503050406030204" pitchFamily="18" charset="0"/>
                        </a:rPr>
                        <a:t> mărfuri autohtone, care pentru a fi introduse în ZEL </a:t>
                      </a:r>
                      <a:r>
                        <a:rPr lang="ro-MD" sz="1100" b="1" u="sng" kern="100" dirty="0">
                          <a:solidFill>
                            <a:srgbClr val="002060"/>
                          </a:solidFill>
                          <a:effectLst/>
                          <a:latin typeface="Palatino Linotype" panose="02040502050505030304" pitchFamily="18" charset="0"/>
                          <a:ea typeface="Cambria" panose="02040503050406030204" pitchFamily="18" charset="0"/>
                        </a:rPr>
                        <a:t>nu necesită</a:t>
                      </a:r>
                      <a:r>
                        <a:rPr lang="ro-MD" sz="1100" b="1" kern="100" dirty="0">
                          <a:solidFill>
                            <a:srgbClr val="002060"/>
                          </a:solidFill>
                          <a:effectLst/>
                          <a:latin typeface="Palatino Linotype" panose="02040502050505030304" pitchFamily="18" charset="0"/>
                          <a:ea typeface="Cambria" panose="02040503050406030204" pitchFamily="18" charset="0"/>
                        </a:rPr>
                        <a:t> a fi declarate;</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err="1">
                          <a:solidFill>
                            <a:srgbClr val="002060"/>
                          </a:solidFill>
                          <a:effectLst/>
                          <a:latin typeface="Palatino Linotype" panose="02040502050505030304" pitchFamily="18" charset="0"/>
                          <a:ea typeface="Cambria" panose="02040503050406030204" pitchFamily="18" charset="0"/>
                        </a:rPr>
                        <a:t>Obţinerea</a:t>
                      </a:r>
                      <a:r>
                        <a:rPr lang="ro-MD" sz="1100" b="1" kern="100" dirty="0">
                          <a:solidFill>
                            <a:srgbClr val="002060"/>
                          </a:solidFill>
                          <a:effectLst/>
                          <a:latin typeface="Palatino Linotype" panose="02040502050505030304" pitchFamily="18" charset="0"/>
                          <a:ea typeface="Cambria" panose="02040503050406030204" pitchFamily="18" charset="0"/>
                        </a:rPr>
                        <a:t> certificatului de origine (la necesitate);</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marL="342900" lvl="0" indent="-342900" algn="just">
                        <a:spcAft>
                          <a:spcPts val="0"/>
                        </a:spcAft>
                        <a:buFont typeface="+mj-lt"/>
                        <a:buAutoNum type="arabicPeriod"/>
                      </a:pPr>
                      <a:r>
                        <a:rPr lang="ro-MD" sz="1100" b="1" kern="100" dirty="0">
                          <a:solidFill>
                            <a:srgbClr val="002060"/>
                          </a:solidFill>
                          <a:effectLst/>
                          <a:latin typeface="Palatino Linotype" panose="02040502050505030304" pitchFamily="18" charset="0"/>
                          <a:ea typeface="Cambria" panose="02040503050406030204" pitchFamily="18" charset="0"/>
                        </a:rPr>
                        <a:t>Depunerea </a:t>
                      </a:r>
                      <a:r>
                        <a:rPr lang="ro-MD" sz="1100" b="1" kern="100" dirty="0" err="1">
                          <a:solidFill>
                            <a:srgbClr val="002060"/>
                          </a:solidFill>
                          <a:effectLst/>
                          <a:latin typeface="Palatino Linotype" panose="02040502050505030304" pitchFamily="18" charset="0"/>
                          <a:ea typeface="Cambria" panose="02040503050406030204" pitchFamily="18" charset="0"/>
                        </a:rPr>
                        <a:t>declaraţiei</a:t>
                      </a:r>
                      <a:r>
                        <a:rPr lang="ro-MD" sz="1100" b="1" kern="100" dirty="0">
                          <a:solidFill>
                            <a:srgbClr val="002060"/>
                          </a:solidFill>
                          <a:effectLst/>
                          <a:latin typeface="Palatino Linotype" panose="02040502050505030304" pitchFamily="18" charset="0"/>
                          <a:ea typeface="Cambria" panose="02040503050406030204" pitchFamily="18" charset="0"/>
                        </a:rPr>
                        <a:t> vamale de Reexport (EX3), concomitent cu </a:t>
                      </a:r>
                      <a:r>
                        <a:rPr lang="ro-MD" sz="1100" b="1" kern="100" dirty="0" err="1">
                          <a:solidFill>
                            <a:srgbClr val="002060"/>
                          </a:solidFill>
                          <a:effectLst/>
                          <a:latin typeface="Palatino Linotype" panose="02040502050505030304" pitchFamily="18" charset="0"/>
                          <a:ea typeface="Cambria" panose="02040503050406030204" pitchFamily="18" charset="0"/>
                        </a:rPr>
                        <a:t>declaraţia</a:t>
                      </a:r>
                      <a:r>
                        <a:rPr lang="ro-MD" sz="1100" b="1" kern="100" dirty="0">
                          <a:solidFill>
                            <a:srgbClr val="002060"/>
                          </a:solidFill>
                          <a:effectLst/>
                          <a:latin typeface="Palatino Linotype" panose="02040502050505030304" pitchFamily="18" charset="0"/>
                          <a:ea typeface="Cambria" panose="02040503050406030204" pitchFamily="18" charset="0"/>
                        </a:rPr>
                        <a:t> vamală de T1 sau TIR.</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1114583956"/>
                  </a:ext>
                </a:extLst>
              </a:tr>
              <a:tr h="298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MD"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mn-cs"/>
                        </a:rPr>
                        <a:t>Plăți  (taxes)</a:t>
                      </a:r>
                      <a:endParaRPr kumimoji="0" lang="en-US"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Times New Roman" panose="02020603050405020304" pitchFamily="18" charset="0"/>
                      </a:endParaRPr>
                    </a:p>
                    <a:p>
                      <a:pPr algn="ctr"/>
                      <a:endParaRPr lang="en-US" sz="1100" dirty="0">
                        <a:solidFill>
                          <a:schemeClr val="bg1"/>
                        </a:solidFill>
                        <a:latin typeface="Palatino Linotype" panose="02040502050505030304" pitchFamily="18" charset="0"/>
                      </a:endParaRPr>
                    </a:p>
                  </a:txBody>
                  <a:tcPr anchor="ctr">
                    <a:solidFill>
                      <a:schemeClr val="accent2">
                        <a:lumMod val="90000"/>
                        <a:lumOff val="10000"/>
                      </a:schemeClr>
                    </a:solidFill>
                  </a:tcPr>
                </a:tc>
                <a:tc>
                  <a:txBody>
                    <a:bodyPr/>
                    <a:lstStyle/>
                    <a:p>
                      <a:pPr>
                        <a:spcAft>
                          <a:spcPts val="0"/>
                        </a:spcAft>
                      </a:pPr>
                      <a:r>
                        <a:rPr lang="it-IT" sz="1100" b="1" kern="100" dirty="0">
                          <a:solidFill>
                            <a:schemeClr val="accent5">
                              <a:lumMod val="50000"/>
                            </a:schemeClr>
                          </a:solidFill>
                          <a:effectLst/>
                          <a:latin typeface="Palatino Linotype" panose="02040502050505030304" pitchFamily="18" charset="0"/>
                          <a:ea typeface="Cambria" panose="02040503050406030204" pitchFamily="18" charset="0"/>
                        </a:rPr>
                        <a:t>NU </a:t>
                      </a:r>
                      <a:endParaRPr lang="en-US" sz="1100" b="1" kern="100" dirty="0">
                        <a:solidFill>
                          <a:schemeClr val="accent5">
                            <a:lumMod val="50000"/>
                          </a:schemeClr>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ro-MD" sz="1100" b="1" kern="100" dirty="0">
                          <a:solidFill>
                            <a:schemeClr val="accent5">
                              <a:lumMod val="50000"/>
                            </a:schemeClr>
                          </a:solidFill>
                          <a:effectLst/>
                          <a:latin typeface="Palatino Linotype" panose="02040502050505030304" pitchFamily="18" charset="0"/>
                          <a:ea typeface="Cambria" panose="02040503050406030204" pitchFamily="18" charset="0"/>
                        </a:rPr>
                        <a:t>NU</a:t>
                      </a:r>
                      <a:endParaRPr lang="en-US" sz="1100" b="1" kern="100" dirty="0">
                        <a:solidFill>
                          <a:schemeClr val="accent5">
                            <a:lumMod val="50000"/>
                          </a:schemeClr>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3411982"/>
                  </a:ext>
                </a:extLst>
              </a:tr>
              <a:tr h="4902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mn-cs"/>
                        </a:rPr>
                        <a:t>Prezența obligatorie a postului vamal</a:t>
                      </a:r>
                      <a:endParaRPr kumimoji="0" lang="en-US"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Times New Roman" panose="02020603050405020304" pitchFamily="18" charset="0"/>
                      </a:endParaRPr>
                    </a:p>
                    <a:p>
                      <a:pPr algn="ctr"/>
                      <a:endParaRPr lang="en-US" sz="1100" dirty="0">
                        <a:solidFill>
                          <a:schemeClr val="bg1"/>
                        </a:solidFill>
                        <a:latin typeface="Palatino Linotype" panose="02040502050505030304" pitchFamily="18" charset="0"/>
                      </a:endParaRPr>
                    </a:p>
                  </a:txBody>
                  <a:tcPr anchor="ctr">
                    <a:solidFill>
                      <a:schemeClr val="accent2">
                        <a:lumMod val="90000"/>
                        <a:lumOff val="10000"/>
                      </a:schemeClr>
                    </a:solidFill>
                  </a:tcPr>
                </a:tc>
                <a:tc>
                  <a:txBody>
                    <a:bodyPr/>
                    <a:lstStyle/>
                    <a:p>
                      <a:pPr algn="just">
                        <a:spcAft>
                          <a:spcPts val="0"/>
                        </a:spcAft>
                      </a:pPr>
                      <a:r>
                        <a:rPr lang="it-IT" sz="1100" b="1" kern="100" dirty="0">
                          <a:solidFill>
                            <a:schemeClr val="accent5">
                              <a:lumMod val="50000"/>
                            </a:schemeClr>
                          </a:solidFill>
                          <a:effectLst/>
                          <a:latin typeface="Palatino Linotype" panose="02040502050505030304" pitchFamily="18" charset="0"/>
                          <a:ea typeface="Cambria" panose="02040503050406030204" pitchFamily="18" charset="0"/>
                        </a:rPr>
                        <a:t>DA</a:t>
                      </a:r>
                      <a:endParaRPr lang="en-US" sz="1100" b="1" kern="100" dirty="0">
                        <a:solidFill>
                          <a:schemeClr val="accent5">
                            <a:lumMod val="50000"/>
                          </a:schemeClr>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just">
                        <a:spcAft>
                          <a:spcPts val="0"/>
                        </a:spcAft>
                      </a:pPr>
                      <a:r>
                        <a:rPr lang="ro-MD" sz="1100" b="1" kern="100" dirty="0">
                          <a:solidFill>
                            <a:schemeClr val="accent5">
                              <a:lumMod val="50000"/>
                            </a:schemeClr>
                          </a:solidFill>
                          <a:effectLst/>
                          <a:latin typeface="Palatino Linotype" panose="02040502050505030304" pitchFamily="18" charset="0"/>
                          <a:ea typeface="Cambria" panose="02040503050406030204" pitchFamily="18" charset="0"/>
                          <a:cs typeface="+mn-cs"/>
                        </a:rPr>
                        <a:t>NU**</a:t>
                      </a:r>
                      <a:endParaRPr lang="en-US" sz="1100" b="1" kern="100" dirty="0">
                        <a:solidFill>
                          <a:schemeClr val="accent5">
                            <a:lumMod val="50000"/>
                          </a:schemeClr>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08650928"/>
                  </a:ext>
                </a:extLst>
              </a:tr>
              <a:tr h="728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mn-cs"/>
                        </a:rPr>
                        <a:t>Raportare</a:t>
                      </a:r>
                      <a:endParaRPr kumimoji="0" lang="en-US" sz="1100" b="1" i="0" u="none" strike="noStrike" kern="100" cap="none" spc="0" normalizeH="0" baseline="0" noProof="0" dirty="0">
                        <a:ln>
                          <a:noFill/>
                        </a:ln>
                        <a:solidFill>
                          <a:schemeClr val="bg1"/>
                        </a:solidFill>
                        <a:effectLst/>
                        <a:uLnTx/>
                        <a:uFillTx/>
                        <a:latin typeface="Palatino Linotype" panose="02040502050505030304" pitchFamily="18" charset="0"/>
                        <a:ea typeface="Cambria" panose="02040503050406030204" pitchFamily="18" charset="0"/>
                        <a:cs typeface="Times New Roman" panose="02020603050405020304" pitchFamily="18" charset="0"/>
                      </a:endParaRPr>
                    </a:p>
                    <a:p>
                      <a:pPr algn="ctr"/>
                      <a:endParaRPr lang="en-US" sz="1100" dirty="0">
                        <a:solidFill>
                          <a:schemeClr val="bg1"/>
                        </a:solidFill>
                        <a:latin typeface="Palatino Linotype" panose="02040502050505030304" pitchFamily="18" charset="0"/>
                      </a:endParaRPr>
                    </a:p>
                  </a:txBody>
                  <a:tcPr anchor="ctr">
                    <a:solidFill>
                      <a:schemeClr val="accent2">
                        <a:lumMod val="90000"/>
                        <a:lumOff val="10000"/>
                      </a:schemeClr>
                    </a:solidFill>
                  </a:tcPr>
                </a:tc>
                <a:tc>
                  <a:txBody>
                    <a:bodyPr/>
                    <a:lstStyle/>
                    <a:p>
                      <a:pPr marL="0" lvl="0" indent="0" algn="just">
                        <a:spcAft>
                          <a:spcPts val="0"/>
                        </a:spcAft>
                        <a:buFont typeface="+mj-lt"/>
                        <a:buNone/>
                      </a:pPr>
                      <a:r>
                        <a:rPr lang="ro-MD" sz="1100" b="1" kern="100" dirty="0">
                          <a:solidFill>
                            <a:srgbClr val="002060"/>
                          </a:solidFill>
                          <a:effectLst/>
                          <a:latin typeface="Palatino Linotype" panose="02040502050505030304" pitchFamily="18" charset="0"/>
                          <a:ea typeface="Cambria" panose="02040503050406030204" pitchFamily="18" charset="0"/>
                        </a:rPr>
                        <a:t>Rezidenţii zonelor libere prezintă trimestrial Serviciului Vamal rapoarte de evidenţă a fluxului de materiale, mărfuri şi produse finite.</a:t>
                      </a:r>
                      <a:endParaRPr lang="en-US" sz="1100" b="1" kern="100" dirty="0">
                        <a:solidFill>
                          <a:srgbClr val="002060"/>
                        </a:solidFill>
                        <a:effectLst/>
                        <a:latin typeface="Palatino Linotype" panose="02040502050505030304" pitchFamily="18" charset="0"/>
                        <a:ea typeface="Cambria" panose="02040503050406030204" pitchFamily="18" charset="0"/>
                      </a:endParaRPr>
                    </a:p>
                    <a:p>
                      <a:pPr>
                        <a:spcAft>
                          <a:spcPts val="0"/>
                        </a:spcAft>
                      </a:pPr>
                      <a:r>
                        <a:rPr lang="ro-MD" sz="1100" b="1" kern="100" dirty="0">
                          <a:solidFill>
                            <a:srgbClr val="002060"/>
                          </a:solidFill>
                          <a:effectLst/>
                          <a:latin typeface="Palatino Linotype" panose="02040502050505030304" pitchFamily="18" charset="0"/>
                          <a:ea typeface="Cambria" panose="02040503050406030204" pitchFamily="18" charset="0"/>
                        </a:rPr>
                        <a:t> </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tc>
                  <a:txBody>
                    <a:bodyPr/>
                    <a:lstStyle/>
                    <a:p>
                      <a:pPr marL="0" lvl="0" indent="0" algn="just">
                        <a:spcAft>
                          <a:spcPts val="0"/>
                        </a:spcAft>
                        <a:buFont typeface="+mj-lt"/>
                        <a:buNone/>
                      </a:pPr>
                      <a:r>
                        <a:rPr lang="ro-MD" sz="1100" b="1" kern="100" dirty="0">
                          <a:solidFill>
                            <a:srgbClr val="002060"/>
                          </a:solidFill>
                          <a:effectLst/>
                          <a:latin typeface="Palatino Linotype" panose="02040502050505030304" pitchFamily="18" charset="0"/>
                          <a:ea typeface="Cambria" panose="02040503050406030204" pitchFamily="18" charset="0"/>
                        </a:rPr>
                        <a:t>Titularul </a:t>
                      </a:r>
                      <a:r>
                        <a:rPr lang="ro-MD" sz="1100" b="1" kern="100" dirty="0" err="1">
                          <a:solidFill>
                            <a:srgbClr val="002060"/>
                          </a:solidFill>
                          <a:effectLst/>
                          <a:latin typeface="Palatino Linotype" panose="02040502050505030304" pitchFamily="18" charset="0"/>
                          <a:ea typeface="Cambria" panose="02040503050406030204" pitchFamily="18" charset="0"/>
                        </a:rPr>
                        <a:t>autorizaţiei</a:t>
                      </a:r>
                      <a:r>
                        <a:rPr lang="ro-MD" sz="1100" b="1" kern="100" dirty="0">
                          <a:solidFill>
                            <a:srgbClr val="002060"/>
                          </a:solidFill>
                          <a:effectLst/>
                          <a:latin typeface="Palatino Linotype" panose="02040502050505030304" pitchFamily="18" charset="0"/>
                          <a:ea typeface="Cambria" panose="02040503050406030204" pitchFamily="18" charset="0"/>
                        </a:rPr>
                        <a:t> trebuie să prezinte biroului vamal de supraveghere un decont de încheiere în termen de 30 de zile de la expirarea termenului-limită pentru încheiere. Cu toate acestea, biroul vamal de supraveghere poate acorda o derogare de la obligaţia de a prezenta decontul de încheiere în cazul în care consideră că acesta nu este necesar. </a:t>
                      </a:r>
                      <a:endParaRPr lang="en-US" sz="1100" b="1" kern="100" dirty="0">
                        <a:solidFill>
                          <a:srgbClr val="002060"/>
                        </a:solidFill>
                        <a:effectLst/>
                        <a:latin typeface="Palatino Linotype" panose="02040502050505030304" pitchFamily="18" charset="0"/>
                        <a:ea typeface="Cambria" panose="020405030504060302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1274572805"/>
                  </a:ext>
                </a:extLst>
              </a:tr>
            </a:tbl>
          </a:graphicData>
        </a:graphic>
      </p:graphicFrame>
    </p:spTree>
    <p:extLst>
      <p:ext uri="{BB962C8B-B14F-4D97-AF65-F5344CB8AC3E}">
        <p14:creationId xmlns:p14="http://schemas.microsoft.com/office/powerpoint/2010/main" val="658446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4832_TF00475556_Win32" id="{33C07AF5-2B9B-48F6-B3FD-6D645661BCA8}" vid="{775EC1D8-B991-4F29-99CF-77B6E532303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1693</Words>
  <Application>Microsoft Office PowerPoint</Application>
  <PresentationFormat>Широкоэкранный</PresentationFormat>
  <Paragraphs>138</Paragraphs>
  <Slides>11</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Arial</vt:lpstr>
      <vt:lpstr>Calibri</vt:lpstr>
      <vt:lpstr>Calibri Light</vt:lpstr>
      <vt:lpstr>Cambria</vt:lpstr>
      <vt:lpstr>Corbel</vt:lpstr>
      <vt:lpstr>Palatino Linotype</vt:lpstr>
      <vt:lpstr>Times New Roman</vt:lpstr>
      <vt:lpstr>Wingdings</vt:lpstr>
      <vt:lpstr>Temă Office</vt:lpstr>
      <vt:lpstr>Aspecte ale noului Cod Vamal nr.95/2021</vt:lpstr>
      <vt:lpstr>Презентация PowerPoint</vt:lpstr>
      <vt:lpstr>Mărfurile pot fi plasate într-una dintre următoarele categorii de regimuri speciale</vt:lpstr>
      <vt:lpstr>Zonele libere</vt:lpstr>
      <vt:lpstr>Zonele libere</vt:lpstr>
      <vt:lpstr>Mărfurile autohtone în zone libere</vt:lpstr>
      <vt:lpstr>Mărfurile străine în zone libere</vt:lpstr>
      <vt:lpstr>Scoaterea mărfurilor din zona liberă</vt:lpstr>
      <vt:lpstr>Prelucrarea/producerea mărfurilor pe teritoriul ZEL</vt:lpstr>
      <vt:lpstr>Prelucrarea/producerea mărfurilor pe teritoriul ZEL </vt:lpstr>
      <vt:lpstr>VĂ MULȚUMIM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2023-07-21T09:12:34Z</dcterms:created>
  <dcterms:modified xsi:type="dcterms:W3CDTF">2023-09-12T05:04:12Z</dcterms:modified>
</cp:coreProperties>
</file>