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7" r:id="rId1"/>
  </p:sldMasterIdLst>
  <p:sldIdLst>
    <p:sldId id="256" r:id="rId2"/>
    <p:sldId id="257" r:id="rId3"/>
    <p:sldId id="294" r:id="rId4"/>
    <p:sldId id="288" r:id="rId5"/>
    <p:sldId id="258" r:id="rId6"/>
    <p:sldId id="287" r:id="rId7"/>
    <p:sldId id="290" r:id="rId8"/>
    <p:sldId id="291" r:id="rId9"/>
    <p:sldId id="289" r:id="rId10"/>
    <p:sldId id="259" r:id="rId11"/>
    <p:sldId id="264" r:id="rId12"/>
    <p:sldId id="265" r:id="rId13"/>
    <p:sldId id="278" r:id="rId14"/>
    <p:sldId id="280" r:id="rId15"/>
    <p:sldId id="293" r:id="rId16"/>
    <p:sldId id="295"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32" autoAdjust="0"/>
    <p:restoredTop sz="94660"/>
  </p:normalViewPr>
  <p:slideViewPr>
    <p:cSldViewPr snapToGrid="0">
      <p:cViewPr varScale="1">
        <p:scale>
          <a:sx n="73" d="100"/>
          <a:sy n="73" d="100"/>
        </p:scale>
        <p:origin x="8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630F143-6875-4340-8D6D-516B8B3D228F}" type="datetimeFigureOut">
              <a:rPr lang="ru-RU" smtClean="0"/>
              <a:t>12.09.2023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3666561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630F143-6875-4340-8D6D-516B8B3D228F}" type="datetimeFigureOut">
              <a:rPr lang="ru-RU" smtClean="0"/>
              <a:t>12.09.2023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2448038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630F143-6875-4340-8D6D-516B8B3D228F}" type="datetimeFigureOut">
              <a:rPr lang="ru-RU" smtClean="0"/>
              <a:t>12.09.2023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6320EC-07EE-4DAC-94C3-2562C5FE4B21}"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44931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630F143-6875-4340-8D6D-516B8B3D228F}" type="datetimeFigureOut">
              <a:rPr lang="ru-RU" smtClean="0"/>
              <a:t>12.09.2023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857440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630F143-6875-4340-8D6D-516B8B3D228F}" type="datetimeFigureOut">
              <a:rPr lang="ru-RU" smtClean="0"/>
              <a:t>12.09.2023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6320EC-07EE-4DAC-94C3-2562C5FE4B21}"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323995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630F143-6875-4340-8D6D-516B8B3D228F}" type="datetimeFigureOut">
              <a:rPr lang="ru-RU" smtClean="0"/>
              <a:t>12.09.2023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2295468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630F143-6875-4340-8D6D-516B8B3D228F}" type="datetimeFigureOut">
              <a:rPr lang="ru-RU" smtClean="0"/>
              <a:t>12.09.2023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4174556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630F143-6875-4340-8D6D-516B8B3D228F}" type="datetimeFigureOut">
              <a:rPr lang="ru-RU" smtClean="0"/>
              <a:t>12.09.2023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3858090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630F143-6875-4340-8D6D-516B8B3D228F}" type="datetimeFigureOut">
              <a:rPr lang="ru-RU" smtClean="0"/>
              <a:t>12.09.2023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172391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630F143-6875-4340-8D6D-516B8B3D228F}" type="datetimeFigureOut">
              <a:rPr lang="ru-RU" smtClean="0"/>
              <a:t>12.09.2023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1362532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630F143-6875-4340-8D6D-516B8B3D228F}" type="datetimeFigureOut">
              <a:rPr lang="ru-RU" smtClean="0"/>
              <a:t>12.09.2023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254187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630F143-6875-4340-8D6D-516B8B3D228F}" type="datetimeFigureOut">
              <a:rPr lang="ru-RU" smtClean="0"/>
              <a:t>12.09.2023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879851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630F143-6875-4340-8D6D-516B8B3D228F}" type="datetimeFigureOut">
              <a:rPr lang="ru-RU" smtClean="0"/>
              <a:t>12.09.2023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3508214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0F143-6875-4340-8D6D-516B8B3D228F}" type="datetimeFigureOut">
              <a:rPr lang="ru-RU" smtClean="0"/>
              <a:t>12.09.2023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3305031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630F143-6875-4340-8D6D-516B8B3D228F}" type="datetimeFigureOut">
              <a:rPr lang="ru-RU" smtClean="0"/>
              <a:t>12.09.2023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3733634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630F143-6875-4340-8D6D-516B8B3D228F}" type="datetimeFigureOut">
              <a:rPr lang="ru-RU" smtClean="0"/>
              <a:t>12.09.2023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A6320EC-07EE-4DAC-94C3-2562C5FE4B21}" type="slidenum">
              <a:rPr lang="ru-RU" smtClean="0"/>
              <a:t>‹#›</a:t>
            </a:fld>
            <a:endParaRPr lang="ru-RU"/>
          </a:p>
        </p:txBody>
      </p:sp>
    </p:spTree>
    <p:extLst>
      <p:ext uri="{BB962C8B-B14F-4D97-AF65-F5344CB8AC3E}">
        <p14:creationId xmlns:p14="http://schemas.microsoft.com/office/powerpoint/2010/main" val="4110692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630F143-6875-4340-8D6D-516B8B3D228F}" type="datetimeFigureOut">
              <a:rPr lang="ru-RU" smtClean="0"/>
              <a:t>12.09.2023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A6320EC-07EE-4DAC-94C3-2562C5FE4B21}" type="slidenum">
              <a:rPr lang="ru-RU" smtClean="0"/>
              <a:t>‹#›</a:t>
            </a:fld>
            <a:endParaRPr lang="ru-RU"/>
          </a:p>
        </p:txBody>
      </p:sp>
    </p:spTree>
    <p:extLst>
      <p:ext uri="{BB962C8B-B14F-4D97-AF65-F5344CB8AC3E}">
        <p14:creationId xmlns:p14="http://schemas.microsoft.com/office/powerpoint/2010/main" val="4168763477"/>
      </p:ext>
    </p:extLst>
  </p:cSld>
  <p:clrMap bg1="lt1" tx1="dk1" bg2="lt2" tx2="dk2" accent1="accent1" accent2="accent2" accent3="accent3" accent4="accent4" accent5="accent5" accent6="accent6" hlink="hlink" folHlink="folHlink"/>
  <p:sldLayoutIdLst>
    <p:sldLayoutId id="2147484028" r:id="rId1"/>
    <p:sldLayoutId id="2147484029"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 id="2147484039" r:id="rId12"/>
    <p:sldLayoutId id="2147484040" r:id="rId13"/>
    <p:sldLayoutId id="2147484041" r:id="rId14"/>
    <p:sldLayoutId id="2147484042" r:id="rId15"/>
    <p:sldLayoutId id="214748404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Рисунок 4"/>
          <p:cNvPicPr>
            <a:picLocks noChangeAspect="1"/>
          </p:cNvPicPr>
          <p:nvPr/>
        </p:nvPicPr>
        <p:blipFill>
          <a:blip r:embed="rId3"/>
          <a:stretch>
            <a:fillRect/>
          </a:stretch>
        </p:blipFill>
        <p:spPr>
          <a:xfrm>
            <a:off x="0" y="0"/>
            <a:ext cx="7419703" cy="6858594"/>
          </a:xfrm>
          <a:prstGeom prst="rect">
            <a:avLst/>
          </a:prstGeom>
        </p:spPr>
      </p:pic>
      <p:sp>
        <p:nvSpPr>
          <p:cNvPr id="7" name="Прямоугольник 6"/>
          <p:cNvSpPr/>
          <p:nvPr/>
        </p:nvSpPr>
        <p:spPr>
          <a:xfrm>
            <a:off x="236680" y="1911923"/>
            <a:ext cx="6204712" cy="769441"/>
          </a:xfrm>
          <a:prstGeom prst="rect">
            <a:avLst/>
          </a:prstGeom>
        </p:spPr>
        <p:txBody>
          <a:bodyPr wrap="none">
            <a:spAutoFit/>
          </a:bodyPr>
          <a:lstStyle/>
          <a:p>
            <a:r>
              <a:rPr lang="en-US" sz="4400" b="1" dirty="0">
                <a:solidFill>
                  <a:schemeClr val="bg1">
                    <a:lumMod val="95000"/>
                  </a:schemeClr>
                </a:solidFill>
                <a:latin typeface="Times New Roman" panose="02020603050405020304" pitchFamily="18" charset="0"/>
                <a:cs typeface="Times New Roman" panose="02020603050405020304" pitchFamily="18" charset="0"/>
              </a:rPr>
              <a:t>ANTREPOZIT VAMAL </a:t>
            </a:r>
          </a:p>
        </p:txBody>
      </p:sp>
      <p:sp>
        <p:nvSpPr>
          <p:cNvPr id="8" name="Прямоугольник 7"/>
          <p:cNvSpPr/>
          <p:nvPr/>
        </p:nvSpPr>
        <p:spPr>
          <a:xfrm>
            <a:off x="766711" y="4694311"/>
            <a:ext cx="4038606" cy="369332"/>
          </a:xfrm>
          <a:prstGeom prst="rect">
            <a:avLst/>
          </a:prstGeom>
        </p:spPr>
        <p:txBody>
          <a:bodyPr wrap="none">
            <a:spAutoFit/>
          </a:bodyPr>
          <a:lstStyle/>
          <a:p>
            <a:r>
              <a:rPr lang="ro-MD" b="1" dirty="0" smtClean="0">
                <a:solidFill>
                  <a:srgbClr val="FFFF00"/>
                </a:solidFill>
                <a:latin typeface="Times New Roman" panose="02020603050405020304" pitchFamily="18" charset="0"/>
                <a:cs typeface="Times New Roman" panose="02020603050405020304" pitchFamily="18" charset="0"/>
              </a:rPr>
              <a:t>Serviciul Vamal al Republicii Moldova </a:t>
            </a:r>
            <a:endParaRPr lang="ro-MD"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0703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8774" y="188877"/>
            <a:ext cx="8596668" cy="1667774"/>
          </a:xfrm>
        </p:spPr>
        <p:txBody>
          <a:bodyPr>
            <a:normAutofit fontScale="90000"/>
          </a:bodyPr>
          <a:lstStyle/>
          <a:p>
            <a:r>
              <a:rPr lang="ro-MD" b="1" dirty="0">
                <a:latin typeface="Times New Roman" panose="02020603050405020304" pitchFamily="18" charset="0"/>
                <a:cs typeface="Times New Roman" panose="02020603050405020304" pitchFamily="18" charset="0"/>
              </a:rPr>
              <a:t>Autorizaţia </a:t>
            </a:r>
            <a:r>
              <a:rPr lang="ro-MD" b="1" dirty="0" smtClean="0">
                <a:latin typeface="Times New Roman" panose="02020603050405020304" pitchFamily="18" charset="0"/>
                <a:cs typeface="Times New Roman" panose="02020603050405020304" pitchFamily="18" charset="0"/>
              </a:rPr>
              <a:t/>
            </a:r>
            <a:br>
              <a:rPr lang="ro-MD" b="1" dirty="0" smtClean="0">
                <a:latin typeface="Times New Roman" panose="02020603050405020304" pitchFamily="18" charset="0"/>
                <a:cs typeface="Times New Roman" panose="02020603050405020304" pitchFamily="18" charset="0"/>
              </a:rPr>
            </a:br>
            <a:r>
              <a:rPr lang="ro-MD" b="1" dirty="0" smtClean="0">
                <a:latin typeface="Times New Roman" panose="02020603050405020304" pitchFamily="18" charset="0"/>
                <a:cs typeface="Times New Roman" panose="02020603050405020304" pitchFamily="18" charset="0"/>
              </a:rPr>
              <a:t>pentru </a:t>
            </a:r>
            <a:r>
              <a:rPr lang="ro-MD" b="1" dirty="0">
                <a:latin typeface="Times New Roman" panose="02020603050405020304" pitchFamily="18" charset="0"/>
                <a:cs typeface="Times New Roman" panose="02020603050405020304" pitchFamily="18" charset="0"/>
              </a:rPr>
              <a:t>exploatarea spaţiilor de depozitare pentru antrepozitarea vamală a mărfurilor</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2415396"/>
            <a:ext cx="8596668" cy="4036204"/>
          </a:xfrm>
        </p:spPr>
        <p:txBody>
          <a:bodyPr>
            <a:normAutofit fontScale="92500" lnSpcReduction="20000"/>
          </a:bodyPr>
          <a:lstStyle/>
          <a:p>
            <a:pPr marL="0" indent="0" algn="just">
              <a:buNone/>
            </a:pPr>
            <a:r>
              <a:rPr lang="pt-BR" sz="3200" dirty="0" smtClean="0">
                <a:latin typeface="Times New Roman" panose="02020603050405020304" pitchFamily="18" charset="0"/>
                <a:cs typeface="Times New Roman" panose="02020603050405020304" pitchFamily="18" charset="0"/>
              </a:rPr>
              <a:t>Cererea </a:t>
            </a:r>
            <a:r>
              <a:rPr lang="pt-BR" sz="3200" dirty="0">
                <a:latin typeface="Times New Roman" panose="02020603050405020304" pitchFamily="18" charset="0"/>
                <a:cs typeface="Times New Roman" panose="02020603050405020304" pitchFamily="18" charset="0"/>
              </a:rPr>
              <a:t>de autorizare a spațiilor de depozitare pentru antrepozitarea vamală a </a:t>
            </a:r>
            <a:r>
              <a:rPr lang="pt-BR" sz="3200" dirty="0" smtClean="0">
                <a:latin typeface="Times New Roman" panose="02020603050405020304" pitchFamily="18" charset="0"/>
                <a:cs typeface="Times New Roman" panose="02020603050405020304" pitchFamily="18" charset="0"/>
              </a:rPr>
              <a:t>mărfurilor</a:t>
            </a:r>
            <a:r>
              <a:rPr lang="ro-RO" sz="3200" dirty="0" smtClean="0">
                <a:latin typeface="Times New Roman" panose="02020603050405020304" pitchFamily="18" charset="0"/>
                <a:cs typeface="Times New Roman" panose="02020603050405020304" pitchFamily="18" charset="0"/>
              </a:rPr>
              <a:t> </a:t>
            </a:r>
            <a:r>
              <a:rPr lang="ro-RO" sz="3200" dirty="0">
                <a:latin typeface="Times New Roman" panose="02020603050405020304" pitchFamily="18" charset="0"/>
                <a:cs typeface="Times New Roman" panose="02020603050405020304" pitchFamily="18" charset="0"/>
              </a:rPr>
              <a:t>se depune prin Sistemul Informațional </a:t>
            </a:r>
            <a:r>
              <a:rPr lang="ro-RO" sz="3200" dirty="0" smtClean="0">
                <a:latin typeface="Times New Roman" panose="02020603050405020304" pitchFamily="18" charset="0"/>
                <a:cs typeface="Times New Roman" panose="02020603050405020304" pitchFamily="18" charset="0"/>
              </a:rPr>
              <a:t>(modului decizii vamale).</a:t>
            </a:r>
          </a:p>
          <a:p>
            <a:pPr marL="0" indent="0" algn="just">
              <a:buNone/>
            </a:pPr>
            <a:r>
              <a:rPr lang="pt-BR" sz="3200" dirty="0" smtClean="0">
                <a:latin typeface="Times New Roman" panose="02020603050405020304" pitchFamily="18" charset="0"/>
                <a:cs typeface="Times New Roman" panose="02020603050405020304" pitchFamily="18" charset="0"/>
              </a:rPr>
              <a:t>Nu </a:t>
            </a:r>
            <a:r>
              <a:rPr lang="pt-BR" sz="3200" dirty="0">
                <a:latin typeface="Times New Roman" panose="02020603050405020304" pitchFamily="18" charset="0"/>
                <a:cs typeface="Times New Roman" panose="02020603050405020304" pitchFamily="18" charset="0"/>
              </a:rPr>
              <a:t>există o limită a perioadei de valabilitate pentru o </a:t>
            </a:r>
            <a:r>
              <a:rPr lang="pt-BR" sz="3200" dirty="0" smtClean="0">
                <a:latin typeface="Times New Roman" panose="02020603050405020304" pitchFamily="18" charset="0"/>
                <a:cs typeface="Times New Roman" panose="02020603050405020304" pitchFamily="18" charset="0"/>
              </a:rPr>
              <a:t>Autorizație </a:t>
            </a:r>
            <a:r>
              <a:rPr lang="pt-BR" sz="3200" dirty="0">
                <a:latin typeface="Times New Roman" panose="02020603050405020304" pitchFamily="18" charset="0"/>
                <a:cs typeface="Times New Roman" panose="02020603050405020304" pitchFamily="18" charset="0"/>
              </a:rPr>
              <a:t>de antrepozit vamal</a:t>
            </a:r>
            <a:r>
              <a:rPr lang="pt-BR" sz="3200" dirty="0" smtClean="0">
                <a:latin typeface="Times New Roman" panose="02020603050405020304" pitchFamily="18" charset="0"/>
                <a:cs typeface="Times New Roman" panose="02020603050405020304" pitchFamily="18" charset="0"/>
              </a:rPr>
              <a:t>.</a:t>
            </a:r>
            <a:endParaRPr lang="ro-MD" sz="3200" dirty="0" smtClean="0">
              <a:latin typeface="Times New Roman" panose="02020603050405020304" pitchFamily="18" charset="0"/>
              <a:cs typeface="Times New Roman" panose="02020603050405020304" pitchFamily="18" charset="0"/>
            </a:endParaRPr>
          </a:p>
          <a:p>
            <a:pPr marL="0" indent="0" algn="just">
              <a:buNone/>
            </a:pPr>
            <a:r>
              <a:rPr lang="ro-MD" sz="3200" dirty="0" smtClean="0">
                <a:latin typeface="Times New Roman" panose="02020603050405020304" pitchFamily="18" charset="0"/>
                <a:cs typeface="Times New Roman" panose="02020603050405020304" pitchFamily="18" charset="0"/>
              </a:rPr>
              <a:t>Această perioadă se limitează la termenele de valabilitate a mărfurilor și valabilitatea actelor permisive eliberate de alte autorități (ANSA, Ministerul Sănătății, </a:t>
            </a:r>
            <a:r>
              <a:rPr lang="en-US" sz="3200" dirty="0" smtClean="0">
                <a:latin typeface="Times New Roman" panose="02020603050405020304" pitchFamily="18" charset="0"/>
                <a:cs typeface="Times New Roman" panose="02020603050405020304" pitchFamily="18" charset="0"/>
              </a:rPr>
              <a:t>MAI</a:t>
            </a:r>
            <a:r>
              <a:rPr lang="en-US" sz="3200" dirty="0">
                <a:latin typeface="Times New Roman" panose="02020603050405020304" pitchFamily="18" charset="0"/>
                <a:cs typeface="Times New Roman" panose="02020603050405020304" pitchFamily="18" charset="0"/>
              </a:rPr>
              <a:t>)</a:t>
            </a:r>
          </a:p>
          <a:p>
            <a:pPr marL="0" indent="0" algn="just">
              <a:buNone/>
            </a:pPr>
            <a:endParaRPr lang="en-US" sz="3200" dirty="0" smtClean="0">
              <a:latin typeface="Times New Roman" panose="02020603050405020304" pitchFamily="18" charset="0"/>
              <a:cs typeface="Times New Roman" panose="02020603050405020304" pitchFamily="18" charset="0"/>
            </a:endParaRPr>
          </a:p>
          <a:p>
            <a:pPr algn="just"/>
            <a:endParaRPr lang="en-US" sz="2800" dirty="0" smtClean="0"/>
          </a:p>
        </p:txBody>
      </p:sp>
    </p:spTree>
    <p:extLst>
      <p:ext uri="{BB962C8B-B14F-4D97-AF65-F5344CB8AC3E}">
        <p14:creationId xmlns:p14="http://schemas.microsoft.com/office/powerpoint/2010/main" val="2268390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52400"/>
            <a:ext cx="8596668" cy="879566"/>
          </a:xfrm>
        </p:spPr>
        <p:txBody>
          <a:bodyPr/>
          <a:lstStyle/>
          <a:p>
            <a:r>
              <a:rPr lang="it-IT" b="1" dirty="0">
                <a:latin typeface="Times New Roman" panose="02020603050405020304" pitchFamily="18" charset="0"/>
                <a:cs typeface="Times New Roman" panose="02020603050405020304" pitchFamily="18" charset="0"/>
              </a:rPr>
              <a:t>La </a:t>
            </a:r>
            <a:r>
              <a:rPr lang="ro-MD" b="1" dirty="0" smtClean="0">
                <a:latin typeface="Times New Roman" panose="02020603050405020304" pitchFamily="18" charset="0"/>
                <a:cs typeface="Times New Roman" panose="02020603050405020304" pitchFamily="18" charset="0"/>
              </a:rPr>
              <a:t>c</a:t>
            </a:r>
            <a:r>
              <a:rPr lang="it-IT" b="1" dirty="0" smtClean="0">
                <a:latin typeface="Times New Roman" panose="02020603050405020304" pitchFamily="18" charset="0"/>
                <a:cs typeface="Times New Roman" panose="02020603050405020304" pitchFamily="18" charset="0"/>
              </a:rPr>
              <a:t>erere </a:t>
            </a:r>
            <a:r>
              <a:rPr lang="it-IT" b="1" dirty="0">
                <a:latin typeface="Times New Roman" panose="02020603050405020304" pitchFamily="18" charset="0"/>
                <a:cs typeface="Times New Roman" panose="02020603050405020304" pitchFamily="18" charset="0"/>
              </a:rPr>
              <a:t>urmează să fi </a:t>
            </a:r>
            <a:r>
              <a:rPr lang="it-IT" b="1" dirty="0" smtClean="0">
                <a:latin typeface="Times New Roman" panose="02020603050405020304" pitchFamily="18" charset="0"/>
                <a:cs typeface="Times New Roman" panose="02020603050405020304" pitchFamily="18" charset="0"/>
              </a:rPr>
              <a:t>anexate:</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1280160"/>
            <a:ext cx="8905578" cy="5340096"/>
          </a:xfrm>
        </p:spPr>
        <p:txBody>
          <a:bodyPr>
            <a:normAutofit fontScale="70000" lnSpcReduction="20000"/>
          </a:bodyPr>
          <a:lstStyle/>
          <a:p>
            <a:pPr marL="0" indent="0">
              <a:buNone/>
            </a:pPr>
            <a:r>
              <a:rPr lang="ro-MD" sz="2900" dirty="0" smtClean="0">
                <a:latin typeface="Times New Roman" panose="02020603050405020304" pitchFamily="18" charset="0"/>
                <a:cs typeface="Times New Roman" panose="02020603050405020304" pitchFamily="18" charset="0"/>
              </a:rPr>
              <a:t>- Justificarea </a:t>
            </a:r>
            <a:r>
              <a:rPr lang="ro-MD" sz="2900" dirty="0">
                <a:latin typeface="Times New Roman" panose="02020603050405020304" pitchFamily="18" charset="0"/>
                <a:cs typeface="Times New Roman" panose="02020603050405020304" pitchFamily="18" charset="0"/>
              </a:rPr>
              <a:t>necesității economice de a deține un antrepozit vamal </a:t>
            </a:r>
            <a:endParaRPr lang="ro-MD" sz="2900" dirty="0" smtClean="0">
              <a:latin typeface="Times New Roman" panose="02020603050405020304" pitchFamily="18" charset="0"/>
              <a:cs typeface="Times New Roman" panose="02020603050405020304" pitchFamily="18" charset="0"/>
            </a:endParaRPr>
          </a:p>
          <a:p>
            <a:pPr marL="0" indent="0">
              <a:buNone/>
            </a:pPr>
            <a:r>
              <a:rPr lang="ro-MD" sz="2900" dirty="0" smtClean="0">
                <a:latin typeface="Times New Roman" panose="02020603050405020304" pitchFamily="18" charset="0"/>
                <a:cs typeface="Times New Roman" panose="02020603050405020304" pitchFamily="18" charset="0"/>
              </a:rPr>
              <a:t>- Schema </a:t>
            </a:r>
            <a:r>
              <a:rPr lang="ro-MD" sz="2900" dirty="0">
                <a:latin typeface="Times New Roman" panose="02020603050405020304" pitchFamily="18" charset="0"/>
                <a:cs typeface="Times New Roman" panose="02020603050405020304" pitchFamily="18" charset="0"/>
              </a:rPr>
              <a:t>teritoriului antrepozitului vamal solicitat (această schemă nu este necesară atunci când un antrepozit vamal privat este înființat într-o zonă sub supravegherea unei alte persoane și nu are o locație fixă). În cazul în care urmează să fie depozitate lichide în vrac, trebuie furnizată o schemă a rezervoarelor și a conductelor cu o descriere a procesului și o listă a contoarelor aprobate;</a:t>
            </a:r>
          </a:p>
          <a:p>
            <a:pPr marL="0" indent="0">
              <a:buNone/>
            </a:pPr>
            <a:r>
              <a:rPr lang="ro-MD" sz="2900" dirty="0" smtClean="0">
                <a:latin typeface="Times New Roman" panose="02020603050405020304" pitchFamily="18" charset="0"/>
                <a:cs typeface="Times New Roman" panose="02020603050405020304" pitchFamily="18" charset="0"/>
              </a:rPr>
              <a:t>- Copiile </a:t>
            </a:r>
            <a:r>
              <a:rPr lang="ro-MD" sz="2900" dirty="0">
                <a:latin typeface="Times New Roman" panose="02020603050405020304" pitchFamily="18" charset="0"/>
                <a:cs typeface="Times New Roman" panose="02020603050405020304" pitchFamily="18" charset="0"/>
              </a:rPr>
              <a:t>a actelor confirmative care dovedesc dreptul de proprietate asupra încăperilor sau terenului aferent declarate în calitate de antrepozit vamal (extras de la ASP) sau care confirmă dreptul de folosință asupra încăperilor sau terenului aferent declarate în calitate de antrepozit vamal (contract de locațiune);</a:t>
            </a:r>
          </a:p>
          <a:p>
            <a:pPr marL="0" indent="0">
              <a:buNone/>
            </a:pPr>
            <a:r>
              <a:rPr lang="ro-MD" sz="2900" dirty="0" smtClean="0">
                <a:latin typeface="Times New Roman" panose="02020603050405020304" pitchFamily="18" charset="0"/>
                <a:cs typeface="Times New Roman" panose="02020603050405020304" pitchFamily="18" charset="0"/>
              </a:rPr>
              <a:t>- Copiile </a:t>
            </a:r>
            <a:r>
              <a:rPr lang="ro-MD" sz="2900" dirty="0">
                <a:latin typeface="Times New Roman" panose="02020603050405020304" pitchFamily="18" charset="0"/>
                <a:cs typeface="Times New Roman" panose="02020603050405020304" pitchFamily="18" charset="0"/>
              </a:rPr>
              <a:t>actelor eliberate de autoritățile competente care permit depozitarea/păstrarea mărfurilor într-un antrepozit vamal, dacă legislația stabilește că acestea pot fi depozitate/păstrate numai dacă astfel de permisiuni sunt disponibile;</a:t>
            </a:r>
          </a:p>
          <a:p>
            <a:pPr marL="0" indent="0">
              <a:buNone/>
            </a:pPr>
            <a:r>
              <a:rPr lang="ro-MD" sz="2900" dirty="0" smtClean="0">
                <a:latin typeface="Times New Roman" panose="02020603050405020304" pitchFamily="18" charset="0"/>
                <a:cs typeface="Times New Roman" panose="02020603050405020304" pitchFamily="18" charset="0"/>
              </a:rPr>
              <a:t>- Copiile </a:t>
            </a:r>
            <a:r>
              <a:rPr lang="ro-MD" sz="2900" dirty="0">
                <a:latin typeface="Times New Roman" panose="02020603050405020304" pitchFamily="18" charset="0"/>
                <a:cs typeface="Times New Roman" panose="02020603050405020304" pitchFamily="18" charset="0"/>
              </a:rPr>
              <a:t>certificatelor de verificare a exactității instrumentelor de măsurare destinate a fi utilizate în antrepozitul vamal;</a:t>
            </a:r>
          </a:p>
          <a:p>
            <a:pPr marL="0" indent="0">
              <a:buNone/>
            </a:pPr>
            <a:r>
              <a:rPr lang="ro-MD" sz="2900" dirty="0" smtClean="0">
                <a:latin typeface="Times New Roman" panose="02020603050405020304" pitchFamily="18" charset="0"/>
                <a:cs typeface="Times New Roman" panose="02020603050405020304" pitchFamily="18" charset="0"/>
              </a:rPr>
              <a:t>- Informații </a:t>
            </a:r>
            <a:r>
              <a:rPr lang="ro-MD" sz="2900" dirty="0">
                <a:latin typeface="Times New Roman" panose="02020603050405020304" pitchFamily="18" charset="0"/>
                <a:cs typeface="Times New Roman" panose="02020603050405020304" pitchFamily="18" charset="0"/>
              </a:rPr>
              <a:t>despre programele care vor fi utilizate pentru evidența mărfurilor antrepozitate.</a:t>
            </a:r>
          </a:p>
          <a:p>
            <a:endParaRPr lang="ru-RU" dirty="0"/>
          </a:p>
        </p:txBody>
      </p:sp>
    </p:spTree>
    <p:extLst>
      <p:ext uri="{BB962C8B-B14F-4D97-AF65-F5344CB8AC3E}">
        <p14:creationId xmlns:p14="http://schemas.microsoft.com/office/powerpoint/2010/main" val="2061996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789" y="136104"/>
            <a:ext cx="8596668" cy="762000"/>
          </a:xfrm>
        </p:spPr>
        <p:txBody>
          <a:bodyPr/>
          <a:lstStyle/>
          <a:p>
            <a:r>
              <a:rPr lang="ro-RO" b="1" dirty="0" smtClean="0">
                <a:solidFill>
                  <a:schemeClr val="accent6">
                    <a:lumMod val="50000"/>
                  </a:schemeClr>
                </a:solidFill>
                <a:latin typeface="Times New Roman" panose="02020603050405020304" pitchFamily="18" charset="0"/>
                <a:cs typeface="Times New Roman" panose="02020603050405020304" pitchFamily="18" charset="0"/>
              </a:rPr>
              <a:t>Garantarea</a:t>
            </a:r>
            <a:endParaRPr lang="ru-RU" b="1"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898104"/>
            <a:ext cx="8905578" cy="5340096"/>
          </a:xfrm>
        </p:spPr>
        <p:txBody>
          <a:bodyPr>
            <a:noAutofit/>
          </a:bodyPr>
          <a:lstStyle/>
          <a:p>
            <a:pPr marL="0" indent="0" algn="just">
              <a:buNone/>
            </a:pPr>
            <a:r>
              <a:rPr lang="ro-MD" sz="2500" dirty="0">
                <a:latin typeface="Times New Roman" panose="02020603050405020304" pitchFamily="18" charset="0"/>
                <a:cs typeface="Times New Roman" panose="02020603050405020304" pitchFamily="18" charset="0"/>
              </a:rPr>
              <a:t>În baza unei cereri depuse de </a:t>
            </a:r>
            <a:r>
              <a:rPr lang="ro-MD" sz="2500" dirty="0" smtClean="0">
                <a:latin typeface="Times New Roman" panose="02020603050405020304" pitchFamily="18" charset="0"/>
                <a:cs typeface="Times New Roman" panose="02020603050405020304" pitchFamily="18" charset="0"/>
              </a:rPr>
              <a:t>către debitor sau de către persoana care poate deveni debitor, </a:t>
            </a:r>
            <a:r>
              <a:rPr lang="ro-MD" sz="2500" dirty="0">
                <a:latin typeface="Times New Roman" panose="02020603050405020304" pitchFamily="18" charset="0"/>
                <a:cs typeface="Times New Roman" panose="02020603050405020304" pitchFamily="18" charset="0"/>
              </a:rPr>
              <a:t>Serviciul </a:t>
            </a:r>
            <a:r>
              <a:rPr lang="ro-MD" sz="2500" dirty="0" smtClean="0">
                <a:latin typeface="Times New Roman" panose="02020603050405020304" pitchFamily="18" charset="0"/>
                <a:cs typeface="Times New Roman" panose="02020603050405020304" pitchFamily="18" charset="0"/>
              </a:rPr>
              <a:t>Vamal autorizează </a:t>
            </a:r>
            <a:r>
              <a:rPr lang="ro-MD" sz="2500" dirty="0">
                <a:latin typeface="Times New Roman" panose="02020603050405020304" pitchFamily="18" charset="0"/>
                <a:cs typeface="Times New Roman" panose="02020603050405020304" pitchFamily="18" charset="0"/>
              </a:rPr>
              <a:t>ca o </a:t>
            </a:r>
            <a:r>
              <a:rPr lang="ro-MD" sz="2500" dirty="0" smtClean="0">
                <a:latin typeface="Times New Roman" panose="02020603050405020304" pitchFamily="18" charset="0"/>
                <a:cs typeface="Times New Roman" panose="02020603050405020304" pitchFamily="18" charset="0"/>
              </a:rPr>
              <a:t>garanție </a:t>
            </a:r>
            <a:r>
              <a:rPr lang="ro-MD" sz="2500" dirty="0">
                <a:latin typeface="Times New Roman" panose="02020603050405020304" pitchFamily="18" charset="0"/>
                <a:cs typeface="Times New Roman" panose="02020603050405020304" pitchFamily="18" charset="0"/>
              </a:rPr>
              <a:t>globală să fie constituită pentru acoperirea cuantumului drepturilor de import sau de export corespunzător datoriei vamale în legătură cu două sau mai multe operaţiuni, declaraţii sau regimuri vamale.</a:t>
            </a:r>
          </a:p>
          <a:p>
            <a:pPr marL="0" indent="0" algn="just">
              <a:buNone/>
            </a:pPr>
            <a:r>
              <a:rPr lang="ro-MD" sz="2500" dirty="0" smtClean="0">
                <a:latin typeface="Times New Roman" panose="02020603050405020304" pitchFamily="18" charset="0"/>
                <a:cs typeface="Times New Roman" panose="02020603050405020304" pitchFamily="18" charset="0"/>
              </a:rPr>
              <a:t>O Autorizație de furnizare a unei garanții globale urmează </a:t>
            </a:r>
            <a:r>
              <a:rPr lang="ro-MD" sz="2500" dirty="0">
                <a:latin typeface="Times New Roman" panose="02020603050405020304" pitchFamily="18" charset="0"/>
                <a:cs typeface="Times New Roman" panose="02020603050405020304" pitchFamily="18" charset="0"/>
              </a:rPr>
              <a:t>să fie în vigoare înainte de a putea fi eliberată o </a:t>
            </a:r>
            <a:r>
              <a:rPr lang="ro-MD" sz="2500" dirty="0" smtClean="0">
                <a:latin typeface="Times New Roman" panose="02020603050405020304" pitchFamily="18" charset="0"/>
                <a:cs typeface="Times New Roman" panose="02020603050405020304" pitchFamily="18" charset="0"/>
              </a:rPr>
              <a:t>Autorizație </a:t>
            </a:r>
            <a:r>
              <a:rPr lang="ro-MD" sz="2500" dirty="0">
                <a:latin typeface="Times New Roman" panose="02020603050405020304" pitchFamily="18" charset="0"/>
                <a:cs typeface="Times New Roman" panose="02020603050405020304" pitchFamily="18" charset="0"/>
              </a:rPr>
              <a:t>de antrepozit vamal. O garanție trebuie furnizată fie sub formă de depozit în numerar, fie sub formă </a:t>
            </a:r>
            <a:r>
              <a:rPr lang="ro-MD" sz="2500" dirty="0" smtClean="0">
                <a:latin typeface="Times New Roman" panose="02020603050405020304" pitchFamily="18" charset="0"/>
                <a:cs typeface="Times New Roman" panose="02020603050405020304" pitchFamily="18" charset="0"/>
              </a:rPr>
              <a:t>de scrisoare de </a:t>
            </a:r>
            <a:r>
              <a:rPr lang="ro-MD" sz="2500" dirty="0">
                <a:latin typeface="Times New Roman" panose="02020603050405020304" pitchFamily="18" charset="0"/>
                <a:cs typeface="Times New Roman" panose="02020603050405020304" pitchFamily="18" charset="0"/>
              </a:rPr>
              <a:t>garanție. </a:t>
            </a:r>
            <a:endParaRPr lang="ro-MD" sz="2500" dirty="0" smtClean="0">
              <a:latin typeface="Times New Roman" panose="02020603050405020304" pitchFamily="18" charset="0"/>
              <a:cs typeface="Times New Roman" panose="02020603050405020304" pitchFamily="18" charset="0"/>
            </a:endParaRPr>
          </a:p>
          <a:p>
            <a:pPr marL="0" indent="0" algn="just">
              <a:buNone/>
            </a:pPr>
            <a:r>
              <a:rPr lang="ro-MD" sz="2500" dirty="0" smtClean="0">
                <a:latin typeface="Times New Roman" panose="02020603050405020304" pitchFamily="18" charset="0"/>
                <a:cs typeface="Times New Roman" panose="02020603050405020304" pitchFamily="18" charset="0"/>
              </a:rPr>
              <a:t>Cuantumul garanției </a:t>
            </a:r>
            <a:r>
              <a:rPr lang="ro-MD" sz="2500" dirty="0">
                <a:latin typeface="Times New Roman" panose="02020603050405020304" pitchFamily="18" charset="0"/>
                <a:cs typeface="Times New Roman" panose="02020603050405020304" pitchFamily="18" charset="0"/>
              </a:rPr>
              <a:t>globale este egal cu un cuantum de </a:t>
            </a:r>
            <a:r>
              <a:rPr lang="ro-MD" sz="2500" dirty="0" smtClean="0">
                <a:latin typeface="Times New Roman" panose="02020603050405020304" pitchFamily="18" charset="0"/>
                <a:cs typeface="Times New Roman" panose="02020603050405020304" pitchFamily="18" charset="0"/>
              </a:rPr>
              <a:t>referință </a:t>
            </a:r>
            <a:r>
              <a:rPr lang="ro-MD" sz="2500" dirty="0">
                <a:latin typeface="Times New Roman" panose="02020603050405020304" pitchFamily="18" charset="0"/>
                <a:cs typeface="Times New Roman" panose="02020603050405020304" pitchFamily="18" charset="0"/>
              </a:rPr>
              <a:t>stabilit de către biroul vamal </a:t>
            </a:r>
            <a:r>
              <a:rPr lang="ro-MD" sz="2500" dirty="0" smtClean="0">
                <a:latin typeface="Times New Roman" panose="02020603050405020304" pitchFamily="18" charset="0"/>
                <a:cs typeface="Times New Roman" panose="02020603050405020304" pitchFamily="18" charset="0"/>
              </a:rPr>
              <a:t>competent.</a:t>
            </a:r>
          </a:p>
          <a:p>
            <a:pPr marL="0" indent="0" algn="just">
              <a:buNone/>
            </a:pPr>
            <a:endParaRPr lang="ro-MD" sz="2000" dirty="0" smtClean="0"/>
          </a:p>
        </p:txBody>
      </p:sp>
    </p:spTree>
    <p:extLst>
      <p:ext uri="{BB962C8B-B14F-4D97-AF65-F5344CB8AC3E}">
        <p14:creationId xmlns:p14="http://schemas.microsoft.com/office/powerpoint/2010/main" val="3276824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95867"/>
          </a:xfrm>
        </p:spPr>
        <p:txBody>
          <a:bodyPr>
            <a:noAutofit/>
          </a:bodyPr>
          <a:lstStyle/>
          <a:p>
            <a:r>
              <a:rPr lang="ro-RO" sz="4000" b="1" dirty="0" smtClean="0">
                <a:latin typeface="Times New Roman" panose="02020603050405020304" pitchFamily="18" charset="0"/>
                <a:cs typeface="Times New Roman" panose="02020603050405020304" pitchFamily="18" charset="0"/>
              </a:rPr>
              <a:t>Încheierea regimului vamal </a:t>
            </a:r>
            <a:br>
              <a:rPr lang="ro-RO" sz="4000" b="1" dirty="0" smtClean="0">
                <a:latin typeface="Times New Roman" panose="02020603050405020304" pitchFamily="18" charset="0"/>
                <a:cs typeface="Times New Roman" panose="02020603050405020304" pitchFamily="18" charset="0"/>
              </a:rPr>
            </a:br>
            <a:r>
              <a:rPr lang="ro-RO" sz="4000" b="1" dirty="0" smtClean="0">
                <a:latin typeface="Times New Roman" panose="02020603050405020304" pitchFamily="18" charset="0"/>
                <a:cs typeface="Times New Roman" panose="02020603050405020304" pitchFamily="18" charset="0"/>
              </a:rPr>
              <a:t>antrepozit vamal</a:t>
            </a:r>
            <a:endParaRPr lang="ru-RU" sz="40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2509971"/>
            <a:ext cx="8596668" cy="2366829"/>
          </a:xfrm>
        </p:spPr>
        <p:txBody>
          <a:bodyPr>
            <a:normAutofit/>
          </a:bodyPr>
          <a:lstStyle/>
          <a:p>
            <a:pPr marL="0" indent="0">
              <a:buNone/>
            </a:pPr>
            <a:r>
              <a:rPr lang="ro-MD" sz="3600" dirty="0" smtClean="0">
                <a:latin typeface="Times New Roman" panose="02020603050405020304" pitchFamily="18" charset="0"/>
                <a:cs typeface="Times New Roman" panose="02020603050405020304" pitchFamily="18" charset="0"/>
              </a:rPr>
              <a:t>- Punerea în liberă circulație</a:t>
            </a:r>
          </a:p>
          <a:p>
            <a:pPr marL="0" indent="0">
              <a:buNone/>
            </a:pPr>
            <a:r>
              <a:rPr lang="ro-MD" sz="3600" dirty="0" smtClean="0">
                <a:latin typeface="Times New Roman" panose="02020603050405020304" pitchFamily="18" charset="0"/>
                <a:cs typeface="Times New Roman" panose="02020603050405020304" pitchFamily="18" charset="0"/>
              </a:rPr>
              <a:t>- Reexportul din RM</a:t>
            </a:r>
          </a:p>
          <a:p>
            <a:pPr marL="0" indent="0">
              <a:buNone/>
            </a:pPr>
            <a:r>
              <a:rPr lang="ro-MD" sz="3600" dirty="0" smtClean="0">
                <a:latin typeface="Times New Roman" panose="02020603050405020304" pitchFamily="18" charset="0"/>
                <a:cs typeface="Times New Roman" panose="02020603050405020304" pitchFamily="18" charset="0"/>
              </a:rPr>
              <a:t>- Transfer într-un </a:t>
            </a:r>
            <a:r>
              <a:rPr lang="ro-MD" sz="3600" dirty="0">
                <a:latin typeface="Times New Roman" panose="02020603050405020304" pitchFamily="18" charset="0"/>
                <a:cs typeface="Times New Roman" panose="02020603050405020304" pitchFamily="18" charset="0"/>
              </a:rPr>
              <a:t>alt </a:t>
            </a:r>
            <a:r>
              <a:rPr lang="ro-MD" sz="3600" dirty="0" smtClean="0">
                <a:latin typeface="Times New Roman" panose="02020603050405020304" pitchFamily="18" charset="0"/>
                <a:cs typeface="Times New Roman" panose="02020603050405020304" pitchFamily="18" charset="0"/>
              </a:rPr>
              <a:t>regim </a:t>
            </a:r>
            <a:r>
              <a:rPr lang="ro-MD" sz="3600" dirty="0">
                <a:latin typeface="Times New Roman" panose="02020603050405020304" pitchFamily="18" charset="0"/>
                <a:cs typeface="Times New Roman" panose="02020603050405020304" pitchFamily="18" charset="0"/>
              </a:rPr>
              <a:t>special.</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0206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440267"/>
            <a:ext cx="8596668" cy="762000"/>
          </a:xfrm>
        </p:spPr>
        <p:txBody>
          <a:bodyPr>
            <a:normAutofit/>
          </a:bodyPr>
          <a:lstStyle/>
          <a:p>
            <a:r>
              <a:rPr lang="ro-RO" sz="4400" b="1" dirty="0" smtClean="0">
                <a:latin typeface="Times New Roman" panose="02020603050405020304" pitchFamily="18" charset="0"/>
                <a:cs typeface="Times New Roman" panose="02020603050405020304" pitchFamily="18" charset="0"/>
              </a:rPr>
              <a:t>Evidențele</a:t>
            </a:r>
            <a:endParaRPr lang="ru-RU" sz="4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1534055"/>
            <a:ext cx="8596668" cy="4578878"/>
          </a:xfrm>
        </p:spPr>
        <p:txBody>
          <a:bodyPr>
            <a:noAutofit/>
          </a:bodyPr>
          <a:lstStyle/>
          <a:p>
            <a:pPr marL="0" indent="0" algn="just">
              <a:buNone/>
            </a:pPr>
            <a:r>
              <a:rPr lang="ro-MD" sz="2800" dirty="0" smtClean="0">
                <a:latin typeface="Times New Roman" panose="02020603050405020304" pitchFamily="18" charset="0"/>
                <a:cs typeface="Times New Roman" panose="02020603050405020304" pitchFamily="18" charset="0"/>
              </a:rPr>
              <a:t>Titularul autorizației, titularul regimului </a:t>
            </a:r>
            <a:r>
              <a:rPr lang="ro-MD" sz="2800" dirty="0" smtClean="0">
                <a:latin typeface="Times New Roman" panose="02020603050405020304" pitchFamily="18" charset="0"/>
                <a:cs typeface="Times New Roman" panose="02020603050405020304" pitchFamily="18" charset="0"/>
              </a:rPr>
              <a:t>și </a:t>
            </a:r>
            <a:r>
              <a:rPr lang="ro-MD" sz="2800" dirty="0" smtClean="0">
                <a:latin typeface="Times New Roman" panose="02020603050405020304" pitchFamily="18" charset="0"/>
                <a:cs typeface="Times New Roman" panose="02020603050405020304" pitchFamily="18" charset="0"/>
              </a:rPr>
              <a:t>orice altă persoană care desfășoară o activitate implicând depozitarea </a:t>
            </a:r>
            <a:r>
              <a:rPr lang="ro-MD" sz="2800" dirty="0" smtClean="0">
                <a:latin typeface="Times New Roman" panose="02020603050405020304" pitchFamily="18" charset="0"/>
                <a:cs typeface="Times New Roman" panose="02020603050405020304" pitchFamily="18" charset="0"/>
              </a:rPr>
              <a:t>țin </a:t>
            </a:r>
            <a:r>
              <a:rPr lang="ro-MD" sz="2800" dirty="0" smtClean="0">
                <a:latin typeface="Times New Roman" panose="02020603050405020304" pitchFamily="18" charset="0"/>
                <a:cs typeface="Times New Roman" panose="02020603050405020304" pitchFamily="18" charset="0"/>
              </a:rPr>
              <a:t>o evidentă corespunzătoare în forma aprobată de către Serviciul Vamal.</a:t>
            </a:r>
          </a:p>
          <a:p>
            <a:pPr marL="0" indent="0" algn="just">
              <a:buNone/>
            </a:pPr>
            <a:r>
              <a:rPr lang="ro-MD" sz="2800" dirty="0" smtClean="0">
                <a:latin typeface="Times New Roman" panose="02020603050405020304" pitchFamily="18" charset="0"/>
                <a:cs typeface="Times New Roman" panose="02020603050405020304" pitchFamily="18" charset="0"/>
              </a:rPr>
              <a:t>Evidențele trebuie să conțină informațiile </a:t>
            </a:r>
            <a:r>
              <a:rPr lang="ro-MD" sz="2800" dirty="0" smtClean="0">
                <a:latin typeface="Times New Roman" panose="02020603050405020304" pitchFamily="18" charset="0"/>
                <a:cs typeface="Times New Roman" panose="02020603050405020304" pitchFamily="18" charset="0"/>
              </a:rPr>
              <a:t>și </a:t>
            </a:r>
            <a:r>
              <a:rPr lang="ro-MD" sz="2800" dirty="0" smtClean="0">
                <a:latin typeface="Times New Roman" panose="02020603050405020304" pitchFamily="18" charset="0"/>
                <a:cs typeface="Times New Roman" panose="02020603050405020304" pitchFamily="18" charset="0"/>
              </a:rPr>
              <a:t>datele care să permită Serviciului Vamal să supravegheze regimul în cauză, în special în ceea ce privește identificarea mărfurilor plasate sub acest regim, statutul vamal </a:t>
            </a:r>
            <a:r>
              <a:rPr lang="ro-MD" sz="2800" dirty="0" smtClean="0">
                <a:latin typeface="Times New Roman" panose="02020603050405020304" pitchFamily="18" charset="0"/>
                <a:cs typeface="Times New Roman" panose="02020603050405020304" pitchFamily="18" charset="0"/>
              </a:rPr>
              <a:t>și </a:t>
            </a:r>
            <a:r>
              <a:rPr lang="ro-MD" sz="2800" dirty="0" smtClean="0">
                <a:latin typeface="Times New Roman" panose="02020603050405020304" pitchFamily="18" charset="0"/>
                <a:cs typeface="Times New Roman" panose="02020603050405020304" pitchFamily="18" charset="0"/>
              </a:rPr>
              <a:t>circulația acestora.</a:t>
            </a:r>
            <a:endParaRPr lang="ro-MD"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9219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7646" y="335846"/>
            <a:ext cx="8386354" cy="5693866"/>
          </a:xfrm>
          <a:prstGeom prst="rect">
            <a:avLst/>
          </a:prstGeom>
        </p:spPr>
        <p:txBody>
          <a:bodyPr wrap="square">
            <a:spAutoFit/>
          </a:bodyPr>
          <a:lstStyle/>
          <a:p>
            <a:r>
              <a:rPr lang="ro-MD" sz="2400" b="1" dirty="0" smtClean="0">
                <a:solidFill>
                  <a:schemeClr val="accent6">
                    <a:lumMod val="50000"/>
                  </a:schemeClr>
                </a:solidFill>
                <a:latin typeface="Times New Roman" panose="02020603050405020304" pitchFamily="18" charset="0"/>
                <a:cs typeface="Times New Roman" panose="02020603050405020304" pitchFamily="18" charset="0"/>
              </a:rPr>
              <a:t>Avantajele:</a:t>
            </a:r>
          </a:p>
          <a:p>
            <a:r>
              <a:rPr lang="ro-MD" sz="2000" dirty="0" smtClean="0">
                <a:latin typeface="Times New Roman" panose="02020603050405020304" pitchFamily="18" charset="0"/>
                <a:cs typeface="Times New Roman" panose="02020603050405020304" pitchFamily="18" charset="0"/>
              </a:rPr>
              <a:t>- mărfurile nu sunt supuse drepturilor de import, altor </a:t>
            </a:r>
            <a:r>
              <a:rPr lang="ro-MD" sz="2000" dirty="0" smtClean="0">
                <a:latin typeface="Times New Roman" panose="02020603050405020304" pitchFamily="18" charset="0"/>
                <a:cs typeface="Times New Roman" panose="02020603050405020304" pitchFamily="18" charset="0"/>
              </a:rPr>
              <a:t>plăti sau măsurilor </a:t>
            </a:r>
            <a:r>
              <a:rPr lang="ro-MD" sz="2000" dirty="0" smtClean="0">
                <a:latin typeface="Times New Roman" panose="02020603050405020304" pitchFamily="18" charset="0"/>
                <a:cs typeface="Times New Roman" panose="02020603050405020304" pitchFamily="18" charset="0"/>
              </a:rPr>
              <a:t>de politică comercială;</a:t>
            </a:r>
          </a:p>
          <a:p>
            <a:r>
              <a:rPr lang="ro-MD" sz="2000" dirty="0" smtClean="0">
                <a:latin typeface="Times New Roman" panose="02020603050405020304" pitchFamily="18" charset="0"/>
                <a:cs typeface="Times New Roman" panose="02020603050405020304" pitchFamily="18" charset="0"/>
              </a:rPr>
              <a:t>- într-un antrepozit vamal poate fi autorizată prelucrarea mărfurilor plasate sub regimul de perfecționare activă sau de destinație finală, în </a:t>
            </a:r>
            <a:r>
              <a:rPr lang="ro-MD" sz="2000" dirty="0" smtClean="0">
                <a:latin typeface="Times New Roman" panose="02020603050405020304" pitchFamily="18" charset="0"/>
                <a:cs typeface="Times New Roman" panose="02020603050405020304" pitchFamily="18" charset="0"/>
              </a:rPr>
              <a:t>condițiile </a:t>
            </a:r>
            <a:r>
              <a:rPr lang="ro-MD" sz="2000" dirty="0" smtClean="0">
                <a:latin typeface="Times New Roman" panose="02020603050405020304" pitchFamily="18" charset="0"/>
                <a:cs typeface="Times New Roman" panose="02020603050405020304" pitchFamily="18" charset="0"/>
              </a:rPr>
              <a:t>prevăzute de acest regim;</a:t>
            </a:r>
          </a:p>
          <a:p>
            <a:r>
              <a:rPr lang="ro-MD" sz="2000" dirty="0" smtClean="0">
                <a:latin typeface="Times New Roman" panose="02020603050405020304" pitchFamily="18" charset="0"/>
                <a:cs typeface="Times New Roman" panose="02020603050405020304" pitchFamily="18" charset="0"/>
              </a:rPr>
              <a:t>- mărfurile autohtone pot fi păstrate într-un spațiu de depozitare pentru antrepozitare vamală și nu se consideră că acestea mărfuri se află sub regimul de antrepozitare vamală;</a:t>
            </a:r>
          </a:p>
          <a:p>
            <a:r>
              <a:rPr lang="ro-MD" sz="2000" dirty="0" smtClean="0">
                <a:latin typeface="Times New Roman" panose="02020603050405020304" pitchFamily="18" charset="0"/>
                <a:cs typeface="Times New Roman" panose="02020603050405020304" pitchFamily="18" charset="0"/>
              </a:rPr>
              <a:t>- declararea mărfurilor poate fi efectuată cu simplificare prin înscrierea în evidențele declarantului;</a:t>
            </a:r>
          </a:p>
          <a:p>
            <a:r>
              <a:rPr lang="ro-MD" sz="2000" dirty="0" smtClean="0">
                <a:latin typeface="Times New Roman" panose="02020603050405020304" pitchFamily="18" charset="0"/>
                <a:cs typeface="Times New Roman" panose="02020603050405020304" pitchFamily="18" charset="0"/>
              </a:rPr>
              <a:t>- utilizarea garanției globală cu un cuantum redus la 30% sau 50%</a:t>
            </a:r>
          </a:p>
          <a:p>
            <a:r>
              <a:rPr lang="ro-MD" sz="2000" dirty="0" smtClean="0">
                <a:latin typeface="Times New Roman" panose="02020603050405020304" pitchFamily="18" charset="0"/>
                <a:cs typeface="Times New Roman" panose="02020603050405020304" pitchFamily="18" charset="0"/>
              </a:rPr>
              <a:t>utilizarea mărfurilor echivalente (cu statut autohton)  în cadrul regimurilor de antrepozitare vamală;</a:t>
            </a:r>
          </a:p>
          <a:p>
            <a:r>
              <a:rPr lang="ro-MD" sz="2000" dirty="0" smtClean="0">
                <a:latin typeface="Times New Roman" panose="02020603050405020304" pitchFamily="18" charset="0"/>
                <a:cs typeface="Times New Roman" panose="02020603050405020304" pitchFamily="18" charset="0"/>
              </a:rPr>
              <a:t>- mărfurile pot fi depozitate în orice alte amplasamente autorizate;</a:t>
            </a:r>
          </a:p>
          <a:p>
            <a:r>
              <a:rPr lang="ro-MD" sz="2000" dirty="0" smtClean="0">
                <a:latin typeface="Times New Roman" panose="02020603050405020304" pitchFamily="18" charset="0"/>
                <a:cs typeface="Times New Roman" panose="02020603050405020304" pitchFamily="18" charset="0"/>
              </a:rPr>
              <a:t>- mărfurile plasate sub regimul de antrepozitare vamală pot fi scoase temporar din antrepozitul vamal;</a:t>
            </a:r>
          </a:p>
          <a:p>
            <a:r>
              <a:rPr lang="ro-MD" sz="2000" dirty="0" smtClean="0">
                <a:latin typeface="Times New Roman" panose="02020603050405020304" pitchFamily="18" charset="0"/>
                <a:cs typeface="Times New Roman" panose="02020603050405020304" pitchFamily="18" charset="0"/>
              </a:rPr>
              <a:t>- sigilarea antrepozitului vamal nu este obligatorie</a:t>
            </a:r>
            <a:endParaRPr lang="ro-MD"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8927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078444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29585" y="3833949"/>
            <a:ext cx="8596668" cy="5296779"/>
          </a:xfrm>
        </p:spPr>
        <p:txBody>
          <a:bodyPr>
            <a:noAutofit/>
          </a:bodyPr>
          <a:lstStyle/>
          <a:p>
            <a:pPr marL="0" indent="0" algn="just">
              <a:buNone/>
            </a:pPr>
            <a:r>
              <a:rPr lang="ro-MD" sz="2800" dirty="0">
                <a:latin typeface="Times New Roman" panose="02020603050405020304" pitchFamily="18" charset="0"/>
                <a:cs typeface="Times New Roman" panose="02020603050405020304" pitchFamily="18" charset="0"/>
              </a:rPr>
              <a:t>Sub regim de antrepozit vamal, mărfurile străine pot fi depozitate sub supraveghere vamală în spaţii sau în orice alte amplasamente autorizate pentru acest regim de către Serviciul </a:t>
            </a:r>
            <a:r>
              <a:rPr lang="ro-MD" sz="2800" dirty="0" smtClean="0">
                <a:latin typeface="Times New Roman" panose="02020603050405020304" pitchFamily="18" charset="0"/>
                <a:cs typeface="Times New Roman" panose="02020603050405020304" pitchFamily="18" charset="0"/>
              </a:rPr>
              <a:t>Vamal. </a:t>
            </a:r>
          </a:p>
          <a:p>
            <a:pPr marL="0" indent="0" algn="just">
              <a:buNone/>
            </a:pPr>
            <a:r>
              <a:rPr lang="ro-MD" sz="2800" dirty="0" smtClean="0">
                <a:latin typeface="Times New Roman" panose="02020603050405020304" pitchFamily="18" charset="0"/>
                <a:cs typeface="Times New Roman" panose="02020603050405020304" pitchFamily="18" charset="0"/>
              </a:rPr>
              <a:t>Pentru utilizarea unui antrepozit </a:t>
            </a:r>
            <a:r>
              <a:rPr lang="ro-MD" sz="2800" dirty="0">
                <a:latin typeface="Times New Roman" panose="02020603050405020304" pitchFamily="18" charset="0"/>
                <a:cs typeface="Times New Roman" panose="02020603050405020304" pitchFamily="18" charset="0"/>
              </a:rPr>
              <a:t>vamal </a:t>
            </a:r>
            <a:r>
              <a:rPr lang="ro-MD" sz="2800" dirty="0" smtClean="0">
                <a:latin typeface="Times New Roman" panose="02020603050405020304" pitchFamily="18" charset="0"/>
                <a:cs typeface="Times New Roman" panose="02020603050405020304" pitchFamily="18" charset="0"/>
              </a:rPr>
              <a:t>va fi necesară o Autorizaţie </a:t>
            </a:r>
            <a:r>
              <a:rPr lang="ro-MD" sz="2800" dirty="0">
                <a:latin typeface="Times New Roman" panose="02020603050405020304" pitchFamily="18" charset="0"/>
                <a:cs typeface="Times New Roman" panose="02020603050405020304" pitchFamily="18" charset="0"/>
              </a:rPr>
              <a:t>eliberata de </a:t>
            </a:r>
            <a:r>
              <a:rPr lang="ro-MD" sz="2800" dirty="0" smtClean="0">
                <a:latin typeface="Times New Roman" panose="02020603050405020304" pitchFamily="18" charset="0"/>
                <a:cs typeface="Times New Roman" panose="02020603050405020304" pitchFamily="18" charset="0"/>
              </a:rPr>
              <a:t>Serviciul Vamal.</a:t>
            </a:r>
          </a:p>
          <a:p>
            <a:pPr marL="0" indent="0" algn="just">
              <a:buNone/>
            </a:pPr>
            <a:endParaRPr lang="ru-RU" sz="2800" dirty="0">
              <a:latin typeface="Times New Roman" panose="02020603050405020304" pitchFamily="18" charset="0"/>
              <a:cs typeface="Times New Roman" panose="02020603050405020304" pitchFamily="18" charset="0"/>
            </a:endParaRPr>
          </a:p>
        </p:txBody>
      </p:sp>
      <p:sp>
        <p:nvSpPr>
          <p:cNvPr id="11" name="Скругленный прямоугольник 10"/>
          <p:cNvSpPr/>
          <p:nvPr/>
        </p:nvSpPr>
        <p:spPr>
          <a:xfrm>
            <a:off x="2538482" y="507556"/>
            <a:ext cx="4455075" cy="6531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D" dirty="0" smtClean="0"/>
              <a:t>REGIMURI  SPECIALE</a:t>
            </a:r>
            <a:endParaRPr lang="en-US" dirty="0"/>
          </a:p>
        </p:txBody>
      </p:sp>
      <p:sp>
        <p:nvSpPr>
          <p:cNvPr id="12" name="Скругленный прямоугольник 11"/>
          <p:cNvSpPr/>
          <p:nvPr/>
        </p:nvSpPr>
        <p:spPr>
          <a:xfrm>
            <a:off x="2538482" y="1464857"/>
            <a:ext cx="4455075" cy="6270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D" dirty="0" smtClean="0"/>
              <a:t>DEPOZITAREA</a:t>
            </a:r>
            <a:endParaRPr lang="en-US" dirty="0"/>
          </a:p>
        </p:txBody>
      </p:sp>
      <p:sp>
        <p:nvSpPr>
          <p:cNvPr id="13" name="Скругленный прямоугольник 12"/>
          <p:cNvSpPr/>
          <p:nvPr/>
        </p:nvSpPr>
        <p:spPr>
          <a:xfrm>
            <a:off x="2538481" y="2396032"/>
            <a:ext cx="4455075" cy="6560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D" dirty="0" smtClean="0"/>
              <a:t>ANTREPOZIT VAMAL</a:t>
            </a:r>
            <a:endParaRPr lang="en-US" dirty="0"/>
          </a:p>
        </p:txBody>
      </p:sp>
      <p:sp>
        <p:nvSpPr>
          <p:cNvPr id="2" name="Выгнутая влево стрелка 1"/>
          <p:cNvSpPr/>
          <p:nvPr/>
        </p:nvSpPr>
        <p:spPr>
          <a:xfrm>
            <a:off x="483326" y="809897"/>
            <a:ext cx="2055156" cy="128197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Выгнутая вправо стрелка 4"/>
          <p:cNvSpPr/>
          <p:nvPr/>
        </p:nvSpPr>
        <p:spPr>
          <a:xfrm>
            <a:off x="6993557" y="1778365"/>
            <a:ext cx="2111254" cy="1273761"/>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7539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783771"/>
            <a:ext cx="7434700" cy="5257591"/>
          </a:xfrm>
        </p:spPr>
        <p:txBody>
          <a:bodyPr>
            <a:normAutofit fontScale="92500" lnSpcReduction="20000"/>
          </a:bodyPr>
          <a:lstStyle/>
          <a:p>
            <a:pPr marL="0" indent="0">
              <a:buNone/>
            </a:pPr>
            <a:r>
              <a:rPr lang="ro-MD" sz="2800" dirty="0">
                <a:latin typeface="Times New Roman" panose="02020603050405020304" pitchFamily="18" charset="0"/>
                <a:cs typeface="Times New Roman" panose="02020603050405020304" pitchFamily="18" charset="0"/>
              </a:rPr>
              <a:t>În domeniul transportului de mărfuri, există elemente cheie strâns legate de procesul de stocare, respectiv depozitare. Mărfurile importate pe teritoriul vamal al Republicii Moldova trebuie să fie supuse vămuirii - procedeul de plasare a mărfurilor </a:t>
            </a:r>
            <a:r>
              <a:rPr lang="ro-MD" sz="2800" dirty="0" smtClean="0">
                <a:latin typeface="Times New Roman" panose="02020603050405020304" pitchFamily="18" charset="0"/>
                <a:cs typeface="Times New Roman" panose="02020603050405020304" pitchFamily="18" charset="0"/>
              </a:rPr>
              <a:t>și </a:t>
            </a:r>
            <a:r>
              <a:rPr lang="ro-MD" sz="2800" dirty="0">
                <a:latin typeface="Times New Roman" panose="02020603050405020304" pitchFamily="18" charset="0"/>
                <a:cs typeface="Times New Roman" panose="02020603050405020304" pitchFamily="18" charset="0"/>
              </a:rPr>
              <a:t>mijloacelor de transport într-un anumit regim vamal </a:t>
            </a:r>
            <a:r>
              <a:rPr lang="ro-MD" sz="2800" dirty="0" smtClean="0">
                <a:latin typeface="Times New Roman" panose="02020603050405020304" pitchFamily="18" charset="0"/>
                <a:cs typeface="Times New Roman" panose="02020603050405020304" pitchFamily="18" charset="0"/>
              </a:rPr>
              <a:t>și </a:t>
            </a:r>
            <a:r>
              <a:rPr lang="ro-MD" sz="2800" dirty="0">
                <a:latin typeface="Times New Roman" panose="02020603050405020304" pitchFamily="18" charset="0"/>
                <a:cs typeface="Times New Roman" panose="02020603050405020304" pitchFamily="18" charset="0"/>
              </a:rPr>
              <a:t>încheierea acestui regim. </a:t>
            </a:r>
          </a:p>
          <a:p>
            <a:pPr marL="0" indent="0">
              <a:buNone/>
            </a:pPr>
            <a:r>
              <a:rPr lang="ro-MD" sz="2800" dirty="0" smtClean="0">
                <a:latin typeface="Times New Roman" panose="02020603050405020304" pitchFamily="18" charset="0"/>
                <a:cs typeface="Times New Roman" panose="02020603050405020304" pitchFamily="18" charset="0"/>
              </a:rPr>
              <a:t>Totuși, </a:t>
            </a:r>
            <a:r>
              <a:rPr lang="ro-MD" sz="2800" dirty="0" smtClean="0">
                <a:latin typeface="Times New Roman" panose="02020603050405020304" pitchFamily="18" charset="0"/>
                <a:cs typeface="Times New Roman" panose="02020603050405020304" pitchFamily="18" charset="0"/>
              </a:rPr>
              <a:t>există cazuri în care depunerea declarației vamale este întârziată din cauza lipsei oricăror autorizații, permise, avize sau resurse financiare, iar importatorul se confruntă cu o alegere - să restituie mărfurile străine înapoi vânzătorului sau să le depoziteze sub supravegherea vamală, până când se întrunesc toate formalitățile pentru inițierea procedurii de vămuire a mărfurilor importate</a:t>
            </a: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7753350" y="2981325"/>
            <a:ext cx="4438650" cy="3876675"/>
          </a:xfrm>
          <a:prstGeom prst="rect">
            <a:avLst/>
          </a:prstGeom>
        </p:spPr>
      </p:pic>
    </p:spTree>
    <p:extLst>
      <p:ext uri="{BB962C8B-B14F-4D97-AF65-F5344CB8AC3E}">
        <p14:creationId xmlns:p14="http://schemas.microsoft.com/office/powerpoint/2010/main" val="62149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287382" y="1318736"/>
            <a:ext cx="9000309" cy="3970318"/>
          </a:xfrm>
          <a:prstGeom prst="rect">
            <a:avLst/>
          </a:prstGeom>
        </p:spPr>
        <p:txBody>
          <a:bodyPr wrap="square">
            <a:spAutoFit/>
          </a:bodyPr>
          <a:lstStyle/>
          <a:p>
            <a:pPr algn="just"/>
            <a:r>
              <a:rPr lang="ro-MD" sz="2800" b="1" dirty="0" smtClean="0">
                <a:solidFill>
                  <a:schemeClr val="accent6">
                    <a:lumMod val="50000"/>
                  </a:schemeClr>
                </a:solidFill>
                <a:latin typeface="Times New Roman" panose="02020603050405020304" pitchFamily="18" charset="0"/>
                <a:cs typeface="Times New Roman" panose="02020603050405020304" pitchFamily="18" charset="0"/>
              </a:rPr>
              <a:t>Regimul</a:t>
            </a:r>
            <a:r>
              <a:rPr lang="en-US" sz="2800" b="1"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2800" b="1" dirty="0">
                <a:solidFill>
                  <a:schemeClr val="accent6">
                    <a:lumMod val="50000"/>
                  </a:schemeClr>
                </a:solidFill>
                <a:latin typeface="Times New Roman" panose="02020603050405020304" pitchFamily="18" charset="0"/>
                <a:cs typeface="Times New Roman" panose="02020603050405020304" pitchFamily="18" charset="0"/>
              </a:rPr>
              <a:t>de </a:t>
            </a:r>
            <a:r>
              <a:rPr lang="ro-MD" sz="2800" b="1" dirty="0" smtClean="0">
                <a:solidFill>
                  <a:schemeClr val="accent6">
                    <a:lumMod val="50000"/>
                  </a:schemeClr>
                </a:solidFill>
                <a:latin typeface="Times New Roman" panose="02020603050405020304" pitchFamily="18" charset="0"/>
                <a:cs typeface="Times New Roman" panose="02020603050405020304" pitchFamily="18" charset="0"/>
              </a:rPr>
              <a:t>antrepozit</a:t>
            </a:r>
            <a:r>
              <a:rPr lang="en-US" sz="2800" b="1" dirty="0" smtClean="0">
                <a:solidFill>
                  <a:schemeClr val="accent6">
                    <a:lumMod val="50000"/>
                  </a:schemeClr>
                </a:solidFill>
                <a:latin typeface="Times New Roman" panose="02020603050405020304" pitchFamily="18" charset="0"/>
                <a:cs typeface="Times New Roman" panose="02020603050405020304" pitchFamily="18" charset="0"/>
              </a:rPr>
              <a:t> </a:t>
            </a:r>
            <a:r>
              <a:rPr lang="ro-MD" sz="2800" b="1" dirty="0" smtClean="0">
                <a:solidFill>
                  <a:schemeClr val="accent6">
                    <a:lumMod val="50000"/>
                  </a:schemeClr>
                </a:solidFill>
                <a:latin typeface="Times New Roman" panose="02020603050405020304" pitchFamily="18" charset="0"/>
                <a:cs typeface="Times New Roman" panose="02020603050405020304" pitchFamily="18" charset="0"/>
              </a:rPr>
              <a:t>vamal</a:t>
            </a:r>
            <a:r>
              <a:rPr lang="en-US" sz="2800" dirty="0" smtClean="0">
                <a:latin typeface="Times New Roman" panose="02020603050405020304" pitchFamily="18" charset="0"/>
                <a:cs typeface="Times New Roman" panose="02020603050405020304" pitchFamily="18" charset="0"/>
              </a:rPr>
              <a:t>,</a:t>
            </a:r>
            <a:r>
              <a:rPr lang="ro-MD" sz="2800" dirty="0" smtClean="0">
                <a:latin typeface="Times New Roman" panose="02020603050405020304" pitchFamily="18" charset="0"/>
                <a:cs typeface="Times New Roman" panose="02020603050405020304" pitchFamily="18" charset="0"/>
              </a:rPr>
              <a:t> permite ca </a:t>
            </a:r>
            <a:r>
              <a:rPr lang="en-US" sz="2800" dirty="0" smtClean="0">
                <a:latin typeface="Times New Roman" panose="02020603050405020304" pitchFamily="18" charset="0"/>
                <a:cs typeface="Times New Roman" panose="02020603050405020304" pitchFamily="18" charset="0"/>
              </a:rPr>
              <a:t> </a:t>
            </a:r>
            <a:endParaRPr lang="ro-MD" sz="2800" dirty="0" smtClean="0">
              <a:latin typeface="Times New Roman" panose="02020603050405020304" pitchFamily="18" charset="0"/>
              <a:cs typeface="Times New Roman" panose="02020603050405020304" pitchFamily="18" charset="0"/>
            </a:endParaRPr>
          </a:p>
          <a:p>
            <a:pPr algn="just"/>
            <a:r>
              <a:rPr lang="ro-MD" sz="2800" dirty="0" smtClean="0">
                <a:latin typeface="Times New Roman" panose="02020603050405020304" pitchFamily="18" charset="0"/>
                <a:cs typeface="Times New Roman" panose="02020603050405020304" pitchFamily="18" charset="0"/>
              </a:rPr>
              <a:t>mărfurile străine să fie depozitate</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sub </a:t>
            </a:r>
            <a:r>
              <a:rPr lang="ro-MD" sz="2800" dirty="0" smtClean="0">
                <a:latin typeface="Times New Roman" panose="02020603050405020304" pitchFamily="18" charset="0"/>
                <a:cs typeface="Times New Roman" panose="02020603050405020304" pitchFamily="18" charset="0"/>
              </a:rPr>
              <a:t>supraveghere</a:t>
            </a:r>
            <a:r>
              <a:rPr lang="en-US" sz="2800" dirty="0" smtClean="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vamală</a:t>
            </a:r>
            <a:r>
              <a:rPr lang="en-US" sz="2800" dirty="0" smtClean="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în</a:t>
            </a:r>
            <a:r>
              <a:rPr lang="en-US" sz="2800" dirty="0" smtClean="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spatii sau în orice alte amplasamente autorizate pentru acest regim de către Serviciul Vamal (denumite în continuare antrepozite vamale</a:t>
            </a:r>
            <a:r>
              <a:rPr lang="en-US" sz="2800" dirty="0" smtClean="0">
                <a:latin typeface="Times New Roman" panose="02020603050405020304" pitchFamily="18" charset="0"/>
                <a:cs typeface="Times New Roman" panose="02020603050405020304" pitchFamily="18" charset="0"/>
              </a:rPr>
              <a:t>). </a:t>
            </a:r>
            <a:endParaRPr lang="ro-MD" sz="2800" dirty="0" smtClean="0">
              <a:latin typeface="Times New Roman" panose="02020603050405020304" pitchFamily="18" charset="0"/>
              <a:cs typeface="Times New Roman" panose="02020603050405020304" pitchFamily="18" charset="0"/>
            </a:endParaRPr>
          </a:p>
          <a:p>
            <a:pPr algn="just"/>
            <a:r>
              <a:rPr lang="ro-MD" sz="2800" dirty="0" smtClean="0">
                <a:latin typeface="Times New Roman" panose="02020603050405020304" pitchFamily="18" charset="0"/>
                <a:cs typeface="Times New Roman" panose="02020603050405020304" pitchFamily="18" charset="0"/>
              </a:rPr>
              <a:t>Mărfurile</a:t>
            </a:r>
            <a:r>
              <a:rPr lang="en-US" sz="2800" dirty="0" smtClean="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plasate sub regimul de antrepozit vamal pot fi scoase temporar </a:t>
            </a:r>
            <a:r>
              <a:rPr lang="en-US" sz="2800" dirty="0" smtClean="0">
                <a:latin typeface="Times New Roman" panose="02020603050405020304" pitchFamily="18" charset="0"/>
                <a:cs typeface="Times New Roman" panose="02020603050405020304" pitchFamily="18" charset="0"/>
              </a:rPr>
              <a:t>din </a:t>
            </a:r>
            <a:r>
              <a:rPr lang="ro-MD" sz="2800" dirty="0" smtClean="0">
                <a:latin typeface="Times New Roman" panose="02020603050405020304" pitchFamily="18" charset="0"/>
                <a:cs typeface="Times New Roman" panose="02020603050405020304" pitchFamily="18" charset="0"/>
              </a:rPr>
              <a:t>antrepozitul</a:t>
            </a:r>
            <a:r>
              <a:rPr lang="en-US" sz="2800" dirty="0" smtClean="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vamal</a:t>
            </a:r>
            <a:r>
              <a:rPr lang="en-US" sz="2800" dirty="0" smtClean="0">
                <a:latin typeface="Times New Roman" panose="02020603050405020304" pitchFamily="18" charset="0"/>
                <a:cs typeface="Times New Roman" panose="02020603050405020304" pitchFamily="18" charset="0"/>
              </a:rPr>
              <a:t>. </a:t>
            </a:r>
            <a:endParaRPr lang="ro-MD"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Cu </a:t>
            </a:r>
            <a:r>
              <a:rPr lang="ro-MD" sz="2800" dirty="0" smtClean="0">
                <a:latin typeface="Times New Roman" panose="02020603050405020304" pitchFamily="18" charset="0"/>
                <a:cs typeface="Times New Roman" panose="02020603050405020304" pitchFamily="18" charset="0"/>
              </a:rPr>
              <a:t>excepția cazurilor de forță majoră</a:t>
            </a:r>
            <a:r>
              <a:rPr lang="en-US" sz="2800" dirty="0" smtClean="0">
                <a:latin typeface="Times New Roman" panose="02020603050405020304" pitchFamily="18" charset="0"/>
                <a:cs typeface="Times New Roman" panose="02020603050405020304" pitchFamily="18" charset="0"/>
              </a:rPr>
              <a:t>, </a:t>
            </a:r>
            <a:r>
              <a:rPr lang="ro-MD" sz="2800" dirty="0" smtClean="0">
                <a:latin typeface="Times New Roman" panose="02020603050405020304" pitchFamily="18" charset="0"/>
                <a:cs typeface="Times New Roman" panose="02020603050405020304" pitchFamily="18" charset="0"/>
              </a:rPr>
              <a:t>această scoatere trebuie permisă în prealabil de către biroul vamal.</a:t>
            </a:r>
            <a:endParaRPr lang="ro-MD"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8289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22070"/>
            <a:ext cx="8596668" cy="705394"/>
          </a:xfrm>
        </p:spPr>
        <p:txBody>
          <a:bodyPr>
            <a:normAutofit/>
          </a:bodyPr>
          <a:lstStyle/>
          <a:p>
            <a:r>
              <a:rPr lang="ro-RO" b="1" dirty="0" smtClean="0">
                <a:latin typeface="Times New Roman" panose="02020603050405020304" pitchFamily="18" charset="0"/>
                <a:cs typeface="Times New Roman" panose="02020603050405020304" pitchFamily="18" charset="0"/>
              </a:rPr>
              <a:t>Tipurile antrepozitelor vamale</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1045029"/>
            <a:ext cx="8989180" cy="5165990"/>
          </a:xfrm>
        </p:spPr>
        <p:txBody>
          <a:bodyPr>
            <a:noAutofit/>
          </a:bodyPr>
          <a:lstStyle/>
          <a:p>
            <a:pPr marL="0" indent="0">
              <a:buNone/>
            </a:pPr>
            <a:r>
              <a:rPr lang="ro-MD" sz="2400" dirty="0" smtClean="0">
                <a:latin typeface="Times New Roman" panose="02020603050405020304" pitchFamily="18" charset="0"/>
                <a:cs typeface="Times New Roman" panose="02020603050405020304" pitchFamily="18" charset="0"/>
              </a:rPr>
              <a:t>Antrepozitele </a:t>
            </a:r>
            <a:r>
              <a:rPr lang="ro-MD" sz="2400" dirty="0">
                <a:latin typeface="Times New Roman" panose="02020603050405020304" pitchFamily="18" charset="0"/>
                <a:cs typeface="Times New Roman" panose="02020603050405020304" pitchFamily="18" charset="0"/>
              </a:rPr>
              <a:t>vamale se </a:t>
            </a:r>
            <a:r>
              <a:rPr lang="ro-MD" sz="2400" dirty="0" smtClean="0">
                <a:latin typeface="Times New Roman" panose="02020603050405020304" pitchFamily="18" charset="0"/>
                <a:cs typeface="Times New Roman" panose="02020603050405020304" pitchFamily="18" charset="0"/>
              </a:rPr>
              <a:t>vor clasifică </a:t>
            </a:r>
            <a:r>
              <a:rPr lang="ro-MD" sz="2400" dirty="0">
                <a:latin typeface="Times New Roman" panose="02020603050405020304" pitchFamily="18" charset="0"/>
                <a:cs typeface="Times New Roman" panose="02020603050405020304" pitchFamily="18" charset="0"/>
              </a:rPr>
              <a:t>după cum urmează</a:t>
            </a:r>
            <a:r>
              <a:rPr lang="ro-MD" sz="2400" dirty="0" smtClean="0">
                <a:latin typeface="Times New Roman" panose="02020603050405020304" pitchFamily="18" charset="0"/>
                <a:cs typeface="Times New Roman" panose="02020603050405020304" pitchFamily="18" charset="0"/>
              </a:rPr>
              <a:t>:</a:t>
            </a:r>
          </a:p>
          <a:p>
            <a:pPr marL="0" indent="0">
              <a:buNone/>
            </a:pPr>
            <a:r>
              <a:rPr lang="ro-MD" sz="2400" b="1" u="sng" dirty="0">
                <a:solidFill>
                  <a:schemeClr val="accent5">
                    <a:lumMod val="50000"/>
                  </a:schemeClr>
                </a:solidFill>
                <a:latin typeface="Times New Roman" panose="02020603050405020304" pitchFamily="18" charset="0"/>
                <a:cs typeface="Times New Roman" panose="02020603050405020304" pitchFamily="18" charset="0"/>
              </a:rPr>
              <a:t>Antrepozit vamal privat </a:t>
            </a:r>
            <a:r>
              <a:rPr lang="ro-MD" sz="2400" dirty="0" smtClean="0">
                <a:latin typeface="Times New Roman" panose="02020603050405020304" pitchFamily="18" charset="0"/>
                <a:cs typeface="Times New Roman" panose="02020603050405020304" pitchFamily="18" charset="0"/>
              </a:rPr>
              <a:t>– unde antrepozitarea vamală este de </a:t>
            </a:r>
            <a:r>
              <a:rPr lang="ro-MD" sz="2400" dirty="0">
                <a:latin typeface="Times New Roman" panose="02020603050405020304" pitchFamily="18" charset="0"/>
                <a:cs typeface="Times New Roman" panose="02020603050405020304" pitchFamily="18" charset="0"/>
              </a:rPr>
              <a:t>către titularul unei </a:t>
            </a:r>
            <a:r>
              <a:rPr lang="ro-MD" sz="2400" dirty="0" smtClean="0">
                <a:latin typeface="Times New Roman" panose="02020603050405020304" pitchFamily="18" charset="0"/>
                <a:cs typeface="Times New Roman" panose="02020603050405020304" pitchFamily="18" charset="0"/>
              </a:rPr>
              <a:t>autorizații </a:t>
            </a:r>
            <a:r>
              <a:rPr lang="ro-MD" sz="2400" dirty="0">
                <a:latin typeface="Times New Roman" panose="02020603050405020304" pitchFamily="18" charset="0"/>
                <a:cs typeface="Times New Roman" panose="02020603050405020304" pitchFamily="18" charset="0"/>
              </a:rPr>
              <a:t>de antrepozitare vamală.</a:t>
            </a:r>
          </a:p>
          <a:p>
            <a:pPr marL="0" indent="0">
              <a:buNone/>
            </a:pPr>
            <a:r>
              <a:rPr lang="ro-MD" sz="2400" b="1" u="sng" dirty="0" smtClean="0">
                <a:solidFill>
                  <a:schemeClr val="accent5">
                    <a:lumMod val="50000"/>
                  </a:schemeClr>
                </a:solidFill>
                <a:latin typeface="Times New Roman" panose="02020603050405020304" pitchFamily="18" charset="0"/>
                <a:cs typeface="Times New Roman" panose="02020603050405020304" pitchFamily="18" charset="0"/>
              </a:rPr>
              <a:t>Antrepozit </a:t>
            </a:r>
            <a:r>
              <a:rPr lang="ro-MD" sz="2400" b="1" u="sng" dirty="0">
                <a:solidFill>
                  <a:schemeClr val="accent5">
                    <a:lumMod val="50000"/>
                  </a:schemeClr>
                </a:solidFill>
                <a:latin typeface="Times New Roman" panose="02020603050405020304" pitchFamily="18" charset="0"/>
                <a:cs typeface="Times New Roman" panose="02020603050405020304" pitchFamily="18" charset="0"/>
              </a:rPr>
              <a:t>vamal public </a:t>
            </a:r>
            <a:r>
              <a:rPr lang="ro-MD" sz="2400" dirty="0" smtClean="0">
                <a:latin typeface="Times New Roman" panose="02020603050405020304" pitchFamily="18" charset="0"/>
                <a:cs typeface="Times New Roman" panose="02020603050405020304" pitchFamily="18" charset="0"/>
              </a:rPr>
              <a:t>– unde antrepozitarea </a:t>
            </a:r>
            <a:r>
              <a:rPr lang="ro-MD" sz="2400" dirty="0">
                <a:latin typeface="Times New Roman" panose="02020603050405020304" pitchFamily="18" charset="0"/>
                <a:cs typeface="Times New Roman" panose="02020603050405020304" pitchFamily="18" charset="0"/>
              </a:rPr>
              <a:t>vamală a mărfurilor de către orice persoană</a:t>
            </a:r>
            <a:r>
              <a:rPr lang="ro-MD" sz="2400" dirty="0" smtClean="0">
                <a:latin typeface="Times New Roman" panose="02020603050405020304" pitchFamily="18" charset="0"/>
                <a:cs typeface="Times New Roman" panose="02020603050405020304" pitchFamily="18" charset="0"/>
              </a:rPr>
              <a:t>.</a:t>
            </a:r>
            <a:endParaRPr lang="ro-MD" sz="2400" dirty="0">
              <a:latin typeface="Times New Roman" panose="02020603050405020304" pitchFamily="18" charset="0"/>
              <a:cs typeface="Times New Roman" panose="02020603050405020304" pitchFamily="18" charset="0"/>
            </a:endParaRPr>
          </a:p>
          <a:p>
            <a:pPr marL="0" indent="0">
              <a:buNone/>
            </a:pPr>
            <a:r>
              <a:rPr lang="ro-MD" sz="2400" dirty="0" smtClean="0">
                <a:latin typeface="Times New Roman" panose="02020603050405020304" pitchFamily="18" charset="0"/>
                <a:cs typeface="Times New Roman" panose="02020603050405020304" pitchFamily="18" charset="0"/>
              </a:rPr>
              <a:t>    - </a:t>
            </a:r>
            <a:r>
              <a:rPr lang="ro-MD" sz="2400" dirty="0" smtClean="0">
                <a:latin typeface="Times New Roman" panose="02020603050405020304" pitchFamily="18" charset="0"/>
                <a:cs typeface="Times New Roman" panose="02020603050405020304" pitchFamily="18" charset="0"/>
              </a:rPr>
              <a:t>antrepozit </a:t>
            </a:r>
            <a:r>
              <a:rPr lang="ro-MD" sz="2400" dirty="0">
                <a:latin typeface="Times New Roman" panose="02020603050405020304" pitchFamily="18" charset="0"/>
                <a:cs typeface="Times New Roman" panose="02020603050405020304" pitchFamily="18" charset="0"/>
              </a:rPr>
              <a:t>vamal </a:t>
            </a:r>
            <a:r>
              <a:rPr lang="ro-MD" sz="2400" b="1" dirty="0">
                <a:solidFill>
                  <a:schemeClr val="accent5">
                    <a:lumMod val="50000"/>
                  </a:schemeClr>
                </a:solidFill>
                <a:latin typeface="Times New Roman" panose="02020603050405020304" pitchFamily="18" charset="0"/>
                <a:cs typeface="Times New Roman" panose="02020603050405020304" pitchFamily="18" charset="0"/>
              </a:rPr>
              <a:t>public de tip </a:t>
            </a:r>
            <a:r>
              <a:rPr lang="ro-MD" sz="2400" b="1" dirty="0" smtClean="0">
                <a:solidFill>
                  <a:schemeClr val="accent5">
                    <a:lumMod val="50000"/>
                  </a:schemeClr>
                </a:solidFill>
                <a:latin typeface="Times New Roman" panose="02020603050405020304" pitchFamily="18" charset="0"/>
                <a:cs typeface="Times New Roman" panose="02020603050405020304" pitchFamily="18" charset="0"/>
              </a:rPr>
              <a:t>I</a:t>
            </a:r>
            <a:r>
              <a:rPr lang="ro-MD" sz="2400" dirty="0" smtClean="0">
                <a:latin typeface="Times New Roman" panose="02020603050405020304" pitchFamily="18" charset="0"/>
                <a:cs typeface="Times New Roman" panose="02020603050405020304" pitchFamily="18" charset="0"/>
              </a:rPr>
              <a:t>, antrepozit </a:t>
            </a:r>
            <a:r>
              <a:rPr lang="ro-MD" sz="2400" dirty="0">
                <a:latin typeface="Times New Roman" panose="02020603050405020304" pitchFamily="18" charset="0"/>
                <a:cs typeface="Times New Roman" panose="02020603050405020304" pitchFamily="18" charset="0"/>
              </a:rPr>
              <a:t>vamal public în care </a:t>
            </a:r>
            <a:r>
              <a:rPr lang="ro-MD" sz="2400" dirty="0" smtClean="0">
                <a:latin typeface="Times New Roman" panose="02020603050405020304" pitchFamily="18" charset="0"/>
                <a:cs typeface="Times New Roman" panose="02020603050405020304" pitchFamily="18" charset="0"/>
              </a:rPr>
              <a:t>responsabilitățile revin </a:t>
            </a:r>
            <a:r>
              <a:rPr lang="ro-MD" sz="2400" dirty="0">
                <a:latin typeface="Times New Roman" panose="02020603050405020304" pitchFamily="18" charset="0"/>
                <a:cs typeface="Times New Roman" panose="02020603050405020304" pitchFamily="18" charset="0"/>
              </a:rPr>
              <a:t>titularului </a:t>
            </a:r>
            <a:r>
              <a:rPr lang="ro-MD" sz="2400" dirty="0" smtClean="0">
                <a:latin typeface="Times New Roman" panose="02020603050405020304" pitchFamily="18" charset="0"/>
                <a:cs typeface="Times New Roman" panose="02020603050405020304" pitchFamily="18" charset="0"/>
              </a:rPr>
              <a:t>autorizației și </a:t>
            </a:r>
            <a:r>
              <a:rPr lang="ro-MD" sz="2400" dirty="0">
                <a:latin typeface="Times New Roman" panose="02020603050405020304" pitchFamily="18" charset="0"/>
                <a:cs typeface="Times New Roman" panose="02020603050405020304" pitchFamily="18" charset="0"/>
              </a:rPr>
              <a:t>titularului </a:t>
            </a:r>
            <a:r>
              <a:rPr lang="ro-MD" sz="2400" dirty="0" smtClean="0">
                <a:latin typeface="Times New Roman" panose="02020603050405020304" pitchFamily="18" charset="0"/>
                <a:cs typeface="Times New Roman" panose="02020603050405020304" pitchFamily="18" charset="0"/>
              </a:rPr>
              <a:t>regimului;</a:t>
            </a:r>
            <a:endParaRPr lang="ro-MD" sz="2400" dirty="0">
              <a:latin typeface="Times New Roman" panose="02020603050405020304" pitchFamily="18" charset="0"/>
              <a:cs typeface="Times New Roman" panose="02020603050405020304" pitchFamily="18" charset="0"/>
            </a:endParaRPr>
          </a:p>
          <a:p>
            <a:pPr marL="0" indent="0">
              <a:buNone/>
            </a:pPr>
            <a:r>
              <a:rPr lang="ro-MD" sz="2400" dirty="0" smtClean="0">
                <a:latin typeface="Times New Roman" panose="02020603050405020304" pitchFamily="18" charset="0"/>
                <a:cs typeface="Times New Roman" panose="02020603050405020304" pitchFamily="18" charset="0"/>
              </a:rPr>
              <a:t>    - antrepozit </a:t>
            </a:r>
            <a:r>
              <a:rPr lang="ro-MD" sz="2400" dirty="0">
                <a:latin typeface="Times New Roman" panose="02020603050405020304" pitchFamily="18" charset="0"/>
                <a:cs typeface="Times New Roman" panose="02020603050405020304" pitchFamily="18" charset="0"/>
              </a:rPr>
              <a:t>vamal </a:t>
            </a:r>
            <a:r>
              <a:rPr lang="ro-MD" sz="2400" b="1" dirty="0">
                <a:solidFill>
                  <a:schemeClr val="accent5">
                    <a:lumMod val="50000"/>
                  </a:schemeClr>
                </a:solidFill>
                <a:latin typeface="Times New Roman" panose="02020603050405020304" pitchFamily="18" charset="0"/>
                <a:cs typeface="Times New Roman" panose="02020603050405020304" pitchFamily="18" charset="0"/>
              </a:rPr>
              <a:t>public de tip </a:t>
            </a:r>
            <a:r>
              <a:rPr lang="ro-MD" sz="2400" b="1" dirty="0" smtClean="0">
                <a:solidFill>
                  <a:schemeClr val="accent5">
                    <a:lumMod val="50000"/>
                  </a:schemeClr>
                </a:solidFill>
                <a:latin typeface="Times New Roman" panose="02020603050405020304" pitchFamily="18" charset="0"/>
                <a:cs typeface="Times New Roman" panose="02020603050405020304" pitchFamily="18" charset="0"/>
              </a:rPr>
              <a:t>II</a:t>
            </a:r>
            <a:r>
              <a:rPr lang="ro-MD" sz="2400" dirty="0" smtClean="0">
                <a:latin typeface="Times New Roman" panose="02020603050405020304" pitchFamily="18" charset="0"/>
                <a:cs typeface="Times New Roman" panose="02020603050405020304" pitchFamily="18" charset="0"/>
              </a:rPr>
              <a:t>, antrepozit </a:t>
            </a:r>
            <a:r>
              <a:rPr lang="ro-MD" sz="2400" dirty="0">
                <a:latin typeface="Times New Roman" panose="02020603050405020304" pitchFamily="18" charset="0"/>
                <a:cs typeface="Times New Roman" panose="02020603050405020304" pitchFamily="18" charset="0"/>
              </a:rPr>
              <a:t>vamal public în care </a:t>
            </a:r>
            <a:r>
              <a:rPr lang="ro-MD" sz="2400" dirty="0" smtClean="0">
                <a:latin typeface="Times New Roman" panose="02020603050405020304" pitchFamily="18" charset="0"/>
                <a:cs typeface="Times New Roman" panose="02020603050405020304" pitchFamily="18" charset="0"/>
              </a:rPr>
              <a:t>responsabilitățile revin </a:t>
            </a:r>
            <a:r>
              <a:rPr lang="ro-MD" sz="2400" dirty="0">
                <a:latin typeface="Times New Roman" panose="02020603050405020304" pitchFamily="18" charset="0"/>
                <a:cs typeface="Times New Roman" panose="02020603050405020304" pitchFamily="18" charset="0"/>
              </a:rPr>
              <a:t>titularului </a:t>
            </a:r>
            <a:r>
              <a:rPr lang="ro-MD" sz="2400" dirty="0" smtClean="0">
                <a:latin typeface="Times New Roman" panose="02020603050405020304" pitchFamily="18" charset="0"/>
                <a:cs typeface="Times New Roman" panose="02020603050405020304" pitchFamily="18" charset="0"/>
              </a:rPr>
              <a:t>regimului;</a:t>
            </a:r>
            <a:endParaRPr lang="ro-MD" sz="2400" dirty="0">
              <a:latin typeface="Times New Roman" panose="02020603050405020304" pitchFamily="18" charset="0"/>
              <a:cs typeface="Times New Roman" panose="02020603050405020304" pitchFamily="18" charset="0"/>
            </a:endParaRPr>
          </a:p>
          <a:p>
            <a:pPr marL="0" indent="361950">
              <a:buNone/>
            </a:pPr>
            <a:r>
              <a:rPr lang="ro-MD" sz="2400" dirty="0" smtClean="0">
                <a:latin typeface="Times New Roman" panose="02020603050405020304" pitchFamily="18" charset="0"/>
                <a:cs typeface="Times New Roman" panose="02020603050405020304" pitchFamily="18" charset="0"/>
              </a:rPr>
              <a:t>- antrepozit </a:t>
            </a:r>
            <a:r>
              <a:rPr lang="ro-MD" sz="2400" dirty="0">
                <a:latin typeface="Times New Roman" panose="02020603050405020304" pitchFamily="18" charset="0"/>
                <a:cs typeface="Times New Roman" panose="02020603050405020304" pitchFamily="18" charset="0"/>
              </a:rPr>
              <a:t>vamal </a:t>
            </a:r>
            <a:r>
              <a:rPr lang="ro-MD" sz="2400" b="1" dirty="0">
                <a:solidFill>
                  <a:schemeClr val="accent5">
                    <a:lumMod val="50000"/>
                  </a:schemeClr>
                </a:solidFill>
                <a:latin typeface="Times New Roman" panose="02020603050405020304" pitchFamily="18" charset="0"/>
                <a:cs typeface="Times New Roman" panose="02020603050405020304" pitchFamily="18" charset="0"/>
              </a:rPr>
              <a:t>public de tip </a:t>
            </a:r>
            <a:r>
              <a:rPr lang="ro-MD" sz="2400" b="1" dirty="0" smtClean="0">
                <a:solidFill>
                  <a:schemeClr val="accent5">
                    <a:lumMod val="50000"/>
                  </a:schemeClr>
                </a:solidFill>
                <a:latin typeface="Times New Roman" panose="02020603050405020304" pitchFamily="18" charset="0"/>
                <a:cs typeface="Times New Roman" panose="02020603050405020304" pitchFamily="18" charset="0"/>
              </a:rPr>
              <a:t>III</a:t>
            </a:r>
            <a:r>
              <a:rPr lang="ro-MD" sz="2400" dirty="0" smtClean="0">
                <a:latin typeface="Times New Roman" panose="02020603050405020304" pitchFamily="18" charset="0"/>
                <a:cs typeface="Times New Roman" panose="02020603050405020304" pitchFamily="18" charset="0"/>
              </a:rPr>
              <a:t>, </a:t>
            </a:r>
            <a:r>
              <a:rPr lang="es-ES" sz="2400" dirty="0" smtClean="0">
                <a:latin typeface="Times New Roman" panose="02020603050405020304" pitchFamily="18" charset="0"/>
                <a:cs typeface="Times New Roman" panose="02020603050405020304" pitchFamily="18" charset="0"/>
              </a:rPr>
              <a:t>antrepozit </a:t>
            </a:r>
            <a:r>
              <a:rPr lang="es-ES" sz="2400" dirty="0">
                <a:latin typeface="Times New Roman" panose="02020603050405020304" pitchFamily="18" charset="0"/>
                <a:cs typeface="Times New Roman" panose="02020603050405020304" pitchFamily="18" charset="0"/>
              </a:rPr>
              <a:t>vamal care este operat de Serviciul Vamal</a:t>
            </a:r>
            <a:r>
              <a:rPr lang="es-ES" sz="2400" dirty="0" smtClean="0">
                <a:latin typeface="Times New Roman" panose="02020603050405020304" pitchFamily="18" charset="0"/>
                <a:cs typeface="Times New Roman" panose="02020603050405020304" pitchFamily="18" charset="0"/>
              </a:rPr>
              <a:t>;</a:t>
            </a:r>
            <a:endParaRPr lang="ro-MD" sz="2400" dirty="0">
              <a:latin typeface="Times New Roman" panose="02020603050405020304" pitchFamily="18" charset="0"/>
              <a:cs typeface="Times New Roman" panose="02020603050405020304" pitchFamily="18" charset="0"/>
            </a:endParaRPr>
          </a:p>
          <a:p>
            <a:pPr marL="0" indent="361950">
              <a:buNone/>
            </a:pPr>
            <a:endParaRPr lang="ro-MD" sz="2000" dirty="0"/>
          </a:p>
        </p:txBody>
      </p:sp>
    </p:spTree>
    <p:extLst>
      <p:ext uri="{BB962C8B-B14F-4D97-AF65-F5344CB8AC3E}">
        <p14:creationId xmlns:p14="http://schemas.microsoft.com/office/powerpoint/2010/main" val="3801011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87383"/>
            <a:ext cx="8596668" cy="927463"/>
          </a:xfrm>
        </p:spPr>
        <p:txBody>
          <a:bodyPr>
            <a:normAutofit fontScale="90000"/>
          </a:bodyPr>
          <a:lstStyle/>
          <a:p>
            <a:r>
              <a:rPr lang="ro-MD" sz="2800" b="1" dirty="0" smtClean="0">
                <a:latin typeface="Times New Roman" panose="02020603050405020304" pitchFamily="18" charset="0"/>
                <a:cs typeface="Times New Roman" panose="02020603050405020304" pitchFamily="18" charset="0"/>
              </a:rPr>
              <a:t>Responsabilitățile titularului autorizației </a:t>
            </a:r>
            <a:r>
              <a:rPr lang="ro-MD" sz="2800" b="1" dirty="0" err="1" smtClean="0">
                <a:latin typeface="Times New Roman" panose="02020603050405020304" pitchFamily="18" charset="0"/>
                <a:cs typeface="Times New Roman" panose="02020603050405020304" pitchFamily="18" charset="0"/>
              </a:rPr>
              <a:t>şi</a:t>
            </a:r>
            <a:r>
              <a:rPr lang="ro-MD" sz="2800" b="1" dirty="0" smtClean="0">
                <a:latin typeface="Times New Roman" panose="02020603050405020304" pitchFamily="18" charset="0"/>
                <a:cs typeface="Times New Roman" panose="02020603050405020304" pitchFamily="18" charset="0"/>
              </a:rPr>
              <a:t> ale titularului regimului</a:t>
            </a:r>
            <a:endParaRPr lang="ro-MD"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1371600"/>
            <a:ext cx="8596668" cy="5212079"/>
          </a:xfrm>
        </p:spPr>
        <p:txBody>
          <a:bodyPr>
            <a:normAutofit fontScale="70000" lnSpcReduction="20000"/>
          </a:bodyPr>
          <a:lstStyle/>
          <a:p>
            <a:pPr marL="0" indent="0">
              <a:buNone/>
            </a:pPr>
            <a:r>
              <a:rPr lang="ro-MD" sz="4000" i="1" dirty="0" smtClean="0">
                <a:latin typeface="Times New Roman" panose="02020603050405020304" pitchFamily="18" charset="0"/>
                <a:cs typeface="Times New Roman" panose="02020603050405020304" pitchFamily="18" charset="0"/>
              </a:rPr>
              <a:t>Titularul autorizației </a:t>
            </a:r>
            <a:r>
              <a:rPr lang="ro-MD" sz="4000" dirty="0" smtClean="0">
                <a:latin typeface="Times New Roman" panose="02020603050405020304" pitchFamily="18" charset="0"/>
                <a:cs typeface="Times New Roman" panose="02020603050405020304" pitchFamily="18" charset="0"/>
              </a:rPr>
              <a:t>și </a:t>
            </a:r>
            <a:r>
              <a:rPr lang="ro-MD" sz="4000" i="1" dirty="0" smtClean="0">
                <a:latin typeface="Times New Roman" panose="02020603050405020304" pitchFamily="18" charset="0"/>
                <a:cs typeface="Times New Roman" panose="02020603050405020304" pitchFamily="18" charset="0"/>
              </a:rPr>
              <a:t>titularul regimului </a:t>
            </a:r>
            <a:r>
              <a:rPr lang="ro-MD" sz="4000" dirty="0" smtClean="0">
                <a:latin typeface="Times New Roman" panose="02020603050405020304" pitchFamily="18" charset="0"/>
                <a:cs typeface="Times New Roman" panose="02020603050405020304" pitchFamily="18" charset="0"/>
              </a:rPr>
              <a:t>au următoarele responsabilități</a:t>
            </a:r>
            <a:r>
              <a:rPr lang="en-US" sz="4000" dirty="0" smtClean="0">
                <a:latin typeface="Times New Roman" panose="02020603050405020304" pitchFamily="18" charset="0"/>
                <a:cs typeface="Times New Roman" panose="02020603050405020304" pitchFamily="18" charset="0"/>
              </a:rPr>
              <a:t>: </a:t>
            </a:r>
            <a:endParaRPr lang="ro-MD" sz="4000" dirty="0" smtClean="0">
              <a:latin typeface="Times New Roman" panose="02020603050405020304" pitchFamily="18" charset="0"/>
              <a:cs typeface="Times New Roman" panose="02020603050405020304" pitchFamily="18" charset="0"/>
            </a:endParaRPr>
          </a:p>
          <a:p>
            <a:pPr marL="0" indent="0">
              <a:buNone/>
            </a:pPr>
            <a:r>
              <a:rPr lang="ro-MD" sz="4000" dirty="0" smtClean="0">
                <a:latin typeface="Times New Roman" panose="02020603050405020304" pitchFamily="18" charset="0"/>
                <a:cs typeface="Times New Roman" panose="02020603050405020304" pitchFamily="18" charset="0"/>
              </a:rPr>
              <a:t>- asigurarea faptului că mărfurile plasate sub regimul de antrepozit vamal sunt sub supraveghere vamală; și </a:t>
            </a:r>
          </a:p>
          <a:p>
            <a:pPr marL="0" indent="0">
              <a:buNone/>
            </a:pPr>
            <a:r>
              <a:rPr lang="ro-MD" sz="4000" dirty="0" smtClean="0">
                <a:latin typeface="Times New Roman" panose="02020603050405020304" pitchFamily="18" charset="0"/>
                <a:cs typeface="Times New Roman" panose="02020603050405020304" pitchFamily="18" charset="0"/>
              </a:rPr>
              <a:t>- îndeplinirea obligațiilor care decurg din depozitarea mărfurilor aflate sub regimul de antrepozit vamal. </a:t>
            </a:r>
          </a:p>
          <a:p>
            <a:pPr marL="0" indent="0">
              <a:buNone/>
            </a:pPr>
            <a:r>
              <a:rPr lang="ro-MD" sz="4000" i="1" dirty="0">
                <a:latin typeface="Times New Roman" panose="02020603050405020304" pitchFamily="18" charset="0"/>
                <a:cs typeface="Times New Roman" panose="02020603050405020304" pitchFamily="18" charset="0"/>
              </a:rPr>
              <a:t>Titularul regimului </a:t>
            </a:r>
            <a:r>
              <a:rPr lang="ro-MD" sz="4000" dirty="0">
                <a:latin typeface="Times New Roman" panose="02020603050405020304" pitchFamily="18" charset="0"/>
                <a:cs typeface="Times New Roman" panose="02020603050405020304" pitchFamily="18" charset="0"/>
              </a:rPr>
              <a:t>este responsabil de îndeplinirea </a:t>
            </a:r>
            <a:r>
              <a:rPr lang="ro-MD" sz="4000" dirty="0" smtClean="0">
                <a:latin typeface="Times New Roman" panose="02020603050405020304" pitchFamily="18" charset="0"/>
                <a:cs typeface="Times New Roman" panose="02020603050405020304" pitchFamily="18" charset="0"/>
              </a:rPr>
              <a:t>obligațiilor </a:t>
            </a:r>
            <a:r>
              <a:rPr lang="ro-MD" sz="4000" dirty="0">
                <a:latin typeface="Times New Roman" panose="02020603050405020304" pitchFamily="18" charset="0"/>
                <a:cs typeface="Times New Roman" panose="02020603050405020304" pitchFamily="18" charset="0"/>
              </a:rPr>
              <a:t>care rezultă din plasarea mărfurilor sub regimul de antrepozit vamal</a:t>
            </a:r>
            <a:r>
              <a:rPr lang="ro-MD" sz="4000" dirty="0" smtClean="0">
                <a:latin typeface="Times New Roman" panose="02020603050405020304" pitchFamily="18" charset="0"/>
                <a:cs typeface="Times New Roman" panose="02020603050405020304" pitchFamily="18" charset="0"/>
              </a:rPr>
              <a:t>.</a:t>
            </a:r>
          </a:p>
          <a:p>
            <a:pPr marL="0" indent="0">
              <a:buNone/>
            </a:pPr>
            <a:endParaRPr lang="ro-MD" sz="3200" dirty="0" smtClean="0">
              <a:latin typeface="Times New Roman" panose="02020603050405020304" pitchFamily="18" charset="0"/>
              <a:cs typeface="Times New Roman" panose="02020603050405020304" pitchFamily="18" charset="0"/>
            </a:endParaRPr>
          </a:p>
          <a:p>
            <a:pPr marL="0" indent="0" algn="r">
              <a:buNone/>
            </a:pPr>
            <a:r>
              <a:rPr lang="ro-MD" sz="3200" b="1" i="1" dirty="0">
                <a:solidFill>
                  <a:schemeClr val="accent6">
                    <a:lumMod val="50000"/>
                  </a:schemeClr>
                </a:solidFill>
                <a:latin typeface="Times New Roman" panose="02020603050405020304" pitchFamily="18" charset="0"/>
                <a:cs typeface="Times New Roman" panose="02020603050405020304" pitchFamily="18" charset="0"/>
              </a:rPr>
              <a:t>în cazul în care </a:t>
            </a:r>
            <a:r>
              <a:rPr lang="ro-MD" sz="3200" dirty="0" smtClean="0">
                <a:latin typeface="Times New Roman" panose="02020603050405020304" pitchFamily="18" charset="0"/>
                <a:cs typeface="Times New Roman" panose="02020603050405020304" pitchFamily="18" charset="0"/>
              </a:rPr>
              <a:t>autorizația privește </a:t>
            </a:r>
            <a:r>
              <a:rPr lang="ro-MD" sz="3200" dirty="0">
                <a:latin typeface="Times New Roman" panose="02020603050405020304" pitchFamily="18" charset="0"/>
                <a:cs typeface="Times New Roman" panose="02020603050405020304" pitchFamily="18" charset="0"/>
              </a:rPr>
              <a:t>un antrepozit vamal public, aceasta poate prevedea că </a:t>
            </a:r>
            <a:r>
              <a:rPr lang="ro-MD" sz="3200" dirty="0" smtClean="0">
                <a:latin typeface="Times New Roman" panose="02020603050405020304" pitchFamily="18" charset="0"/>
                <a:cs typeface="Times New Roman" panose="02020603050405020304" pitchFamily="18" charset="0"/>
              </a:rPr>
              <a:t>responsabilitățile să revină </a:t>
            </a:r>
            <a:r>
              <a:rPr lang="ro-MD" sz="3200" dirty="0">
                <a:latin typeface="Times New Roman" panose="02020603050405020304" pitchFamily="18" charset="0"/>
                <a:cs typeface="Times New Roman" panose="02020603050405020304" pitchFamily="18" charset="0"/>
              </a:rPr>
              <a:t>exclusiv titularului regimului. </a:t>
            </a:r>
          </a:p>
          <a:p>
            <a:pPr>
              <a:buFontTx/>
              <a:buChar char="-"/>
            </a:pPr>
            <a:endParaRPr lang="ro-MD" sz="3200" dirty="0" smtClean="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16889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30778"/>
            <a:ext cx="8596668" cy="670560"/>
          </a:xfrm>
        </p:spPr>
        <p:txBody>
          <a:bodyPr/>
          <a:lstStyle/>
          <a:p>
            <a:r>
              <a:rPr lang="ro-MD" b="1" dirty="0">
                <a:latin typeface="Times New Roman" panose="02020603050405020304" pitchFamily="18" charset="0"/>
                <a:cs typeface="Times New Roman" panose="02020603050405020304" pitchFamily="18" charset="0"/>
              </a:rPr>
              <a:t>M</a:t>
            </a:r>
            <a:r>
              <a:rPr lang="ro-MD" b="1" dirty="0" smtClean="0">
                <a:latin typeface="Times New Roman" panose="02020603050405020304" pitchFamily="18" charset="0"/>
                <a:cs typeface="Times New Roman" panose="02020603050405020304" pitchFamily="18" charset="0"/>
              </a:rPr>
              <a:t>ărfurile antrepozitate</a:t>
            </a:r>
            <a:endParaRPr lang="en-US" b="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483326" y="1305342"/>
            <a:ext cx="8660674" cy="4154984"/>
          </a:xfrm>
          <a:prstGeom prst="rect">
            <a:avLst/>
          </a:prstGeom>
        </p:spPr>
        <p:txBody>
          <a:bodyPr wrap="square">
            <a:spAutoFit/>
          </a:bodyPr>
          <a:lstStyle/>
          <a:p>
            <a:r>
              <a:rPr lang="ro-MD" sz="2400" dirty="0" smtClean="0">
                <a:latin typeface="Times New Roman" panose="02020603050405020304" pitchFamily="18" charset="0"/>
                <a:cs typeface="Times New Roman" panose="02020603050405020304" pitchFamily="18" charset="0"/>
              </a:rPr>
              <a:t>Atunci când mărfurile prezintă un pericol sau pot deteriora alte mărfuri sau necesită dotări speciale din alte motive, autorizațiile pentru antrepozitarea vamală a mărfurilor pot specifica faptul că mărfurile pot fi depozitate numai în spatii de depozitare special dotate. </a:t>
            </a:r>
          </a:p>
          <a:p>
            <a:r>
              <a:rPr lang="ro-MD" sz="2400" dirty="0" smtClean="0">
                <a:latin typeface="Times New Roman" panose="02020603050405020304" pitchFamily="18" charset="0"/>
                <a:cs typeface="Times New Roman" panose="02020603050405020304" pitchFamily="18" charset="0"/>
              </a:rPr>
              <a:t>Mărfurile care fac obiectul controalelor veterinare sau fitosanitare, cu excepția celor care sunt depozitate fără descărcarea lor din mijloacele de transport corespunzătoare pentru transportul acestor mărfuri, pot fi depozitate numai în spatii de depozitare pentru antrepozitul vamal al mărfurilor recunoscute de autoritățile competente ca fiind potrivite pentru depozitarea acestor mărfuri.</a:t>
            </a:r>
            <a:endParaRPr lang="ro-MD"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868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664271" y="579983"/>
            <a:ext cx="8596668" cy="5285240"/>
          </a:xfrm>
        </p:spPr>
        <p:txBody>
          <a:bodyPr>
            <a:noAutofit/>
          </a:bodyPr>
          <a:lstStyle/>
          <a:p>
            <a:pPr marL="0" indent="0">
              <a:buNone/>
            </a:pPr>
            <a:r>
              <a:rPr lang="ro-MD" sz="3200" dirty="0" smtClean="0">
                <a:latin typeface="Times New Roman" panose="02020603050405020304" pitchFamily="18" charset="0"/>
                <a:cs typeface="Times New Roman" panose="02020603050405020304" pitchFamily="18" charset="0"/>
              </a:rPr>
              <a:t>În cazul în care mărfurile autohtone sunt depozitate împreună cu mărfuri străine într-un spațiu de depozitare pentru antrepozitare vamală și este imposibilă sau ar fi posibilă doar cu costuri disproporționate identificarea în permanentă a fiecărui tip de mărfuri (depozitare comună), autorizația stabilește că separarea contabilă se efectuează cu privire la fiecare tip de mărfuri, la statutul vamal și, atunci când este cazul, la originea mărfurilor.</a:t>
            </a:r>
            <a:endParaRPr lang="ro-MD"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6853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653142" y="490253"/>
            <a:ext cx="8530046" cy="5693866"/>
          </a:xfrm>
          <a:prstGeom prst="rect">
            <a:avLst/>
          </a:prstGeom>
        </p:spPr>
        <p:txBody>
          <a:bodyPr wrap="square">
            <a:spAutoFit/>
          </a:bodyPr>
          <a:lstStyle/>
          <a:p>
            <a:r>
              <a:rPr lang="ro-MD" sz="2800" dirty="0" smtClean="0">
                <a:latin typeface="Times New Roman" panose="02020603050405020304" pitchFamily="18" charset="0"/>
                <a:cs typeface="Times New Roman" panose="02020603050405020304" pitchFamily="18" charset="0"/>
              </a:rPr>
              <a:t>Autorizațiile pentru exploatarea spațiilor de depozitare pentru antrepozitarea vamală a mărfurilor se acordă cu condiția ca spațiile de depozitare să nu fie folosite în scopul vânzării cu amănuntul, cu excepția cazului în care mărfurile sunt vândute cu amănuntul în </a:t>
            </a:r>
            <a:r>
              <a:rPr lang="ro-MD" sz="2800" dirty="0" smtClean="0">
                <a:latin typeface="Times New Roman" panose="02020603050405020304" pitchFamily="18" charset="0"/>
                <a:cs typeface="Times New Roman" panose="02020603050405020304" pitchFamily="18" charset="0"/>
              </a:rPr>
              <a:t>următoarele </a:t>
            </a:r>
            <a:r>
              <a:rPr lang="ro-MD" sz="2800" dirty="0" smtClean="0">
                <a:latin typeface="Times New Roman" panose="02020603050405020304" pitchFamily="18" charset="0"/>
                <a:cs typeface="Times New Roman" panose="02020603050405020304" pitchFamily="18" charset="0"/>
              </a:rPr>
              <a:t>situații:</a:t>
            </a:r>
          </a:p>
          <a:p>
            <a:r>
              <a:rPr lang="ro-MD" sz="2800" dirty="0">
                <a:latin typeface="Times New Roman" panose="02020603050405020304" pitchFamily="18" charset="0"/>
                <a:cs typeface="Times New Roman" panose="02020603050405020304" pitchFamily="18" charset="0"/>
              </a:rPr>
              <a:t>-</a:t>
            </a:r>
            <a:r>
              <a:rPr lang="ro-MD" sz="2800" dirty="0" smtClean="0">
                <a:latin typeface="Times New Roman" panose="02020603050405020304" pitchFamily="18" charset="0"/>
                <a:cs typeface="Times New Roman" panose="02020603050405020304" pitchFamily="18" charset="0"/>
              </a:rPr>
              <a:t> cu scutirea de la plata drepturilor de import a călătorilor către sau din tari sau teritorii din afara teritoriului vamal; </a:t>
            </a:r>
          </a:p>
          <a:p>
            <a:r>
              <a:rPr lang="ro-MD" sz="2800" dirty="0" smtClean="0">
                <a:latin typeface="Times New Roman" panose="02020603050405020304" pitchFamily="18" charset="0"/>
                <a:cs typeface="Times New Roman" panose="02020603050405020304" pitchFamily="18" charset="0"/>
              </a:rPr>
              <a:t>- cu scutirea de la plata drepturilor de import pentru membrii organizațiilor internaționale;</a:t>
            </a:r>
          </a:p>
          <a:p>
            <a:r>
              <a:rPr lang="ro-MD" sz="2800" dirty="0" smtClean="0">
                <a:latin typeface="Times New Roman" panose="02020603050405020304" pitchFamily="18" charset="0"/>
                <a:cs typeface="Times New Roman" panose="02020603050405020304" pitchFamily="18" charset="0"/>
              </a:rPr>
              <a:t>- cu scutirea de la plata drepturilor de import în temeiul acordurilor internaționale;</a:t>
            </a:r>
          </a:p>
          <a:p>
            <a:r>
              <a:rPr lang="ro-MD" sz="2800" dirty="0" smtClean="0">
                <a:latin typeface="Times New Roman" panose="02020603050405020304" pitchFamily="18" charset="0"/>
                <a:cs typeface="Times New Roman" panose="02020603050405020304" pitchFamily="18" charset="0"/>
              </a:rPr>
              <a:t>- de la distanta, inclusiv prin internet.</a:t>
            </a:r>
            <a:endParaRPr lang="ro-MD"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6351911"/>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Синий и зеленый">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978</TotalTime>
  <Words>1308</Words>
  <Application>Microsoft Office PowerPoint</Application>
  <PresentationFormat>Широкоэкранный</PresentationFormat>
  <Paragraphs>68</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Times New Roman</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Tipurile antrepozitelor vamale</vt:lpstr>
      <vt:lpstr>Responsabilitățile titularului autorizației şi ale titularului regimului</vt:lpstr>
      <vt:lpstr>Mărfurile antrepozitate</vt:lpstr>
      <vt:lpstr>Презентация PowerPoint</vt:lpstr>
      <vt:lpstr>Презентация PowerPoint</vt:lpstr>
      <vt:lpstr>Autorizaţia  pentru exploatarea spaţiilor de depozitare pentru antrepozitarea vamală a mărfurilor</vt:lpstr>
      <vt:lpstr>La cerere urmează să fi anexate:</vt:lpstr>
      <vt:lpstr>Garantarea</vt:lpstr>
      <vt:lpstr>Încheierea regimului vamal  antrepozit vamal</vt:lpstr>
      <vt:lpstr>Evidențele</vt:lpstr>
      <vt:lpstr>Презентация PowerPoint</vt:lpstr>
      <vt:lpstr>Презентация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Murzaniova Olga</dc:creator>
  <cp:lastModifiedBy>Plugari Viorel</cp:lastModifiedBy>
  <cp:revision>76</cp:revision>
  <dcterms:created xsi:type="dcterms:W3CDTF">2023-08-23T12:54:53Z</dcterms:created>
  <dcterms:modified xsi:type="dcterms:W3CDTF">2023-09-12T08:35:13Z</dcterms:modified>
</cp:coreProperties>
</file>