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7" r:id="rId2"/>
    <p:sldId id="260" r:id="rId3"/>
    <p:sldId id="261" r:id="rId4"/>
    <p:sldId id="263" r:id="rId5"/>
    <p:sldId id="265" r:id="rId6"/>
    <p:sldId id="266" r:id="rId7"/>
    <p:sldId id="267" r:id="rId8"/>
    <p:sldId id="270" r:id="rId9"/>
    <p:sldId id="268" r:id="rId10"/>
    <p:sldId id="269"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1520"/>
    <a:srgbClr val="114263"/>
    <a:srgbClr val="F5F5F5"/>
    <a:srgbClr val="FAFAFA"/>
    <a:srgbClr val="D14F52"/>
    <a:srgbClr val="F69697"/>
    <a:srgbClr val="EE6C6E"/>
    <a:srgbClr val="F94449"/>
    <a:srgbClr val="EB1813"/>
    <a:srgbClr val="F26A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59" autoAdjust="0"/>
    <p:restoredTop sz="93319" autoAdjust="0"/>
  </p:normalViewPr>
  <p:slideViewPr>
    <p:cSldViewPr snapToGrid="0">
      <p:cViewPr varScale="1">
        <p:scale>
          <a:sx n="103" d="100"/>
          <a:sy n="103" d="100"/>
        </p:scale>
        <p:origin x="75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639829-B791-4DCF-9243-6F692159DE07}" type="datetimeFigureOut">
              <a:rPr lang="en-US" smtClean="0"/>
              <a:t>10/9/2023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F3F0D3-E5FD-4EA3-A4C7-BF4A472FBA97}" type="slidenum">
              <a:rPr lang="en-US" smtClean="0"/>
              <a:t>‹#›</a:t>
            </a:fld>
            <a:endParaRPr lang="en-US"/>
          </a:p>
        </p:txBody>
      </p:sp>
    </p:spTree>
    <p:extLst>
      <p:ext uri="{BB962C8B-B14F-4D97-AF65-F5344CB8AC3E}">
        <p14:creationId xmlns:p14="http://schemas.microsoft.com/office/powerpoint/2010/main" val="31851082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endParaRPr lang="ro-RO" dirty="0"/>
          </a:p>
        </p:txBody>
      </p:sp>
      <p:sp>
        <p:nvSpPr>
          <p:cNvPr id="4" name="Substituent număr diapozitiv 3"/>
          <p:cNvSpPr>
            <a:spLocks noGrp="1"/>
          </p:cNvSpPr>
          <p:nvPr>
            <p:ph type="sldNum" sz="quarter" idx="5"/>
          </p:nvPr>
        </p:nvSpPr>
        <p:spPr/>
        <p:txBody>
          <a:bodyPr/>
          <a:lstStyle/>
          <a:p>
            <a:pPr rtl="0"/>
            <a:fld id="{6BF82289-BCFD-4053-9D06-A9140C63A457}" type="slidenum">
              <a:rPr lang="ro-RO" smtClean="0"/>
              <a:t>1</a:t>
            </a:fld>
            <a:endParaRPr lang="ro-RO"/>
          </a:p>
        </p:txBody>
      </p:sp>
    </p:spTree>
    <p:extLst>
      <p:ext uri="{BB962C8B-B14F-4D97-AF65-F5344CB8AC3E}">
        <p14:creationId xmlns:p14="http://schemas.microsoft.com/office/powerpoint/2010/main" val="11606683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endParaRPr lang="ro-RO"/>
          </a:p>
        </p:txBody>
      </p:sp>
      <p:sp>
        <p:nvSpPr>
          <p:cNvPr id="4" name="Substituent număr diapozitiv 3"/>
          <p:cNvSpPr>
            <a:spLocks noGrp="1"/>
          </p:cNvSpPr>
          <p:nvPr>
            <p:ph type="sldNum" sz="quarter" idx="5"/>
          </p:nvPr>
        </p:nvSpPr>
        <p:spPr/>
        <p:txBody>
          <a:bodyPr/>
          <a:lstStyle/>
          <a:p>
            <a:pPr rtl="0"/>
            <a:fld id="{6BF82289-BCFD-4053-9D06-A9140C63A457}" type="slidenum">
              <a:rPr lang="ro-RO" smtClean="0"/>
              <a:t>4</a:t>
            </a:fld>
            <a:endParaRPr lang="ro-RO"/>
          </a:p>
        </p:txBody>
      </p:sp>
    </p:spTree>
    <p:extLst>
      <p:ext uri="{BB962C8B-B14F-4D97-AF65-F5344CB8AC3E}">
        <p14:creationId xmlns:p14="http://schemas.microsoft.com/office/powerpoint/2010/main" val="4216355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endParaRPr lang="ro-RO" dirty="0"/>
          </a:p>
        </p:txBody>
      </p:sp>
      <p:sp>
        <p:nvSpPr>
          <p:cNvPr id="4" name="Substituent număr diapozitiv 3"/>
          <p:cNvSpPr>
            <a:spLocks noGrp="1"/>
          </p:cNvSpPr>
          <p:nvPr>
            <p:ph type="sldNum" sz="quarter" idx="5"/>
          </p:nvPr>
        </p:nvSpPr>
        <p:spPr/>
        <p:txBody>
          <a:bodyPr/>
          <a:lstStyle/>
          <a:p>
            <a:pPr rtl="0"/>
            <a:fld id="{6BF82289-BCFD-4053-9D06-A9140C63A457}" type="slidenum">
              <a:rPr lang="ro-RO" smtClean="0"/>
              <a:t>7</a:t>
            </a:fld>
            <a:endParaRPr lang="ro-RO"/>
          </a:p>
        </p:txBody>
      </p:sp>
    </p:spTree>
    <p:extLst>
      <p:ext uri="{BB962C8B-B14F-4D97-AF65-F5344CB8AC3E}">
        <p14:creationId xmlns:p14="http://schemas.microsoft.com/office/powerpoint/2010/main" val="13880267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F420CFD-648A-40C9-8370-6B6FB2970667}" type="datetimeFigureOut">
              <a:rPr lang="en-US" smtClean="0"/>
              <a:t>10/9/2023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4D9323-355E-4411-852E-3E6B8279E9B5}" type="slidenum">
              <a:rPr lang="en-US" smtClean="0"/>
              <a:t>‹#›</a:t>
            </a:fld>
            <a:endParaRPr lang="en-US"/>
          </a:p>
        </p:txBody>
      </p:sp>
    </p:spTree>
    <p:extLst>
      <p:ext uri="{BB962C8B-B14F-4D97-AF65-F5344CB8AC3E}">
        <p14:creationId xmlns:p14="http://schemas.microsoft.com/office/powerpoint/2010/main" val="3795052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420CFD-648A-40C9-8370-6B6FB2970667}" type="datetimeFigureOut">
              <a:rPr lang="en-US" smtClean="0"/>
              <a:t>10/9/2023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4D9323-355E-4411-852E-3E6B8279E9B5}" type="slidenum">
              <a:rPr lang="en-US" smtClean="0"/>
              <a:t>‹#›</a:t>
            </a:fld>
            <a:endParaRPr lang="en-US"/>
          </a:p>
        </p:txBody>
      </p:sp>
    </p:spTree>
    <p:extLst>
      <p:ext uri="{BB962C8B-B14F-4D97-AF65-F5344CB8AC3E}">
        <p14:creationId xmlns:p14="http://schemas.microsoft.com/office/powerpoint/2010/main" val="41568920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420CFD-648A-40C9-8370-6B6FB2970667}" type="datetimeFigureOut">
              <a:rPr lang="en-US" smtClean="0"/>
              <a:t>10/9/2023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4D9323-355E-4411-852E-3E6B8279E9B5}" type="slidenum">
              <a:rPr lang="en-US" smtClean="0"/>
              <a:t>‹#›</a:t>
            </a:fld>
            <a:endParaRPr lang="en-US"/>
          </a:p>
        </p:txBody>
      </p:sp>
    </p:spTree>
    <p:extLst>
      <p:ext uri="{BB962C8B-B14F-4D97-AF65-F5344CB8AC3E}">
        <p14:creationId xmlns:p14="http://schemas.microsoft.com/office/powerpoint/2010/main" val="39618034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u_01">
    <p:spTree>
      <p:nvGrpSpPr>
        <p:cNvPr id="1" name=""/>
        <p:cNvGrpSpPr/>
        <p:nvPr/>
      </p:nvGrpSpPr>
      <p:grpSpPr>
        <a:xfrm>
          <a:off x="0" y="0"/>
          <a:ext cx="0" cy="0"/>
          <a:chOff x="0" y="0"/>
          <a:chExt cx="0" cy="0"/>
        </a:xfrm>
      </p:grpSpPr>
      <p:sp>
        <p:nvSpPr>
          <p:cNvPr id="10" name="Formă liberă: Formă 9">
            <a:extLst>
              <a:ext uri="{FF2B5EF4-FFF2-40B4-BE49-F238E27FC236}">
                <a16:creationId xmlns:a16="http://schemas.microsoft.com/office/drawing/2014/main" id="{B305EBB3-0F16-4B63-82ED-191AB224B8E2}"/>
              </a:ext>
            </a:extLst>
          </p:cNvPr>
          <p:cNvSpPr/>
          <p:nvPr userDrawn="1"/>
        </p:nvSpPr>
        <p:spPr>
          <a:xfrm>
            <a:off x="6676569" y="0"/>
            <a:ext cx="3522381" cy="6858000"/>
          </a:xfrm>
          <a:custGeom>
            <a:avLst/>
            <a:gdLst>
              <a:gd name="connsiteX0" fmla="*/ 0 w 3522381"/>
              <a:gd name="connsiteY0" fmla="*/ 0 h 6858000"/>
              <a:gd name="connsiteX1" fmla="*/ 3522381 w 3522381"/>
              <a:gd name="connsiteY1" fmla="*/ 0 h 6858000"/>
              <a:gd name="connsiteX2" fmla="*/ 51547 w 3522381"/>
              <a:gd name="connsiteY2" fmla="*/ 6858000 h 6858000"/>
              <a:gd name="connsiteX3" fmla="*/ 0 w 352238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22381" h="6858000">
                <a:moveTo>
                  <a:pt x="0" y="0"/>
                </a:moveTo>
                <a:lnTo>
                  <a:pt x="3522381" y="0"/>
                </a:lnTo>
                <a:lnTo>
                  <a:pt x="51547" y="6858000"/>
                </a:lnTo>
                <a:lnTo>
                  <a:pt x="0" y="6858000"/>
                </a:lnTo>
                <a:close/>
              </a:path>
            </a:pathLst>
          </a:custGeom>
          <a:solidFill>
            <a:schemeClr val="bg1">
              <a:lumMod val="95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ro-RO" noProof="0"/>
          </a:p>
        </p:txBody>
      </p:sp>
      <p:sp>
        <p:nvSpPr>
          <p:cNvPr id="12" name="Substituent imagine 11">
            <a:extLst>
              <a:ext uri="{FF2B5EF4-FFF2-40B4-BE49-F238E27FC236}">
                <a16:creationId xmlns:a16="http://schemas.microsoft.com/office/drawing/2014/main" id="{1A440F4A-C2AF-406D-B420-CCF52F447AC1}"/>
              </a:ext>
            </a:extLst>
          </p:cNvPr>
          <p:cNvSpPr>
            <a:spLocks noGrp="1"/>
          </p:cNvSpPr>
          <p:nvPr>
            <p:ph type="pic" sz="quarter" idx="10" hasCustomPrompt="1"/>
          </p:nvPr>
        </p:nvSpPr>
        <p:spPr>
          <a:xfrm>
            <a:off x="-1" y="0"/>
            <a:ext cx="6676568" cy="6858000"/>
          </a:xfrm>
        </p:spPr>
        <p:txBody>
          <a:bodyPr rtlCol="0" anchor="ctr" anchorCtr="1">
            <a:normAutofit/>
          </a:bodyPr>
          <a:lstStyle>
            <a:lvl1pPr marL="0" indent="0">
              <a:buNone/>
              <a:defRPr sz="2400">
                <a:solidFill>
                  <a:schemeClr val="bg1"/>
                </a:solidFill>
              </a:defRPr>
            </a:lvl1pPr>
          </a:lstStyle>
          <a:p>
            <a:pPr rtl="0"/>
            <a:r>
              <a:rPr lang="ro-RO" noProof="0"/>
              <a:t>Imagine concert</a:t>
            </a:r>
          </a:p>
        </p:txBody>
      </p:sp>
      <p:sp>
        <p:nvSpPr>
          <p:cNvPr id="2" name="Titlu 1">
            <a:extLst>
              <a:ext uri="{FF2B5EF4-FFF2-40B4-BE49-F238E27FC236}">
                <a16:creationId xmlns:a16="http://schemas.microsoft.com/office/drawing/2014/main" id="{C1744DE2-A455-46F2-BE15-959050C87CE4}"/>
              </a:ext>
            </a:extLst>
          </p:cNvPr>
          <p:cNvSpPr>
            <a:spLocks noGrp="1"/>
          </p:cNvSpPr>
          <p:nvPr>
            <p:ph type="ctrTitle" hasCustomPrompt="1"/>
          </p:nvPr>
        </p:nvSpPr>
        <p:spPr>
          <a:xfrm>
            <a:off x="7274144" y="1291772"/>
            <a:ext cx="4379976" cy="3611880"/>
          </a:xfrm>
        </p:spPr>
        <p:txBody>
          <a:bodyPr vert="horz" lIns="91440" tIns="45720" rIns="91440" bIns="45720" rtlCol="0" anchor="b" anchorCtr="1">
            <a:noAutofit/>
          </a:bodyPr>
          <a:lstStyle>
            <a:lvl1pPr>
              <a:defRPr lang="en-GB" dirty="0"/>
            </a:lvl1pPr>
          </a:lstStyle>
          <a:p>
            <a:pPr marL="0" lvl="0" algn="ctr" rtl="0"/>
            <a:r>
              <a:rPr lang="ro-RO" noProof="0"/>
              <a:t>TITLU</a:t>
            </a:r>
          </a:p>
        </p:txBody>
      </p:sp>
      <p:sp>
        <p:nvSpPr>
          <p:cNvPr id="3" name="Subtitlu 2">
            <a:extLst>
              <a:ext uri="{FF2B5EF4-FFF2-40B4-BE49-F238E27FC236}">
                <a16:creationId xmlns:a16="http://schemas.microsoft.com/office/drawing/2014/main" id="{AC9DE4F3-CE8F-41A0-BFDE-76D0DF1DF432}"/>
              </a:ext>
            </a:extLst>
          </p:cNvPr>
          <p:cNvSpPr>
            <a:spLocks noGrp="1"/>
          </p:cNvSpPr>
          <p:nvPr>
            <p:ph type="subTitle" idx="1" hasCustomPrompt="1"/>
          </p:nvPr>
        </p:nvSpPr>
        <p:spPr>
          <a:xfrm>
            <a:off x="7389079" y="5392401"/>
            <a:ext cx="4178808" cy="521208"/>
          </a:xfrm>
        </p:spPr>
        <p:txBody>
          <a:bodyPr vert="horz" lIns="91440" tIns="45720" rIns="91440" bIns="45720" rtlCol="0" anchor="t">
            <a:noAutofit/>
          </a:bodyPr>
          <a:lstStyle>
            <a:lvl1pPr marL="0" indent="0" algn="ctr">
              <a:buNone/>
              <a:defRPr lang="en-US" sz="1800" dirty="0">
                <a:solidFill>
                  <a:srgbClr val="B2606E"/>
                </a:solidFill>
              </a:defRPr>
            </a:lvl1pPr>
          </a:lstStyle>
          <a:p>
            <a:pPr lvl="0" rtl="0"/>
            <a:r>
              <a:rPr lang="ro-RO" noProof="0"/>
              <a:t>Subtitlu</a:t>
            </a:r>
          </a:p>
        </p:txBody>
      </p:sp>
      <p:grpSp>
        <p:nvGrpSpPr>
          <p:cNvPr id="6" name="Grup 5">
            <a:extLst>
              <a:ext uri="{FF2B5EF4-FFF2-40B4-BE49-F238E27FC236}">
                <a16:creationId xmlns:a16="http://schemas.microsoft.com/office/drawing/2014/main" id="{EFDB39AB-B644-434A-9D55-AF3455D468E5}"/>
              </a:ext>
            </a:extLst>
          </p:cNvPr>
          <p:cNvGrpSpPr/>
          <p:nvPr userDrawn="1"/>
        </p:nvGrpSpPr>
        <p:grpSpPr>
          <a:xfrm>
            <a:off x="9140346" y="5054600"/>
            <a:ext cx="676275" cy="114300"/>
            <a:chOff x="9330846" y="5054600"/>
            <a:chExt cx="676275" cy="114300"/>
          </a:xfrm>
        </p:grpSpPr>
        <p:sp>
          <p:nvSpPr>
            <p:cNvPr id="7" name="Oval 6">
              <a:extLst>
                <a:ext uri="{FF2B5EF4-FFF2-40B4-BE49-F238E27FC236}">
                  <a16:creationId xmlns:a16="http://schemas.microsoft.com/office/drawing/2014/main" id="{BF14E129-1970-4994-89E5-F7A67128AFE3}"/>
                </a:ext>
              </a:extLst>
            </p:cNvPr>
            <p:cNvSpPr/>
            <p:nvPr/>
          </p:nvSpPr>
          <p:spPr>
            <a:xfrm>
              <a:off x="933084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o-RO" noProof="0"/>
            </a:p>
          </p:txBody>
        </p:sp>
        <p:sp>
          <p:nvSpPr>
            <p:cNvPr id="8" name="Oval 7">
              <a:extLst>
                <a:ext uri="{FF2B5EF4-FFF2-40B4-BE49-F238E27FC236}">
                  <a16:creationId xmlns:a16="http://schemas.microsoft.com/office/drawing/2014/main" id="{593336FA-97B2-4528-88E8-5FF97F86E216}"/>
                </a:ext>
              </a:extLst>
            </p:cNvPr>
            <p:cNvSpPr/>
            <p:nvPr/>
          </p:nvSpPr>
          <p:spPr>
            <a:xfrm>
              <a:off x="951817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o-RO" noProof="0"/>
            </a:p>
          </p:txBody>
        </p:sp>
        <p:sp>
          <p:nvSpPr>
            <p:cNvPr id="9" name="Oval 8">
              <a:extLst>
                <a:ext uri="{FF2B5EF4-FFF2-40B4-BE49-F238E27FC236}">
                  <a16:creationId xmlns:a16="http://schemas.microsoft.com/office/drawing/2014/main" id="{8A73C166-FCDF-40AE-8B0D-69C7E2C8573E}"/>
                </a:ext>
              </a:extLst>
            </p:cNvPr>
            <p:cNvSpPr/>
            <p:nvPr/>
          </p:nvSpPr>
          <p:spPr>
            <a:xfrm>
              <a:off x="970549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o-RO" noProof="0"/>
            </a:p>
          </p:txBody>
        </p:sp>
        <p:sp>
          <p:nvSpPr>
            <p:cNvPr id="11" name="Oval 10">
              <a:extLst>
                <a:ext uri="{FF2B5EF4-FFF2-40B4-BE49-F238E27FC236}">
                  <a16:creationId xmlns:a16="http://schemas.microsoft.com/office/drawing/2014/main" id="{EF418119-E3DD-44B0-A4AF-F8A98EC5863B}"/>
                </a:ext>
              </a:extLst>
            </p:cNvPr>
            <p:cNvSpPr/>
            <p:nvPr/>
          </p:nvSpPr>
          <p:spPr>
            <a:xfrm>
              <a:off x="989282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o-RO" noProof="0"/>
            </a:p>
          </p:txBody>
        </p:sp>
      </p:grpSp>
    </p:spTree>
    <p:extLst>
      <p:ext uri="{BB962C8B-B14F-4D97-AF65-F5344CB8AC3E}">
        <p14:creationId xmlns:p14="http://schemas.microsoft.com/office/powerpoint/2010/main" val="1086016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420CFD-648A-40C9-8370-6B6FB2970667}" type="datetimeFigureOut">
              <a:rPr lang="en-US" smtClean="0"/>
              <a:t>10/9/2023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4D9323-355E-4411-852E-3E6B8279E9B5}" type="slidenum">
              <a:rPr lang="en-US" smtClean="0"/>
              <a:t>‹#›</a:t>
            </a:fld>
            <a:endParaRPr lang="en-US"/>
          </a:p>
        </p:txBody>
      </p:sp>
    </p:spTree>
    <p:extLst>
      <p:ext uri="{BB962C8B-B14F-4D97-AF65-F5344CB8AC3E}">
        <p14:creationId xmlns:p14="http://schemas.microsoft.com/office/powerpoint/2010/main" val="480662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420CFD-648A-40C9-8370-6B6FB2970667}" type="datetimeFigureOut">
              <a:rPr lang="en-US" smtClean="0"/>
              <a:t>10/9/2023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4D9323-355E-4411-852E-3E6B8279E9B5}" type="slidenum">
              <a:rPr lang="en-US" smtClean="0"/>
              <a:t>‹#›</a:t>
            </a:fld>
            <a:endParaRPr lang="en-US"/>
          </a:p>
        </p:txBody>
      </p:sp>
    </p:spTree>
    <p:extLst>
      <p:ext uri="{BB962C8B-B14F-4D97-AF65-F5344CB8AC3E}">
        <p14:creationId xmlns:p14="http://schemas.microsoft.com/office/powerpoint/2010/main" val="1364933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F420CFD-648A-40C9-8370-6B6FB2970667}" type="datetimeFigureOut">
              <a:rPr lang="en-US" smtClean="0"/>
              <a:t>10/9/2023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4D9323-355E-4411-852E-3E6B8279E9B5}" type="slidenum">
              <a:rPr lang="en-US" smtClean="0"/>
              <a:t>‹#›</a:t>
            </a:fld>
            <a:endParaRPr lang="en-US"/>
          </a:p>
        </p:txBody>
      </p:sp>
    </p:spTree>
    <p:extLst>
      <p:ext uri="{BB962C8B-B14F-4D97-AF65-F5344CB8AC3E}">
        <p14:creationId xmlns:p14="http://schemas.microsoft.com/office/powerpoint/2010/main" val="10111631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F420CFD-648A-40C9-8370-6B6FB2970667}" type="datetimeFigureOut">
              <a:rPr lang="en-US" smtClean="0"/>
              <a:t>10/9/2023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4D9323-355E-4411-852E-3E6B8279E9B5}" type="slidenum">
              <a:rPr lang="en-US" smtClean="0"/>
              <a:t>‹#›</a:t>
            </a:fld>
            <a:endParaRPr lang="en-US"/>
          </a:p>
        </p:txBody>
      </p:sp>
    </p:spTree>
    <p:extLst>
      <p:ext uri="{BB962C8B-B14F-4D97-AF65-F5344CB8AC3E}">
        <p14:creationId xmlns:p14="http://schemas.microsoft.com/office/powerpoint/2010/main" val="621984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420CFD-648A-40C9-8370-6B6FB2970667}" type="datetimeFigureOut">
              <a:rPr lang="en-US" smtClean="0"/>
              <a:t>10/9/2023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4D9323-355E-4411-852E-3E6B8279E9B5}" type="slidenum">
              <a:rPr lang="en-US" smtClean="0"/>
              <a:t>‹#›</a:t>
            </a:fld>
            <a:endParaRPr lang="en-US"/>
          </a:p>
        </p:txBody>
      </p:sp>
    </p:spTree>
    <p:extLst>
      <p:ext uri="{BB962C8B-B14F-4D97-AF65-F5344CB8AC3E}">
        <p14:creationId xmlns:p14="http://schemas.microsoft.com/office/powerpoint/2010/main" val="2302564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420CFD-648A-40C9-8370-6B6FB2970667}" type="datetimeFigureOut">
              <a:rPr lang="en-US" smtClean="0"/>
              <a:t>10/9/2023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4D9323-355E-4411-852E-3E6B8279E9B5}" type="slidenum">
              <a:rPr lang="en-US" smtClean="0"/>
              <a:t>‹#›</a:t>
            </a:fld>
            <a:endParaRPr lang="en-US"/>
          </a:p>
        </p:txBody>
      </p:sp>
    </p:spTree>
    <p:extLst>
      <p:ext uri="{BB962C8B-B14F-4D97-AF65-F5344CB8AC3E}">
        <p14:creationId xmlns:p14="http://schemas.microsoft.com/office/powerpoint/2010/main" val="36377025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420CFD-648A-40C9-8370-6B6FB2970667}" type="datetimeFigureOut">
              <a:rPr lang="en-US" smtClean="0"/>
              <a:t>10/9/2023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4D9323-355E-4411-852E-3E6B8279E9B5}" type="slidenum">
              <a:rPr lang="en-US" smtClean="0"/>
              <a:t>‹#›</a:t>
            </a:fld>
            <a:endParaRPr lang="en-US"/>
          </a:p>
        </p:txBody>
      </p:sp>
    </p:spTree>
    <p:extLst>
      <p:ext uri="{BB962C8B-B14F-4D97-AF65-F5344CB8AC3E}">
        <p14:creationId xmlns:p14="http://schemas.microsoft.com/office/powerpoint/2010/main" val="15100054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420CFD-648A-40C9-8370-6B6FB2970667}" type="datetimeFigureOut">
              <a:rPr lang="en-US" smtClean="0"/>
              <a:t>10/9/2023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4D9323-355E-4411-852E-3E6B8279E9B5}" type="slidenum">
              <a:rPr lang="en-US" smtClean="0"/>
              <a:t>‹#›</a:t>
            </a:fld>
            <a:endParaRPr lang="en-US"/>
          </a:p>
        </p:txBody>
      </p:sp>
    </p:spTree>
    <p:extLst>
      <p:ext uri="{BB962C8B-B14F-4D97-AF65-F5344CB8AC3E}">
        <p14:creationId xmlns:p14="http://schemas.microsoft.com/office/powerpoint/2010/main" val="3327481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420CFD-648A-40C9-8370-6B6FB2970667}" type="datetimeFigureOut">
              <a:rPr lang="en-US" smtClean="0"/>
              <a:t>10/9/2023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4D9323-355E-4411-852E-3E6B8279E9B5}" type="slidenum">
              <a:rPr lang="en-US" smtClean="0"/>
              <a:t>‹#›</a:t>
            </a:fld>
            <a:endParaRPr lang="en-US"/>
          </a:p>
        </p:txBody>
      </p:sp>
    </p:spTree>
    <p:extLst>
      <p:ext uri="{BB962C8B-B14F-4D97-AF65-F5344CB8AC3E}">
        <p14:creationId xmlns:p14="http://schemas.microsoft.com/office/powerpoint/2010/main" val="5629597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7.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descr="titlu">
            <a:extLst>
              <a:ext uri="{FF2B5EF4-FFF2-40B4-BE49-F238E27FC236}">
                <a16:creationId xmlns:a16="http://schemas.microsoft.com/office/drawing/2014/main" id="{28BAA8DA-C40B-4AB9-9407-30FB70335152}"/>
              </a:ext>
            </a:extLst>
          </p:cNvPr>
          <p:cNvSpPr>
            <a:spLocks noGrp="1"/>
          </p:cNvSpPr>
          <p:nvPr>
            <p:ph type="ctrTitle"/>
          </p:nvPr>
        </p:nvSpPr>
        <p:spPr>
          <a:xfrm>
            <a:off x="7082946" y="2889101"/>
            <a:ext cx="4763729" cy="1079797"/>
          </a:xfrm>
        </p:spPr>
        <p:txBody>
          <a:bodyPr rtlCol="0"/>
          <a:lstStyle/>
          <a:p>
            <a:pPr rtl="0"/>
            <a:r>
              <a:rPr lang="en-US" dirty="0" err="1">
                <a:latin typeface="Bahnschrift SemiBold SemiConden" panose="020B0502040204020203" pitchFamily="34" charset="0"/>
              </a:rPr>
              <a:t>Deciziile</a:t>
            </a:r>
            <a:r>
              <a:rPr lang="en-US" dirty="0">
                <a:latin typeface="Bahnschrift SemiBold SemiConden" panose="020B0502040204020203" pitchFamily="34" charset="0"/>
              </a:rPr>
              <a:t> </a:t>
            </a:r>
            <a:r>
              <a:rPr lang="en-US" dirty="0" err="1">
                <a:latin typeface="Bahnschrift SemiBold SemiConden" panose="020B0502040204020203" pitchFamily="34" charset="0"/>
              </a:rPr>
              <a:t>vamale</a:t>
            </a:r>
            <a:endParaRPr lang="ro-RO" dirty="0">
              <a:latin typeface="Bahnschrift SemiBold SemiConden" panose="020B0502040204020203" pitchFamily="34" charset="0"/>
            </a:endParaRPr>
          </a:p>
        </p:txBody>
      </p:sp>
      <p:sp>
        <p:nvSpPr>
          <p:cNvPr id="12" name="Subtitlu 11" descr="subtitlu">
            <a:extLst>
              <a:ext uri="{FF2B5EF4-FFF2-40B4-BE49-F238E27FC236}">
                <a16:creationId xmlns:a16="http://schemas.microsoft.com/office/drawing/2014/main" id="{B28A8D9C-5123-4D2B-9272-016EF90E0E50}"/>
              </a:ext>
            </a:extLst>
          </p:cNvPr>
          <p:cNvSpPr>
            <a:spLocks noGrp="1"/>
          </p:cNvSpPr>
          <p:nvPr>
            <p:ph type="subTitle" idx="1"/>
          </p:nvPr>
        </p:nvSpPr>
        <p:spPr>
          <a:xfrm>
            <a:off x="7809339" y="5407150"/>
            <a:ext cx="3310945" cy="521208"/>
          </a:xfrm>
        </p:spPr>
        <p:txBody>
          <a:bodyPr rtlCol="0"/>
          <a:lstStyle/>
          <a:p>
            <a:pPr rtl="0"/>
            <a:r>
              <a:rPr lang="ro-RO" b="1" dirty="0">
                <a:solidFill>
                  <a:schemeClr val="accent2">
                    <a:lumMod val="90000"/>
                    <a:lumOff val="10000"/>
                  </a:schemeClr>
                </a:solidFill>
              </a:rPr>
              <a:t>CV 95/2021 va intra în vigoare la 01 ianuarie 2024</a:t>
            </a:r>
          </a:p>
        </p:txBody>
      </p:sp>
      <p:grpSp>
        <p:nvGrpSpPr>
          <p:cNvPr id="4" name="Grup 3">
            <a:extLst>
              <a:ext uri="{FF2B5EF4-FFF2-40B4-BE49-F238E27FC236}">
                <a16:creationId xmlns:a16="http://schemas.microsoft.com/office/drawing/2014/main" id="{EB664AAE-5AE9-41D7-8346-002B9F445323}"/>
              </a:ext>
              <a:ext uri="{C183D7F6-B498-43B3-948B-1728B52AA6E4}">
                <adec:decorative xmlns:adec="http://schemas.microsoft.com/office/drawing/2017/decorative" val="1"/>
              </a:ext>
            </a:extLst>
          </p:cNvPr>
          <p:cNvGrpSpPr/>
          <p:nvPr/>
        </p:nvGrpSpPr>
        <p:grpSpPr>
          <a:xfrm>
            <a:off x="-3740" y="0"/>
            <a:ext cx="6208649" cy="6858000"/>
            <a:chOff x="-3740" y="0"/>
            <a:chExt cx="6208649" cy="6858000"/>
          </a:xfrm>
        </p:grpSpPr>
        <p:sp>
          <p:nvSpPr>
            <p:cNvPr id="11" name="Formă liberă: Formă 10">
              <a:extLst>
                <a:ext uri="{FF2B5EF4-FFF2-40B4-BE49-F238E27FC236}">
                  <a16:creationId xmlns:a16="http://schemas.microsoft.com/office/drawing/2014/main" id="{927C3783-B800-4093-BB0D-D5AEF08C3B59}"/>
                </a:ext>
              </a:extLst>
            </p:cNvPr>
            <p:cNvSpPr/>
            <p:nvPr/>
          </p:nvSpPr>
          <p:spPr>
            <a:xfrm>
              <a:off x="-3740" y="0"/>
              <a:ext cx="6208649" cy="6858000"/>
            </a:xfrm>
            <a:custGeom>
              <a:avLst/>
              <a:gdLst>
                <a:gd name="connsiteX0" fmla="*/ 0 w 6208649"/>
                <a:gd name="connsiteY0" fmla="*/ 0 h 6858000"/>
                <a:gd name="connsiteX1" fmla="*/ 6208649 w 6208649"/>
                <a:gd name="connsiteY1" fmla="*/ 0 h 6858000"/>
                <a:gd name="connsiteX2" fmla="*/ 2737815 w 6208649"/>
                <a:gd name="connsiteY2" fmla="*/ 6858000 h 6858000"/>
                <a:gd name="connsiteX3" fmla="*/ 0 w 62086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208649" h="6858000">
                  <a:moveTo>
                    <a:pt x="0" y="0"/>
                  </a:moveTo>
                  <a:lnTo>
                    <a:pt x="6208649" y="0"/>
                  </a:lnTo>
                  <a:lnTo>
                    <a:pt x="2737815" y="6858000"/>
                  </a:lnTo>
                  <a:lnTo>
                    <a:pt x="0" y="6858000"/>
                  </a:lnTo>
                  <a:close/>
                </a:path>
              </a:pathLst>
            </a:custGeom>
            <a:solidFill>
              <a:schemeClr val="bg1">
                <a:lumMod val="95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ro-RO"/>
            </a:p>
          </p:txBody>
        </p:sp>
        <p:sp>
          <p:nvSpPr>
            <p:cNvPr id="9" name="Dreptunghi 8">
              <a:extLst>
                <a:ext uri="{FF2B5EF4-FFF2-40B4-BE49-F238E27FC236}">
                  <a16:creationId xmlns:a16="http://schemas.microsoft.com/office/drawing/2014/main" id="{B576E978-A841-4A4F-B153-CC369D9391D3}"/>
                </a:ext>
              </a:extLst>
            </p:cNvPr>
            <p:cNvSpPr/>
            <p:nvPr/>
          </p:nvSpPr>
          <p:spPr>
            <a:xfrm>
              <a:off x="1451429" y="0"/>
              <a:ext cx="3222172" cy="6858000"/>
            </a:xfrm>
            <a:prstGeom prst="rect">
              <a:avLst/>
            </a:prstGeom>
            <a:solidFill>
              <a:schemeClr val="accent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o-RO"/>
            </a:p>
          </p:txBody>
        </p:sp>
      </p:grpSp>
      <p:pic>
        <p:nvPicPr>
          <p:cNvPr id="5" name="Рисунок 4"/>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7554" r="17554"/>
          <a:stretch>
            <a:fillRect/>
          </a:stretch>
        </p:blipFill>
        <p:spPr>
          <a:effectLst>
            <a:softEdge rad="12700"/>
          </a:effectLst>
        </p:spPr>
      </p:pic>
    </p:spTree>
    <p:extLst>
      <p:ext uri="{BB962C8B-B14F-4D97-AF65-F5344CB8AC3E}">
        <p14:creationId xmlns:p14="http://schemas.microsoft.com/office/powerpoint/2010/main" val="30992695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ine 4">
            <a:extLst>
              <a:ext uri="{FF2B5EF4-FFF2-40B4-BE49-F238E27FC236}">
                <a16:creationId xmlns:a16="http://schemas.microsoft.com/office/drawing/2014/main" id="{AD3A624F-6795-9907-7580-DAD8DBF908DE}"/>
              </a:ext>
            </a:extLst>
          </p:cNvPr>
          <p:cNvPicPr>
            <a:picLocks noChangeAspect="1"/>
          </p:cNvPicPr>
          <p:nvPr/>
        </p:nvPicPr>
        <p:blipFill>
          <a:blip r:embed="rId2"/>
          <a:stretch>
            <a:fillRect/>
          </a:stretch>
        </p:blipFill>
        <p:spPr>
          <a:xfrm>
            <a:off x="0" y="0"/>
            <a:ext cx="12192000" cy="6857999"/>
          </a:xfrm>
          <a:prstGeom prst="rect">
            <a:avLst/>
          </a:prstGeom>
        </p:spPr>
      </p:pic>
    </p:spTree>
    <p:extLst>
      <p:ext uri="{BB962C8B-B14F-4D97-AF65-F5344CB8AC3E}">
        <p14:creationId xmlns:p14="http://schemas.microsoft.com/office/powerpoint/2010/main" val="33747153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Folded Corner 1"/>
          <p:cNvSpPr/>
          <p:nvPr/>
        </p:nvSpPr>
        <p:spPr>
          <a:xfrm>
            <a:off x="7414953" y="0"/>
            <a:ext cx="4777047" cy="6858000"/>
          </a:xfrm>
          <a:prstGeom prst="foldedCorner">
            <a:avLst/>
          </a:prstGeom>
          <a:solidFill>
            <a:schemeClr val="bg1">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7414953" y="399012"/>
            <a:ext cx="4777046" cy="4154984"/>
          </a:xfrm>
          <a:prstGeom prst="rect">
            <a:avLst/>
          </a:prstGeom>
          <a:noFill/>
        </p:spPr>
        <p:txBody>
          <a:bodyPr wrap="square" rtlCol="0">
            <a:spAutoFit/>
          </a:bodyPr>
          <a:lstStyle/>
          <a:p>
            <a:pPr algn="ctr"/>
            <a:r>
              <a:rPr lang="en-US" sz="4800" dirty="0" err="1">
                <a:latin typeface="Bahnschrift SemiBold SemiConden" panose="020B0502040204020203" pitchFamily="34" charset="0"/>
              </a:rPr>
              <a:t>Decizie</a:t>
            </a:r>
            <a:r>
              <a:rPr lang="en-US" sz="4800" dirty="0">
                <a:latin typeface="Bahnschrift SemiBold SemiConden" panose="020B0502040204020203" pitchFamily="34" charset="0"/>
              </a:rPr>
              <a:t> </a:t>
            </a:r>
            <a:r>
              <a:rPr lang="en-US" sz="4800" dirty="0" err="1">
                <a:latin typeface="Bahnschrift SemiBold SemiConden" panose="020B0502040204020203" pitchFamily="34" charset="0"/>
              </a:rPr>
              <a:t>vamală</a:t>
            </a:r>
            <a:endParaRPr lang="en-US" sz="4800" dirty="0">
              <a:latin typeface="Bahnschrift SemiBold SemiConden" panose="020B0502040204020203" pitchFamily="34" charset="0"/>
            </a:endParaRPr>
          </a:p>
          <a:p>
            <a:pPr algn="ctr"/>
            <a:endParaRPr lang="en-US" sz="4800" dirty="0">
              <a:latin typeface="Bahnschrift SemiBold SemiConden" panose="020B0502040204020203" pitchFamily="34" charset="0"/>
            </a:endParaRPr>
          </a:p>
          <a:p>
            <a:pPr algn="just"/>
            <a:r>
              <a:rPr lang="en-US" sz="2800" dirty="0" err="1"/>
              <a:t>acțiune</a:t>
            </a:r>
            <a:r>
              <a:rPr lang="en-US" sz="2800" dirty="0"/>
              <a:t> </a:t>
            </a:r>
            <a:r>
              <a:rPr lang="en-US" sz="2800" dirty="0" err="1"/>
              <a:t>și</a:t>
            </a:r>
            <a:r>
              <a:rPr lang="en-US" sz="2800" dirty="0"/>
              <a:t>/</a:t>
            </a:r>
            <a:r>
              <a:rPr lang="en-US" sz="2800" dirty="0" err="1"/>
              <a:t>sau</a:t>
            </a:r>
            <a:r>
              <a:rPr lang="en-US" sz="2800" dirty="0"/>
              <a:t> act al </a:t>
            </a:r>
            <a:r>
              <a:rPr lang="en-US" sz="2800" dirty="0" err="1"/>
              <a:t>Serviciului</a:t>
            </a:r>
            <a:r>
              <a:rPr lang="en-US" sz="2800" dirty="0"/>
              <a:t> </a:t>
            </a:r>
            <a:r>
              <a:rPr lang="en-US" sz="2800" dirty="0" err="1"/>
              <a:t>Vamal</a:t>
            </a:r>
            <a:r>
              <a:rPr lang="en-US" sz="2800" dirty="0"/>
              <a:t> </a:t>
            </a:r>
            <a:r>
              <a:rPr lang="en-US" sz="2800" dirty="0" err="1"/>
              <a:t>aferent</a:t>
            </a:r>
            <a:r>
              <a:rPr lang="en-US" sz="2800" dirty="0"/>
              <a:t> </a:t>
            </a:r>
            <a:r>
              <a:rPr lang="en-US" sz="2800" dirty="0" err="1"/>
              <a:t>legislației</a:t>
            </a:r>
            <a:r>
              <a:rPr lang="en-US" sz="2800" dirty="0"/>
              <a:t> </a:t>
            </a:r>
            <a:r>
              <a:rPr lang="en-US" sz="2800" dirty="0" err="1"/>
              <a:t>vamale</a:t>
            </a:r>
            <a:r>
              <a:rPr lang="en-US" sz="2800" dirty="0"/>
              <a:t> care </a:t>
            </a:r>
            <a:r>
              <a:rPr lang="en-US" sz="2800" dirty="0" err="1"/>
              <a:t>reglementează</a:t>
            </a:r>
            <a:r>
              <a:rPr lang="en-US" sz="2800" dirty="0"/>
              <a:t> un </a:t>
            </a:r>
            <a:r>
              <a:rPr lang="en-US" sz="2800" dirty="0" err="1"/>
              <a:t>anumit</a:t>
            </a:r>
            <a:r>
              <a:rPr lang="en-US" sz="2800" dirty="0"/>
              <a:t> </a:t>
            </a:r>
            <a:r>
              <a:rPr lang="en-US" sz="2800" dirty="0" err="1"/>
              <a:t>caz</a:t>
            </a:r>
            <a:r>
              <a:rPr lang="en-US" sz="2800" dirty="0"/>
              <a:t>, </a:t>
            </a:r>
            <a:r>
              <a:rPr lang="en-US" sz="2800" dirty="0" err="1"/>
              <a:t>având</a:t>
            </a:r>
            <a:r>
              <a:rPr lang="en-US" sz="2800" dirty="0"/>
              <a:t> </a:t>
            </a:r>
            <a:r>
              <a:rPr lang="en-US" sz="2800" dirty="0" err="1"/>
              <a:t>efecte</a:t>
            </a:r>
            <a:r>
              <a:rPr lang="en-US" sz="2800" dirty="0"/>
              <a:t> </a:t>
            </a:r>
            <a:r>
              <a:rPr lang="en-US" sz="2800" dirty="0" err="1"/>
              <a:t>juridice</a:t>
            </a:r>
            <a:r>
              <a:rPr lang="en-US" sz="2800" dirty="0"/>
              <a:t> </a:t>
            </a:r>
            <a:r>
              <a:rPr lang="en-US" sz="2800" dirty="0" err="1"/>
              <a:t>asupra</a:t>
            </a:r>
            <a:r>
              <a:rPr lang="en-US" sz="2800" dirty="0"/>
              <a:t> </a:t>
            </a:r>
            <a:r>
              <a:rPr lang="en-US" sz="2800" dirty="0" err="1"/>
              <a:t>uneia</a:t>
            </a:r>
            <a:r>
              <a:rPr lang="en-US" sz="2800" dirty="0"/>
              <a:t> </a:t>
            </a:r>
            <a:r>
              <a:rPr lang="en-US" sz="2800" dirty="0" err="1"/>
              <a:t>sau</a:t>
            </a:r>
            <a:r>
              <a:rPr lang="en-US" sz="2800" dirty="0"/>
              <a:t> </a:t>
            </a:r>
            <a:r>
              <a:rPr lang="en-US" sz="2800" dirty="0" err="1"/>
              <a:t>mai</a:t>
            </a:r>
            <a:r>
              <a:rPr lang="en-US" sz="2800" dirty="0"/>
              <a:t> </a:t>
            </a:r>
            <a:r>
              <a:rPr lang="en-US" sz="2800" dirty="0" err="1"/>
              <a:t>multor</a:t>
            </a:r>
            <a:r>
              <a:rPr lang="en-US" sz="2800" dirty="0"/>
              <a:t> </a:t>
            </a:r>
            <a:r>
              <a:rPr lang="en-US" sz="2800" dirty="0" err="1"/>
              <a:t>persoane</a:t>
            </a:r>
            <a:endParaRPr lang="en-US" sz="2800" dirty="0"/>
          </a:p>
        </p:txBody>
      </p:sp>
    </p:spTree>
    <p:extLst>
      <p:ext uri="{BB962C8B-B14F-4D97-AF65-F5344CB8AC3E}">
        <p14:creationId xmlns:p14="http://schemas.microsoft.com/office/powerpoint/2010/main" val="13889160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60000"/>
                <a:lumOff val="40000"/>
              </a:schemeClr>
            </a:gs>
            <a:gs pos="8000">
              <a:schemeClr val="accent1">
                <a:lumMod val="60000"/>
                <a:lumOff val="40000"/>
              </a:schemeClr>
            </a:gs>
            <a:gs pos="69000">
              <a:schemeClr val="accent1">
                <a:lumMod val="45000"/>
                <a:lumOff val="55000"/>
              </a:schemeClr>
            </a:gs>
            <a:gs pos="98000">
              <a:schemeClr val="accent1"/>
            </a:gs>
          </a:gsLst>
          <a:lin ang="5400000" scaled="1"/>
        </a:gradFill>
        <a:effectLst/>
      </p:bgPr>
    </p:bg>
    <p:spTree>
      <p:nvGrpSpPr>
        <p:cNvPr id="1" name=""/>
        <p:cNvGrpSpPr/>
        <p:nvPr/>
      </p:nvGrpSpPr>
      <p:grpSpPr>
        <a:xfrm>
          <a:off x="0" y="0"/>
          <a:ext cx="0" cy="0"/>
          <a:chOff x="0" y="0"/>
          <a:chExt cx="0" cy="0"/>
        </a:xfrm>
      </p:grpSpPr>
      <p:grpSp>
        <p:nvGrpSpPr>
          <p:cNvPr id="4" name="Group 3"/>
          <p:cNvGrpSpPr/>
          <p:nvPr/>
        </p:nvGrpSpPr>
        <p:grpSpPr>
          <a:xfrm>
            <a:off x="2230790" y="2638488"/>
            <a:ext cx="7894112" cy="3546180"/>
            <a:chOff x="1253634" y="2588613"/>
            <a:chExt cx="6328336" cy="2758342"/>
          </a:xfrm>
        </p:grpSpPr>
        <p:sp>
          <p:nvSpPr>
            <p:cNvPr id="5" name="Freeform 4"/>
            <p:cNvSpPr/>
            <p:nvPr/>
          </p:nvSpPr>
          <p:spPr>
            <a:xfrm>
              <a:off x="4624804" y="2588613"/>
              <a:ext cx="2957166" cy="980233"/>
            </a:xfrm>
            <a:custGeom>
              <a:avLst/>
              <a:gdLst>
                <a:gd name="connsiteX0" fmla="*/ 0 w 2957166"/>
                <a:gd name="connsiteY0" fmla="*/ 0 h 980233"/>
                <a:gd name="connsiteX1" fmla="*/ 2957166 w 2957166"/>
                <a:gd name="connsiteY1" fmla="*/ 0 h 980233"/>
                <a:gd name="connsiteX2" fmla="*/ 2957166 w 2957166"/>
                <a:gd name="connsiteY2" fmla="*/ 980233 h 980233"/>
                <a:gd name="connsiteX3" fmla="*/ 0 w 2957166"/>
                <a:gd name="connsiteY3" fmla="*/ 980233 h 980233"/>
                <a:gd name="connsiteX4" fmla="*/ 0 w 2957166"/>
                <a:gd name="connsiteY4" fmla="*/ 0 h 9802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7166" h="980233">
                  <a:moveTo>
                    <a:pt x="0" y="0"/>
                  </a:moveTo>
                  <a:lnTo>
                    <a:pt x="2957166" y="0"/>
                  </a:lnTo>
                  <a:lnTo>
                    <a:pt x="2957166" y="980233"/>
                  </a:lnTo>
                  <a:lnTo>
                    <a:pt x="0" y="980233"/>
                  </a:lnTo>
                  <a:lnTo>
                    <a:pt x="0" y="0"/>
                  </a:lnTo>
                  <a:close/>
                </a:path>
              </a:pathLst>
            </a:custGeom>
            <a:solidFill>
              <a:srgbClr val="C48170"/>
            </a:solidFill>
            <a:ln>
              <a:noFill/>
            </a:ln>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US" sz="2800" kern="1200" dirty="0" err="1"/>
                <a:t>Sistemul</a:t>
              </a:r>
              <a:r>
                <a:rPr lang="en-US" sz="2800" kern="1200" dirty="0"/>
                <a:t> Informational ,,</a:t>
              </a:r>
              <a:r>
                <a:rPr lang="en-US" sz="2800" kern="1200" dirty="0" err="1"/>
                <a:t>Decizii</a:t>
              </a:r>
              <a:r>
                <a:rPr lang="en-US" sz="2800" kern="1200" dirty="0"/>
                <a:t> </a:t>
              </a:r>
              <a:r>
                <a:rPr lang="en-US" sz="2800" kern="1200" dirty="0" err="1"/>
                <a:t>Vamale</a:t>
              </a:r>
              <a:r>
                <a:rPr lang="en-US" sz="2800" kern="1200" dirty="0"/>
                <a:t>’’ </a:t>
              </a:r>
            </a:p>
          </p:txBody>
        </p:sp>
        <p:sp>
          <p:nvSpPr>
            <p:cNvPr id="7" name="Freeform 6"/>
            <p:cNvSpPr/>
            <p:nvPr/>
          </p:nvSpPr>
          <p:spPr>
            <a:xfrm>
              <a:off x="1253634" y="4366721"/>
              <a:ext cx="2957166" cy="980233"/>
            </a:xfrm>
            <a:custGeom>
              <a:avLst/>
              <a:gdLst>
                <a:gd name="connsiteX0" fmla="*/ 0 w 2957166"/>
                <a:gd name="connsiteY0" fmla="*/ 0 h 980233"/>
                <a:gd name="connsiteX1" fmla="*/ 2957166 w 2957166"/>
                <a:gd name="connsiteY1" fmla="*/ 0 h 980233"/>
                <a:gd name="connsiteX2" fmla="*/ 2957166 w 2957166"/>
                <a:gd name="connsiteY2" fmla="*/ 980233 h 980233"/>
                <a:gd name="connsiteX3" fmla="*/ 0 w 2957166"/>
                <a:gd name="connsiteY3" fmla="*/ 980233 h 980233"/>
                <a:gd name="connsiteX4" fmla="*/ 0 w 2957166"/>
                <a:gd name="connsiteY4" fmla="*/ 0 h 9802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7166" h="980233">
                  <a:moveTo>
                    <a:pt x="0" y="0"/>
                  </a:moveTo>
                  <a:lnTo>
                    <a:pt x="2957166" y="0"/>
                  </a:lnTo>
                  <a:lnTo>
                    <a:pt x="2957166" y="980233"/>
                  </a:lnTo>
                  <a:lnTo>
                    <a:pt x="0" y="980233"/>
                  </a:lnTo>
                  <a:lnTo>
                    <a:pt x="0" y="0"/>
                  </a:lnTo>
                  <a:close/>
                </a:path>
              </a:pathLst>
            </a:custGeom>
          </p:spPr>
          <p:style>
            <a:lnRef idx="2">
              <a:schemeClr val="accent2">
                <a:hueOff val="-727682"/>
                <a:satOff val="-41964"/>
                <a:lumOff val="4314"/>
                <a:alphaOff val="0"/>
              </a:schemeClr>
            </a:lnRef>
            <a:fillRef idx="1">
              <a:schemeClr val="accent2">
                <a:hueOff val="-727682"/>
                <a:satOff val="-41964"/>
                <a:lumOff val="4314"/>
                <a:alphaOff val="0"/>
              </a:schemeClr>
            </a:fillRef>
            <a:effectRef idx="0">
              <a:schemeClr val="accent2">
                <a:hueOff val="-727682"/>
                <a:satOff val="-41964"/>
                <a:lumOff val="4314"/>
                <a:alphaOff val="0"/>
              </a:schemeClr>
            </a:effectRef>
            <a:fontRef idx="minor">
              <a:schemeClr val="lt1"/>
            </a:fontRef>
          </p:style>
          <p:txBody>
            <a:bodyPr spcFirstLastPara="0" vert="horz" wrap="square" lIns="192024" tIns="109728" rIns="192024" bIns="109728" numCol="1" spcCol="1270" anchor="ctr" anchorCtr="0">
              <a:noAutofit/>
            </a:bodyPr>
            <a:lstStyle/>
            <a:p>
              <a:pPr lvl="0" algn="ctr" defTabSz="1200150">
                <a:lnSpc>
                  <a:spcPct val="90000"/>
                </a:lnSpc>
                <a:spcBef>
                  <a:spcPct val="0"/>
                </a:spcBef>
                <a:spcAft>
                  <a:spcPct val="35000"/>
                </a:spcAft>
              </a:pPr>
              <a:r>
                <a:rPr lang="en-US" sz="4400" dirty="0"/>
                <a:t>E</a:t>
              </a:r>
              <a:r>
                <a:rPr lang="en-US" sz="4400" kern="1200" dirty="0"/>
                <a:t>mail</a:t>
              </a:r>
              <a:endParaRPr lang="en-US" sz="2700" kern="1200" dirty="0"/>
            </a:p>
          </p:txBody>
        </p:sp>
        <p:sp>
          <p:nvSpPr>
            <p:cNvPr id="9" name="Freeform 8"/>
            <p:cNvSpPr/>
            <p:nvPr/>
          </p:nvSpPr>
          <p:spPr>
            <a:xfrm>
              <a:off x="4624804" y="4366722"/>
              <a:ext cx="2957166" cy="980233"/>
            </a:xfrm>
            <a:custGeom>
              <a:avLst/>
              <a:gdLst>
                <a:gd name="connsiteX0" fmla="*/ 0 w 2957166"/>
                <a:gd name="connsiteY0" fmla="*/ 0 h 980233"/>
                <a:gd name="connsiteX1" fmla="*/ 2957166 w 2957166"/>
                <a:gd name="connsiteY1" fmla="*/ 0 h 980233"/>
                <a:gd name="connsiteX2" fmla="*/ 2957166 w 2957166"/>
                <a:gd name="connsiteY2" fmla="*/ 980233 h 980233"/>
                <a:gd name="connsiteX3" fmla="*/ 0 w 2957166"/>
                <a:gd name="connsiteY3" fmla="*/ 980233 h 980233"/>
                <a:gd name="connsiteX4" fmla="*/ 0 w 2957166"/>
                <a:gd name="connsiteY4" fmla="*/ 0 h 9802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7166" h="980233">
                  <a:moveTo>
                    <a:pt x="0" y="0"/>
                  </a:moveTo>
                  <a:lnTo>
                    <a:pt x="2957166" y="0"/>
                  </a:lnTo>
                  <a:lnTo>
                    <a:pt x="2957166" y="980233"/>
                  </a:lnTo>
                  <a:lnTo>
                    <a:pt x="0" y="980233"/>
                  </a:lnTo>
                  <a:lnTo>
                    <a:pt x="0" y="0"/>
                  </a:lnTo>
                  <a:close/>
                </a:path>
              </a:pathLst>
            </a:custGeom>
          </p:spPr>
          <p:style>
            <a:lnRef idx="2">
              <a:schemeClr val="accent2">
                <a:hueOff val="-1455363"/>
                <a:satOff val="-83928"/>
                <a:lumOff val="8628"/>
                <a:alphaOff val="0"/>
              </a:schemeClr>
            </a:lnRef>
            <a:fillRef idx="1">
              <a:schemeClr val="accent2">
                <a:hueOff val="-1455363"/>
                <a:satOff val="-83928"/>
                <a:lumOff val="8628"/>
                <a:alphaOff val="0"/>
              </a:schemeClr>
            </a:fillRef>
            <a:effectRef idx="0">
              <a:schemeClr val="accent2">
                <a:hueOff val="-1455363"/>
                <a:satOff val="-83928"/>
                <a:lumOff val="8628"/>
                <a:alphaOff val="0"/>
              </a:schemeClr>
            </a:effectRef>
            <a:fontRef idx="minor">
              <a:schemeClr val="lt1"/>
            </a:fontRef>
          </p:style>
          <p:txBody>
            <a:bodyPr spcFirstLastPara="0" vert="horz" wrap="square" lIns="192024" tIns="109728" rIns="192024" bIns="109728" numCol="1" spcCol="1270" anchor="ctr" anchorCtr="0">
              <a:noAutofit/>
            </a:bodyPr>
            <a:lstStyle/>
            <a:p>
              <a:pPr lvl="0" algn="ctr" defTabSz="1200150">
                <a:lnSpc>
                  <a:spcPct val="90000"/>
                </a:lnSpc>
                <a:spcBef>
                  <a:spcPct val="0"/>
                </a:spcBef>
                <a:spcAft>
                  <a:spcPct val="35000"/>
                </a:spcAft>
              </a:pPr>
              <a:r>
                <a:rPr lang="en-US" sz="3200" dirty="0" err="1"/>
                <a:t>P</a:t>
              </a:r>
              <a:r>
                <a:rPr lang="en-US" sz="3200" kern="1200" dirty="0" err="1"/>
                <a:t>e</a:t>
              </a:r>
              <a:r>
                <a:rPr lang="en-US" sz="3200" kern="1200" dirty="0"/>
                <a:t> </a:t>
              </a:r>
              <a:r>
                <a:rPr lang="en-US" sz="3200" kern="1200" dirty="0" err="1"/>
                <a:t>suport</a:t>
              </a:r>
              <a:r>
                <a:rPr lang="en-US" sz="3200" kern="1200" dirty="0"/>
                <a:t> de </a:t>
              </a:r>
              <a:r>
                <a:rPr lang="en-US" sz="3200" kern="1200" dirty="0" err="1"/>
                <a:t>hâ</a:t>
              </a:r>
              <a:r>
                <a:rPr lang="ro-RO" sz="3200" kern="1200" dirty="0" err="1"/>
                <a:t>rtie</a:t>
              </a:r>
              <a:endParaRPr lang="en-US" sz="3200" kern="1200" dirty="0"/>
            </a:p>
          </p:txBody>
        </p:sp>
        <p:sp>
          <p:nvSpPr>
            <p:cNvPr id="12" name="Freeform 11"/>
            <p:cNvSpPr/>
            <p:nvPr/>
          </p:nvSpPr>
          <p:spPr>
            <a:xfrm>
              <a:off x="1253634" y="2643420"/>
              <a:ext cx="2957166" cy="980233"/>
            </a:xfrm>
            <a:custGeom>
              <a:avLst/>
              <a:gdLst>
                <a:gd name="connsiteX0" fmla="*/ 0 w 2957166"/>
                <a:gd name="connsiteY0" fmla="*/ 0 h 980233"/>
                <a:gd name="connsiteX1" fmla="*/ 2957166 w 2957166"/>
                <a:gd name="connsiteY1" fmla="*/ 0 h 980233"/>
                <a:gd name="connsiteX2" fmla="*/ 2957166 w 2957166"/>
                <a:gd name="connsiteY2" fmla="*/ 980233 h 980233"/>
                <a:gd name="connsiteX3" fmla="*/ 0 w 2957166"/>
                <a:gd name="connsiteY3" fmla="*/ 980233 h 980233"/>
                <a:gd name="connsiteX4" fmla="*/ 0 w 2957166"/>
                <a:gd name="connsiteY4" fmla="*/ 0 h 9802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7166" h="980233">
                  <a:moveTo>
                    <a:pt x="0" y="0"/>
                  </a:moveTo>
                  <a:lnTo>
                    <a:pt x="2957166" y="0"/>
                  </a:lnTo>
                  <a:lnTo>
                    <a:pt x="2957166" y="980233"/>
                  </a:lnTo>
                  <a:lnTo>
                    <a:pt x="0" y="980233"/>
                  </a:lnTo>
                  <a:lnTo>
                    <a:pt x="0" y="0"/>
                  </a:lnTo>
                  <a:close/>
                </a:path>
              </a:pathLst>
            </a:custGeom>
          </p:spPr>
          <p:style>
            <a:lnRef idx="2">
              <a:schemeClr val="accent2">
                <a:hueOff val="-1455363"/>
                <a:satOff val="-83928"/>
                <a:lumOff val="8628"/>
                <a:alphaOff val="0"/>
              </a:schemeClr>
            </a:lnRef>
            <a:fillRef idx="1">
              <a:schemeClr val="accent2">
                <a:hueOff val="-1455363"/>
                <a:satOff val="-83928"/>
                <a:lumOff val="8628"/>
                <a:alphaOff val="0"/>
              </a:schemeClr>
            </a:fillRef>
            <a:effectRef idx="0">
              <a:schemeClr val="accent2">
                <a:hueOff val="-1455363"/>
                <a:satOff val="-83928"/>
                <a:lumOff val="8628"/>
                <a:alphaOff val="0"/>
              </a:schemeClr>
            </a:effectRef>
            <a:fontRef idx="minor">
              <a:schemeClr val="lt1"/>
            </a:fontRef>
          </p:style>
          <p:txBody>
            <a:bodyPr spcFirstLastPara="0" vert="horz" wrap="square" lIns="192024" tIns="109728" rIns="192024" bIns="109728" numCol="1" spcCol="1270" anchor="ctr" anchorCtr="0">
              <a:noAutofit/>
            </a:bodyPr>
            <a:lstStyle/>
            <a:p>
              <a:pPr algn="ctr" defTabSz="1200150">
                <a:lnSpc>
                  <a:spcPct val="90000"/>
                </a:lnSpc>
                <a:spcBef>
                  <a:spcPct val="0"/>
                </a:spcBef>
                <a:spcAft>
                  <a:spcPct val="35000"/>
                </a:spcAft>
              </a:pPr>
              <a:r>
                <a:rPr lang="en-US" sz="2800" dirty="0" err="1"/>
                <a:t>Sistemul</a:t>
              </a:r>
              <a:r>
                <a:rPr lang="en-US" sz="2800" dirty="0"/>
                <a:t> Informational „</a:t>
              </a:r>
              <a:r>
                <a:rPr lang="en-US" sz="2800" dirty="0" err="1"/>
                <a:t>Asycuda</a:t>
              </a:r>
              <a:r>
                <a:rPr lang="en-US" sz="2800" dirty="0"/>
                <a:t> World” </a:t>
              </a:r>
              <a:endParaRPr lang="en-US" sz="2800" dirty="0">
                <a:effectLst/>
              </a:endParaRPr>
            </a:p>
          </p:txBody>
        </p:sp>
      </p:grpSp>
      <p:sp>
        <p:nvSpPr>
          <p:cNvPr id="11" name="Parallelogram 10"/>
          <p:cNvSpPr/>
          <p:nvPr/>
        </p:nvSpPr>
        <p:spPr>
          <a:xfrm>
            <a:off x="881148" y="478702"/>
            <a:ext cx="10590415" cy="1629294"/>
          </a:xfrm>
          <a:prstGeom prst="parallelogram">
            <a:avLst/>
          </a:prstGeom>
          <a:gradFill>
            <a:gsLst>
              <a:gs pos="0">
                <a:schemeClr val="accent2">
                  <a:lumMod val="110000"/>
                  <a:satMod val="105000"/>
                  <a:tint val="67000"/>
                </a:schemeClr>
              </a:gs>
              <a:gs pos="0">
                <a:schemeClr val="accent2">
                  <a:satMod val="103000"/>
                  <a:tint val="73000"/>
                  <a:lumMod val="89000"/>
                </a:schemeClr>
              </a:gs>
              <a:gs pos="100000">
                <a:schemeClr val="accent2">
                  <a:lumMod val="105000"/>
                  <a:satMod val="109000"/>
                  <a:tint val="81000"/>
                </a:schemeClr>
              </a:gs>
            </a:gsLst>
          </a:gra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3" name="TextBox 2"/>
          <p:cNvSpPr txBox="1"/>
          <p:nvPr/>
        </p:nvSpPr>
        <p:spPr>
          <a:xfrm>
            <a:off x="1208706" y="754740"/>
            <a:ext cx="9935297" cy="1077218"/>
          </a:xfrm>
          <a:prstGeom prst="rect">
            <a:avLst/>
          </a:prstGeom>
          <a:noFill/>
        </p:spPr>
        <p:txBody>
          <a:bodyPr wrap="square" rtlCol="0">
            <a:spAutoFit/>
          </a:bodyPr>
          <a:lstStyle/>
          <a:p>
            <a:pPr algn="ctr"/>
            <a:r>
              <a:rPr lang="en-US" sz="3200" b="1" dirty="0" err="1">
                <a:solidFill>
                  <a:schemeClr val="bg1"/>
                </a:solidFill>
                <a:latin typeface="Bahnschrift SemiBold SemiConden" panose="020B0502040204020203" pitchFamily="34" charset="0"/>
              </a:rPr>
              <a:t>Cererea</a:t>
            </a:r>
            <a:r>
              <a:rPr lang="en-US" sz="3200" b="1" dirty="0">
                <a:solidFill>
                  <a:schemeClr val="bg1"/>
                </a:solidFill>
                <a:latin typeface="Bahnschrift SemiBold SemiConden" panose="020B0502040204020203" pitchFamily="34" charset="0"/>
              </a:rPr>
              <a:t> </a:t>
            </a:r>
            <a:r>
              <a:rPr lang="en-US" sz="3200" b="1" dirty="0" err="1">
                <a:solidFill>
                  <a:schemeClr val="bg1"/>
                </a:solidFill>
                <a:latin typeface="Bahnschrift SemiBold SemiConden" panose="020B0502040204020203" pitchFamily="34" charset="0"/>
              </a:rPr>
              <a:t>pentru</a:t>
            </a:r>
            <a:r>
              <a:rPr lang="en-US" sz="3200" b="1" dirty="0">
                <a:solidFill>
                  <a:schemeClr val="bg1"/>
                </a:solidFill>
                <a:latin typeface="Bahnschrift SemiBold SemiConden" panose="020B0502040204020203" pitchFamily="34" charset="0"/>
              </a:rPr>
              <a:t> </a:t>
            </a:r>
            <a:r>
              <a:rPr lang="en-US" sz="3200" b="1" dirty="0" err="1">
                <a:solidFill>
                  <a:schemeClr val="bg1"/>
                </a:solidFill>
                <a:latin typeface="Bahnschrift SemiBold SemiConden" panose="020B0502040204020203" pitchFamily="34" charset="0"/>
              </a:rPr>
              <a:t>emiterea</a:t>
            </a:r>
            <a:r>
              <a:rPr lang="en-US" sz="3200" b="1" dirty="0">
                <a:solidFill>
                  <a:schemeClr val="bg1"/>
                </a:solidFill>
                <a:latin typeface="Bahnschrift SemiBold SemiConden" panose="020B0502040204020203" pitchFamily="34" charset="0"/>
              </a:rPr>
              <a:t> </a:t>
            </a:r>
            <a:r>
              <a:rPr lang="en-US" sz="3200" b="1" dirty="0" err="1">
                <a:solidFill>
                  <a:schemeClr val="bg1"/>
                </a:solidFill>
                <a:latin typeface="Bahnschrift SemiBold SemiConden" panose="020B0502040204020203" pitchFamily="34" charset="0"/>
              </a:rPr>
              <a:t>deciziei</a:t>
            </a:r>
            <a:r>
              <a:rPr lang="en-US" sz="3200" b="1" dirty="0">
                <a:solidFill>
                  <a:schemeClr val="bg1"/>
                </a:solidFill>
                <a:latin typeface="Bahnschrift SemiBold SemiConden" panose="020B0502040204020203" pitchFamily="34" charset="0"/>
              </a:rPr>
              <a:t> </a:t>
            </a:r>
          </a:p>
          <a:p>
            <a:pPr algn="ctr"/>
            <a:r>
              <a:rPr lang="en-US" sz="3200" b="1" dirty="0" err="1">
                <a:solidFill>
                  <a:schemeClr val="bg1"/>
                </a:solidFill>
                <a:latin typeface="Bahnschrift SemiBold SemiConden" panose="020B0502040204020203" pitchFamily="34" charset="0"/>
              </a:rPr>
              <a:t>vamale</a:t>
            </a:r>
            <a:r>
              <a:rPr lang="en-US" sz="3200" b="1" dirty="0">
                <a:solidFill>
                  <a:schemeClr val="bg1"/>
                </a:solidFill>
                <a:latin typeface="Bahnschrift SemiBold SemiConden" panose="020B0502040204020203" pitchFamily="34" charset="0"/>
              </a:rPr>
              <a:t> </a:t>
            </a:r>
            <a:r>
              <a:rPr lang="en-US" sz="3200" b="1" dirty="0" err="1">
                <a:solidFill>
                  <a:schemeClr val="bg1"/>
                </a:solidFill>
                <a:latin typeface="Bahnschrift SemiBold SemiConden" panose="020B0502040204020203" pitchFamily="34" charset="0"/>
              </a:rPr>
              <a:t>poate</a:t>
            </a:r>
            <a:r>
              <a:rPr lang="en-US" sz="3200" b="1" dirty="0">
                <a:solidFill>
                  <a:schemeClr val="bg1"/>
                </a:solidFill>
                <a:latin typeface="Bahnschrift SemiBold SemiConden" panose="020B0502040204020203" pitchFamily="34" charset="0"/>
              </a:rPr>
              <a:t> fi </a:t>
            </a:r>
            <a:r>
              <a:rPr lang="en-US" sz="3200" b="1" dirty="0" err="1">
                <a:solidFill>
                  <a:schemeClr val="bg1"/>
                </a:solidFill>
                <a:latin typeface="Bahnschrift SemiBold SemiConden" panose="020B0502040204020203" pitchFamily="34" charset="0"/>
              </a:rPr>
              <a:t>depusa</a:t>
            </a:r>
            <a:r>
              <a:rPr lang="en-US" sz="3200" b="1" dirty="0">
                <a:solidFill>
                  <a:schemeClr val="bg1"/>
                </a:solidFill>
                <a:latin typeface="Bahnschrift SemiBold SemiConden" panose="020B0502040204020203" pitchFamily="34" charset="0"/>
              </a:rPr>
              <a:t> </a:t>
            </a:r>
            <a:r>
              <a:rPr lang="en-US" sz="3200" b="1" dirty="0" err="1">
                <a:solidFill>
                  <a:schemeClr val="bg1"/>
                </a:solidFill>
                <a:latin typeface="Bahnschrift SemiBold SemiConden" panose="020B0502040204020203" pitchFamily="34" charset="0"/>
              </a:rPr>
              <a:t>prin</a:t>
            </a:r>
            <a:r>
              <a:rPr lang="en-US" sz="3200" b="1" dirty="0">
                <a:solidFill>
                  <a:schemeClr val="bg1"/>
                </a:solidFill>
                <a:latin typeface="Bahnschrift SemiBold SemiConden" panose="020B0502040204020203" pitchFamily="34" charset="0"/>
              </a:rPr>
              <a:t>:</a:t>
            </a:r>
          </a:p>
        </p:txBody>
      </p:sp>
    </p:spTree>
    <p:extLst>
      <p:ext uri="{BB962C8B-B14F-4D97-AF65-F5344CB8AC3E}">
        <p14:creationId xmlns:p14="http://schemas.microsoft.com/office/powerpoint/2010/main" val="14865056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985738" y="4994031"/>
            <a:ext cx="1318847" cy="72096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Рисунок 4"/>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11173" r="36832"/>
          <a:stretch/>
        </p:blipFill>
        <p:spPr>
          <a:xfrm>
            <a:off x="-3074864" y="0"/>
            <a:ext cx="4838007" cy="6858000"/>
          </a:xfrm>
          <a:prstGeom prst="rect">
            <a:avLst/>
          </a:prstGeom>
        </p:spPr>
      </p:pic>
      <p:pic>
        <p:nvPicPr>
          <p:cNvPr id="7" name="Рисунок 6"/>
          <p:cNvPicPr>
            <a:picLocks noChangeAspect="1"/>
          </p:cNvPicPr>
          <p:nvPr/>
        </p:nvPicPr>
        <p:blipFill>
          <a:blip r:embed="rId4"/>
          <a:stretch>
            <a:fillRect/>
          </a:stretch>
        </p:blipFill>
        <p:spPr>
          <a:xfrm>
            <a:off x="2529453" y="0"/>
            <a:ext cx="6206266" cy="6858594"/>
          </a:xfrm>
          <a:prstGeom prst="rect">
            <a:avLst/>
          </a:prstGeom>
        </p:spPr>
      </p:pic>
      <p:sp>
        <p:nvSpPr>
          <p:cNvPr id="2" name="Titlu 1" descr="titlu">
            <a:extLst>
              <a:ext uri="{FF2B5EF4-FFF2-40B4-BE49-F238E27FC236}">
                <a16:creationId xmlns:a16="http://schemas.microsoft.com/office/drawing/2014/main" id="{28BAA8DA-C40B-4AB9-9407-30FB70335152}"/>
              </a:ext>
            </a:extLst>
          </p:cNvPr>
          <p:cNvSpPr>
            <a:spLocks noGrp="1"/>
          </p:cNvSpPr>
          <p:nvPr>
            <p:ph type="ctrTitle"/>
          </p:nvPr>
        </p:nvSpPr>
        <p:spPr>
          <a:xfrm>
            <a:off x="1763143" y="21830"/>
            <a:ext cx="10157889" cy="1296786"/>
          </a:xfrm>
        </p:spPr>
        <p:style>
          <a:lnRef idx="1">
            <a:schemeClr val="accent1"/>
          </a:lnRef>
          <a:fillRef idx="2">
            <a:schemeClr val="accent1"/>
          </a:fillRef>
          <a:effectRef idx="1">
            <a:schemeClr val="accent1"/>
          </a:effectRef>
          <a:fontRef idx="minor">
            <a:schemeClr val="dk1"/>
          </a:fontRef>
        </p:style>
        <p:txBody>
          <a:bodyPr rtlCol="0"/>
          <a:lstStyle/>
          <a:p>
            <a:pPr algn="just"/>
            <a:r>
              <a:rPr lang="en-US" sz="2800" b="1" dirty="0"/>
              <a:t>Serviciul Vamal, în termen de cel mult 20 de zile de la data primirii cererii, verifică întrunirea tuturor condițiilor pentru acceptarea </a:t>
            </a:r>
            <a:r>
              <a:rPr lang="en-US" sz="2800" b="1" dirty="0" err="1"/>
              <a:t>cererii</a:t>
            </a:r>
            <a:r>
              <a:rPr lang="en-US" sz="2800" b="1" dirty="0"/>
              <a:t> respective (art.16 CV)</a:t>
            </a:r>
            <a:r>
              <a:rPr lang="ro-RO" sz="2800" b="1" dirty="0"/>
              <a:t>.</a:t>
            </a:r>
            <a:endParaRPr lang="ro-RO" sz="2800" b="1" dirty="0">
              <a:latin typeface="Palatino Linotype" panose="02040502050505030304" pitchFamily="18" charset="0"/>
            </a:endParaRPr>
          </a:p>
        </p:txBody>
      </p:sp>
      <p:sp>
        <p:nvSpPr>
          <p:cNvPr id="4" name="TextBox 3"/>
          <p:cNvSpPr txBox="1"/>
          <p:nvPr/>
        </p:nvSpPr>
        <p:spPr>
          <a:xfrm>
            <a:off x="1763143" y="1463040"/>
            <a:ext cx="10157889" cy="5370701"/>
          </a:xfrm>
          <a:prstGeom prst="rect">
            <a:avLst/>
          </a:prstGeom>
          <a:solidFill>
            <a:schemeClr val="lt1">
              <a:alpha val="37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n-US" sz="2500" dirty="0"/>
              <a:t>O </a:t>
            </a:r>
            <a:r>
              <a:rPr lang="en-US" sz="2500" dirty="0" err="1"/>
              <a:t>cerere</a:t>
            </a:r>
            <a:r>
              <a:rPr lang="en-US" sz="2500" dirty="0"/>
              <a:t> </a:t>
            </a:r>
            <a:r>
              <a:rPr lang="en-US" sz="2500" dirty="0" err="1"/>
              <a:t>pentru</a:t>
            </a:r>
            <a:r>
              <a:rPr lang="en-US" sz="2500" dirty="0"/>
              <a:t> </a:t>
            </a:r>
            <a:r>
              <a:rPr lang="en-US" sz="2500" dirty="0" err="1"/>
              <a:t>emiterea</a:t>
            </a:r>
            <a:r>
              <a:rPr lang="en-US" sz="2500" dirty="0"/>
              <a:t> </a:t>
            </a:r>
            <a:r>
              <a:rPr lang="en-US" sz="2500" dirty="0" err="1"/>
              <a:t>unei</a:t>
            </a:r>
            <a:r>
              <a:rPr lang="en-US" sz="2500" dirty="0"/>
              <a:t> </a:t>
            </a:r>
            <a:r>
              <a:rPr lang="en-US" sz="2500" dirty="0" err="1"/>
              <a:t>decizii</a:t>
            </a:r>
            <a:r>
              <a:rPr lang="en-US" sz="2500" dirty="0"/>
              <a:t> </a:t>
            </a:r>
            <a:r>
              <a:rPr lang="en-US" sz="2500" dirty="0" err="1"/>
              <a:t>vamale</a:t>
            </a:r>
            <a:r>
              <a:rPr lang="en-US" sz="2500" dirty="0"/>
              <a:t> </a:t>
            </a:r>
            <a:r>
              <a:rPr lang="en-US" sz="2500" dirty="0" err="1"/>
              <a:t>este</a:t>
            </a:r>
            <a:r>
              <a:rPr lang="en-US" sz="2500" dirty="0"/>
              <a:t> </a:t>
            </a:r>
            <a:r>
              <a:rPr lang="en-US" sz="2500" dirty="0" err="1"/>
              <a:t>acceptată</a:t>
            </a:r>
            <a:r>
              <a:rPr lang="en-US" sz="2500" dirty="0"/>
              <a:t> </a:t>
            </a:r>
            <a:r>
              <a:rPr lang="en-US" sz="2500" dirty="0" err="1"/>
              <a:t>atunci</a:t>
            </a:r>
            <a:r>
              <a:rPr lang="en-US" sz="2500" dirty="0"/>
              <a:t> </a:t>
            </a:r>
            <a:r>
              <a:rPr lang="en-US" sz="2500" dirty="0" err="1"/>
              <a:t>când</a:t>
            </a:r>
            <a:r>
              <a:rPr lang="en-US" sz="2500" dirty="0"/>
              <a:t> </a:t>
            </a:r>
            <a:r>
              <a:rPr lang="en-US" sz="2500" dirty="0" err="1"/>
              <a:t>sunt</a:t>
            </a:r>
            <a:r>
              <a:rPr lang="en-US" sz="2500" dirty="0"/>
              <a:t> </a:t>
            </a:r>
            <a:r>
              <a:rPr lang="en-US" sz="2500" dirty="0" err="1"/>
              <a:t>îndeplinite</a:t>
            </a:r>
            <a:r>
              <a:rPr lang="en-US" sz="2500" dirty="0"/>
              <a:t> </a:t>
            </a:r>
            <a:r>
              <a:rPr lang="en-US" sz="2500" dirty="0" err="1"/>
              <a:t>cumulativ</a:t>
            </a:r>
            <a:r>
              <a:rPr lang="en-US" sz="2500" dirty="0"/>
              <a:t> </a:t>
            </a:r>
            <a:r>
              <a:rPr lang="en-US" sz="2500" dirty="0" err="1"/>
              <a:t>următoarele</a:t>
            </a:r>
            <a:r>
              <a:rPr lang="en-US" sz="2500" dirty="0"/>
              <a:t> </a:t>
            </a:r>
            <a:r>
              <a:rPr lang="en-US" sz="2500" dirty="0" err="1"/>
              <a:t>condiții</a:t>
            </a:r>
            <a:r>
              <a:rPr lang="en-US" sz="2500" dirty="0"/>
              <a:t>:</a:t>
            </a:r>
          </a:p>
          <a:p>
            <a:pPr algn="just"/>
            <a:r>
              <a:rPr lang="en-US" sz="2500" dirty="0"/>
              <a:t>a) </a:t>
            </a:r>
            <a:r>
              <a:rPr lang="en-US" sz="2500" dirty="0" err="1"/>
              <a:t>solicitantul</a:t>
            </a:r>
            <a:r>
              <a:rPr lang="en-US" sz="2500" dirty="0"/>
              <a:t> </a:t>
            </a:r>
            <a:r>
              <a:rPr lang="en-US" sz="2500" dirty="0" err="1"/>
              <a:t>este</a:t>
            </a:r>
            <a:r>
              <a:rPr lang="en-US" sz="2500" dirty="0"/>
              <a:t> </a:t>
            </a:r>
            <a:r>
              <a:rPr lang="en-US" sz="2500" dirty="0" err="1"/>
              <a:t>înregistrat</a:t>
            </a:r>
            <a:r>
              <a:rPr lang="en-US" sz="2500" dirty="0"/>
              <a:t> </a:t>
            </a:r>
            <a:r>
              <a:rPr lang="en-US" sz="2500" dirty="0" err="1"/>
              <a:t>în</a:t>
            </a:r>
            <a:r>
              <a:rPr lang="en-US" sz="2500" dirty="0"/>
              <a:t> </a:t>
            </a:r>
            <a:r>
              <a:rPr lang="en-US" sz="2500" dirty="0" err="1"/>
              <a:t>conformitate</a:t>
            </a:r>
            <a:r>
              <a:rPr lang="en-US" sz="2500" dirty="0"/>
              <a:t> cu art. 7</a:t>
            </a:r>
            <a:r>
              <a:rPr lang="ro-RO" sz="2500" dirty="0"/>
              <a:t> CV</a:t>
            </a:r>
            <a:r>
              <a:rPr lang="en-US" sz="2500" dirty="0"/>
              <a:t>, </a:t>
            </a:r>
            <a:r>
              <a:rPr lang="en-US" sz="2500" dirty="0" err="1"/>
              <a:t>în</a:t>
            </a:r>
            <a:r>
              <a:rPr lang="en-US" sz="2500" dirty="0"/>
              <a:t> </a:t>
            </a:r>
            <a:r>
              <a:rPr lang="en-US" sz="2500" dirty="0" err="1"/>
              <a:t>cazul</a:t>
            </a:r>
            <a:r>
              <a:rPr lang="en-US" sz="2500" dirty="0"/>
              <a:t> </a:t>
            </a:r>
            <a:r>
              <a:rPr lang="en-US" sz="2500" dirty="0" err="1"/>
              <a:t>în</a:t>
            </a:r>
            <a:r>
              <a:rPr lang="en-US" sz="2500" dirty="0"/>
              <a:t> care </a:t>
            </a:r>
            <a:r>
              <a:rPr lang="en-US" sz="2500" dirty="0" err="1"/>
              <a:t>acest</a:t>
            </a:r>
            <a:r>
              <a:rPr lang="en-US" sz="2500" dirty="0"/>
              <a:t> </a:t>
            </a:r>
            <a:r>
              <a:rPr lang="en-US" sz="2500" dirty="0" err="1"/>
              <a:t>lucru</a:t>
            </a:r>
            <a:r>
              <a:rPr lang="en-US" sz="2500" dirty="0"/>
              <a:t> se </a:t>
            </a:r>
            <a:r>
              <a:rPr lang="en-US" sz="2500" dirty="0" err="1"/>
              <a:t>impune</a:t>
            </a:r>
            <a:r>
              <a:rPr lang="en-US" sz="2500" dirty="0"/>
              <a:t> de </a:t>
            </a:r>
            <a:r>
              <a:rPr lang="en-US" sz="2500" dirty="0" err="1"/>
              <a:t>regimul</a:t>
            </a:r>
            <a:r>
              <a:rPr lang="en-US" sz="2500" dirty="0"/>
              <a:t> </a:t>
            </a:r>
            <a:r>
              <a:rPr lang="en-US" sz="2500" dirty="0" err="1"/>
              <a:t>pentru</a:t>
            </a:r>
            <a:r>
              <a:rPr lang="en-US" sz="2500" dirty="0"/>
              <a:t> care </a:t>
            </a:r>
            <a:r>
              <a:rPr lang="en-US" sz="2500" dirty="0" err="1"/>
              <a:t>este</a:t>
            </a:r>
            <a:r>
              <a:rPr lang="en-US" sz="2500" dirty="0"/>
              <a:t> </a:t>
            </a:r>
            <a:r>
              <a:rPr lang="en-US" sz="2500" dirty="0" err="1"/>
              <a:t>depusă</a:t>
            </a:r>
            <a:r>
              <a:rPr lang="en-US" sz="2500" dirty="0"/>
              <a:t> </a:t>
            </a:r>
            <a:r>
              <a:rPr lang="en-US" sz="2500" dirty="0" err="1"/>
              <a:t>cererea</a:t>
            </a:r>
            <a:r>
              <a:rPr lang="en-US" sz="2500" dirty="0"/>
              <a:t>;</a:t>
            </a:r>
          </a:p>
          <a:p>
            <a:pPr algn="just"/>
            <a:r>
              <a:rPr lang="en-US" sz="2500" dirty="0"/>
              <a:t>b) </a:t>
            </a:r>
            <a:r>
              <a:rPr lang="en-US" sz="2500" dirty="0" err="1"/>
              <a:t>solicitantul</a:t>
            </a:r>
            <a:r>
              <a:rPr lang="en-US" sz="2500" dirty="0"/>
              <a:t> </a:t>
            </a:r>
            <a:r>
              <a:rPr lang="en-US" sz="2500" dirty="0" err="1"/>
              <a:t>este</a:t>
            </a:r>
            <a:r>
              <a:rPr lang="en-US" sz="2500" dirty="0"/>
              <a:t> </a:t>
            </a:r>
            <a:r>
              <a:rPr lang="en-US" sz="2500" dirty="0" err="1"/>
              <a:t>stabilit</a:t>
            </a:r>
            <a:r>
              <a:rPr lang="en-US" sz="2500" dirty="0"/>
              <a:t> </a:t>
            </a:r>
            <a:r>
              <a:rPr lang="en-US" sz="2500" dirty="0" err="1"/>
              <a:t>pe</a:t>
            </a:r>
            <a:r>
              <a:rPr lang="en-US" sz="2500" dirty="0"/>
              <a:t> </a:t>
            </a:r>
            <a:r>
              <a:rPr lang="en-US" sz="2500" dirty="0" err="1"/>
              <a:t>teritoriul</a:t>
            </a:r>
            <a:r>
              <a:rPr lang="en-US" sz="2500" dirty="0"/>
              <a:t> </a:t>
            </a:r>
            <a:r>
              <a:rPr lang="en-US" sz="2500" dirty="0" err="1"/>
              <a:t>vamal</a:t>
            </a:r>
            <a:r>
              <a:rPr lang="en-US" sz="2500" dirty="0"/>
              <a:t>, </a:t>
            </a:r>
            <a:r>
              <a:rPr lang="en-US" sz="2500" dirty="0" err="1"/>
              <a:t>în</a:t>
            </a:r>
            <a:r>
              <a:rPr lang="en-US" sz="2500" dirty="0"/>
              <a:t> </a:t>
            </a:r>
            <a:r>
              <a:rPr lang="en-US" sz="2500" dirty="0" err="1"/>
              <a:t>cazul</a:t>
            </a:r>
            <a:r>
              <a:rPr lang="en-US" sz="2500" dirty="0"/>
              <a:t> </a:t>
            </a:r>
            <a:r>
              <a:rPr lang="en-US" sz="2500" dirty="0" err="1"/>
              <a:t>în</a:t>
            </a:r>
            <a:r>
              <a:rPr lang="en-US" sz="2500" dirty="0"/>
              <a:t> care </a:t>
            </a:r>
            <a:r>
              <a:rPr lang="en-US" sz="2500" dirty="0" err="1"/>
              <a:t>acest</a:t>
            </a:r>
            <a:r>
              <a:rPr lang="en-US" sz="2500" dirty="0"/>
              <a:t> </a:t>
            </a:r>
            <a:r>
              <a:rPr lang="en-US" sz="2500" dirty="0" err="1"/>
              <a:t>lucru</a:t>
            </a:r>
            <a:r>
              <a:rPr lang="en-US" sz="2500" dirty="0"/>
              <a:t> se </a:t>
            </a:r>
            <a:r>
              <a:rPr lang="en-US" sz="2500" dirty="0" err="1"/>
              <a:t>impune</a:t>
            </a:r>
            <a:r>
              <a:rPr lang="en-US" sz="2500" dirty="0"/>
              <a:t> de </a:t>
            </a:r>
            <a:r>
              <a:rPr lang="en-US" sz="2500" dirty="0" err="1"/>
              <a:t>regimul</a:t>
            </a:r>
            <a:r>
              <a:rPr lang="en-US" sz="2500" dirty="0"/>
              <a:t> </a:t>
            </a:r>
            <a:r>
              <a:rPr lang="en-US" sz="2500" dirty="0" err="1"/>
              <a:t>pentru</a:t>
            </a:r>
            <a:r>
              <a:rPr lang="en-US" sz="2500" dirty="0"/>
              <a:t> care </a:t>
            </a:r>
            <a:r>
              <a:rPr lang="en-US" sz="2500" dirty="0" err="1"/>
              <a:t>este</a:t>
            </a:r>
            <a:r>
              <a:rPr lang="en-US" sz="2500" dirty="0"/>
              <a:t> </a:t>
            </a:r>
            <a:r>
              <a:rPr lang="en-US" sz="2500" dirty="0" err="1"/>
              <a:t>depusă</a:t>
            </a:r>
            <a:r>
              <a:rPr lang="en-US" sz="2500" dirty="0"/>
              <a:t> </a:t>
            </a:r>
            <a:r>
              <a:rPr lang="en-US" sz="2500" dirty="0" err="1"/>
              <a:t>cererea</a:t>
            </a:r>
            <a:r>
              <a:rPr lang="en-US" sz="2500" dirty="0"/>
              <a:t>;</a:t>
            </a:r>
          </a:p>
          <a:p>
            <a:pPr algn="just"/>
            <a:r>
              <a:rPr lang="en-US" sz="2500" dirty="0"/>
              <a:t>c) </a:t>
            </a:r>
            <a:r>
              <a:rPr lang="en-US" sz="2500" dirty="0" err="1"/>
              <a:t>cererea</a:t>
            </a:r>
            <a:r>
              <a:rPr lang="en-US" sz="2500" dirty="0"/>
              <a:t> </a:t>
            </a:r>
            <a:r>
              <a:rPr lang="en-US" sz="2500" dirty="0" err="1"/>
              <a:t>este</a:t>
            </a:r>
            <a:r>
              <a:rPr lang="en-US" sz="2500" dirty="0"/>
              <a:t> </a:t>
            </a:r>
            <a:r>
              <a:rPr lang="en-US" sz="2500" dirty="0" err="1"/>
              <a:t>depusă</a:t>
            </a:r>
            <a:r>
              <a:rPr lang="en-US" sz="2500" dirty="0"/>
              <a:t> la </a:t>
            </a:r>
            <a:r>
              <a:rPr lang="en-US" sz="2500" dirty="0" err="1"/>
              <a:t>subdiviziunea</a:t>
            </a:r>
            <a:r>
              <a:rPr lang="en-US" sz="2500" dirty="0"/>
              <a:t> </a:t>
            </a:r>
            <a:r>
              <a:rPr lang="en-US" sz="2500" dirty="0" err="1"/>
              <a:t>Serviciului</a:t>
            </a:r>
            <a:r>
              <a:rPr lang="en-US" sz="2500" dirty="0"/>
              <a:t> </a:t>
            </a:r>
            <a:r>
              <a:rPr lang="en-US" sz="2500" dirty="0" err="1"/>
              <a:t>Vamal</a:t>
            </a:r>
            <a:r>
              <a:rPr lang="en-US" sz="2500" dirty="0"/>
              <a:t> de la </a:t>
            </a:r>
            <a:r>
              <a:rPr lang="en-US" sz="2500" dirty="0" err="1"/>
              <a:t>locul</a:t>
            </a:r>
            <a:r>
              <a:rPr lang="en-US" sz="2500" dirty="0"/>
              <a:t> permanent de </a:t>
            </a:r>
            <a:r>
              <a:rPr lang="en-US" sz="2500" dirty="0" err="1"/>
              <a:t>realizare</a:t>
            </a:r>
            <a:r>
              <a:rPr lang="en-US" sz="2500" dirty="0"/>
              <a:t> a </a:t>
            </a:r>
            <a:r>
              <a:rPr lang="en-US" sz="2500" dirty="0" err="1"/>
              <a:t>activității</a:t>
            </a:r>
            <a:r>
              <a:rPr lang="en-US" sz="2500" dirty="0"/>
              <a:t> </a:t>
            </a:r>
            <a:r>
              <a:rPr lang="en-US" sz="2500" dirty="0" err="1"/>
              <a:t>economice</a:t>
            </a:r>
            <a:r>
              <a:rPr lang="en-US" sz="2500" dirty="0"/>
              <a:t> a </a:t>
            </a:r>
            <a:r>
              <a:rPr lang="en-US" sz="2500" dirty="0" err="1"/>
              <a:t>solicitantului</a:t>
            </a:r>
            <a:r>
              <a:rPr lang="en-US" sz="2500" dirty="0"/>
              <a:t>;</a:t>
            </a:r>
          </a:p>
          <a:p>
            <a:pPr algn="just"/>
            <a:r>
              <a:rPr lang="en-US" sz="2500" dirty="0"/>
              <a:t>d) </a:t>
            </a:r>
            <a:r>
              <a:rPr lang="en-US" sz="2500" dirty="0" err="1"/>
              <a:t>cererea</a:t>
            </a:r>
            <a:r>
              <a:rPr lang="en-US" sz="2500" dirty="0"/>
              <a:t> nu </a:t>
            </a:r>
            <a:r>
              <a:rPr lang="en-US" sz="2500" dirty="0" err="1"/>
              <a:t>este</a:t>
            </a:r>
            <a:r>
              <a:rPr lang="en-US" sz="2500" dirty="0"/>
              <a:t> </a:t>
            </a:r>
            <a:r>
              <a:rPr lang="en-US" sz="2500" dirty="0" err="1"/>
              <a:t>depusă</a:t>
            </a:r>
            <a:r>
              <a:rPr lang="en-US" sz="2500" dirty="0"/>
              <a:t> de </a:t>
            </a:r>
            <a:r>
              <a:rPr lang="en-US" sz="2500" dirty="0" err="1"/>
              <a:t>același</a:t>
            </a:r>
            <a:r>
              <a:rPr lang="en-US" sz="2500" dirty="0"/>
              <a:t> solicitant </a:t>
            </a:r>
            <a:r>
              <a:rPr lang="en-US" sz="2500" dirty="0" err="1"/>
              <a:t>și</a:t>
            </a:r>
            <a:r>
              <a:rPr lang="en-US" sz="2500" dirty="0"/>
              <a:t> nu are </a:t>
            </a:r>
            <a:r>
              <a:rPr lang="en-US" sz="2500" dirty="0" err="1"/>
              <a:t>același</a:t>
            </a:r>
            <a:r>
              <a:rPr lang="en-US" sz="2500" dirty="0"/>
              <a:t> </a:t>
            </a:r>
            <a:r>
              <a:rPr lang="en-US" sz="2500" dirty="0" err="1"/>
              <a:t>obiect</a:t>
            </a:r>
            <a:r>
              <a:rPr lang="en-US" sz="2500" dirty="0"/>
              <a:t> ca al </a:t>
            </a:r>
            <a:r>
              <a:rPr lang="en-US" sz="2500" dirty="0" err="1"/>
              <a:t>unei</a:t>
            </a:r>
            <a:r>
              <a:rPr lang="en-US" sz="2500" dirty="0"/>
              <a:t> </a:t>
            </a:r>
            <a:r>
              <a:rPr lang="en-US" sz="2500" dirty="0" err="1"/>
              <a:t>decizii</a:t>
            </a:r>
            <a:r>
              <a:rPr lang="en-US" sz="2500" dirty="0"/>
              <a:t> care, </a:t>
            </a:r>
            <a:r>
              <a:rPr lang="en-US" sz="2500" dirty="0" err="1"/>
              <a:t>în</a:t>
            </a:r>
            <a:r>
              <a:rPr lang="en-US" sz="2500" dirty="0"/>
              <a:t> </a:t>
            </a:r>
            <a:r>
              <a:rPr lang="en-US" sz="2500" dirty="0" err="1"/>
              <a:t>decursul</a:t>
            </a:r>
            <a:r>
              <a:rPr lang="en-US" sz="2500" dirty="0"/>
              <a:t> </a:t>
            </a:r>
            <a:r>
              <a:rPr lang="en-US" sz="2500" dirty="0" err="1"/>
              <a:t>perioadei</a:t>
            </a:r>
            <a:r>
              <a:rPr lang="en-US" sz="2500" dirty="0"/>
              <a:t> de un an </a:t>
            </a:r>
            <a:r>
              <a:rPr lang="en-US" sz="2500" dirty="0" err="1"/>
              <a:t>anterioară</a:t>
            </a:r>
            <a:r>
              <a:rPr lang="en-US" sz="2500" dirty="0"/>
              <a:t> </a:t>
            </a:r>
            <a:r>
              <a:rPr lang="en-US" sz="2500" dirty="0" err="1"/>
              <a:t>cererii</a:t>
            </a:r>
            <a:r>
              <a:rPr lang="en-US" sz="2500" dirty="0"/>
              <a:t>, a </a:t>
            </a:r>
            <a:r>
              <a:rPr lang="en-US" sz="2500" dirty="0" err="1"/>
              <a:t>fost</a:t>
            </a:r>
            <a:r>
              <a:rPr lang="en-US" sz="2500" dirty="0"/>
              <a:t> </a:t>
            </a:r>
            <a:r>
              <a:rPr lang="en-US" sz="2500" dirty="0" err="1"/>
              <a:t>anulată</a:t>
            </a:r>
            <a:r>
              <a:rPr lang="en-US" sz="2500" dirty="0"/>
              <a:t> </a:t>
            </a:r>
            <a:r>
              <a:rPr lang="en-US" sz="2500" dirty="0" err="1"/>
              <a:t>sau</a:t>
            </a:r>
            <a:r>
              <a:rPr lang="en-US" sz="2500" dirty="0"/>
              <a:t> </a:t>
            </a:r>
            <a:r>
              <a:rPr lang="en-US" sz="2500" dirty="0" err="1"/>
              <a:t>revocată</a:t>
            </a:r>
            <a:r>
              <a:rPr lang="en-US" sz="2500" dirty="0"/>
              <a:t> din </a:t>
            </a:r>
            <a:r>
              <a:rPr lang="en-US" sz="2500" dirty="0" err="1"/>
              <a:t>motiv</a:t>
            </a:r>
            <a:r>
              <a:rPr lang="en-US" sz="2500" dirty="0"/>
              <a:t> </a:t>
            </a:r>
            <a:r>
              <a:rPr lang="en-US" sz="2500" dirty="0" err="1"/>
              <a:t>că</a:t>
            </a:r>
            <a:r>
              <a:rPr lang="en-US" sz="2500" dirty="0"/>
              <a:t> </a:t>
            </a:r>
            <a:r>
              <a:rPr lang="en-US" sz="2500" dirty="0" err="1"/>
              <a:t>solicitantul</a:t>
            </a:r>
            <a:r>
              <a:rPr lang="en-US" sz="2500" dirty="0"/>
              <a:t> nu a </a:t>
            </a:r>
            <a:r>
              <a:rPr lang="en-US" sz="2500" dirty="0" err="1"/>
              <a:t>reu</a:t>
            </a:r>
            <a:r>
              <a:rPr lang="ro-RO" sz="2500" dirty="0"/>
              <a:t>ș</a:t>
            </a:r>
            <a:r>
              <a:rPr lang="en-US" sz="2500" dirty="0"/>
              <a:t>it </a:t>
            </a:r>
            <a:r>
              <a:rPr lang="en-US" sz="2500" dirty="0" err="1"/>
              <a:t>să</a:t>
            </a:r>
            <a:r>
              <a:rPr lang="en-US" sz="2500" dirty="0"/>
              <a:t> </a:t>
            </a:r>
            <a:r>
              <a:rPr lang="en-US" sz="2500" dirty="0" err="1"/>
              <a:t>își</a:t>
            </a:r>
            <a:r>
              <a:rPr lang="en-US" sz="2500" dirty="0"/>
              <a:t> </a:t>
            </a:r>
            <a:r>
              <a:rPr lang="en-US" sz="2500" dirty="0" err="1"/>
              <a:t>îndeplinească</a:t>
            </a:r>
            <a:r>
              <a:rPr lang="en-US" sz="2500" dirty="0"/>
              <a:t> o </a:t>
            </a:r>
            <a:r>
              <a:rPr lang="en-US" sz="2500" dirty="0" err="1"/>
              <a:t>obligație</a:t>
            </a:r>
            <a:r>
              <a:rPr lang="en-US" sz="2500" dirty="0"/>
              <a:t> </a:t>
            </a:r>
            <a:r>
              <a:rPr lang="en-US" sz="2500" dirty="0" err="1"/>
              <a:t>impusă</a:t>
            </a:r>
            <a:r>
              <a:rPr lang="en-US" sz="2500" dirty="0"/>
              <a:t> </a:t>
            </a:r>
            <a:r>
              <a:rPr lang="en-US" sz="2500" dirty="0" err="1"/>
              <a:t>în</a:t>
            </a:r>
            <a:r>
              <a:rPr lang="en-US" sz="2500" dirty="0"/>
              <a:t> </a:t>
            </a:r>
            <a:r>
              <a:rPr lang="en-US" sz="2500" dirty="0" err="1"/>
              <a:t>temeiul</a:t>
            </a:r>
            <a:r>
              <a:rPr lang="en-US" sz="2500" dirty="0"/>
              <a:t> </a:t>
            </a:r>
            <a:r>
              <a:rPr lang="en-US" sz="2500" dirty="0" err="1"/>
              <a:t>deciziei</a:t>
            </a:r>
            <a:r>
              <a:rPr lang="en-US" sz="2500" dirty="0"/>
              <a:t> respective;</a:t>
            </a:r>
          </a:p>
          <a:p>
            <a:pPr algn="just"/>
            <a:r>
              <a:rPr lang="en-US" sz="2500" dirty="0"/>
              <a:t>e) </a:t>
            </a:r>
            <a:r>
              <a:rPr lang="en-US" sz="2500" dirty="0" err="1"/>
              <a:t>solicitantul</a:t>
            </a:r>
            <a:r>
              <a:rPr lang="en-US" sz="2500" dirty="0"/>
              <a:t> a </a:t>
            </a:r>
            <a:r>
              <a:rPr lang="en-US" sz="2500" dirty="0" err="1"/>
              <a:t>furnizat</a:t>
            </a:r>
            <a:r>
              <a:rPr lang="en-US" sz="2500" dirty="0"/>
              <a:t> </a:t>
            </a:r>
            <a:r>
              <a:rPr lang="en-US" sz="2500" dirty="0" err="1"/>
              <a:t>toate</a:t>
            </a:r>
            <a:r>
              <a:rPr lang="en-US" sz="2500" dirty="0"/>
              <a:t> </a:t>
            </a:r>
            <a:r>
              <a:rPr lang="en-US" sz="2500" dirty="0" err="1"/>
              <a:t>informațiile</a:t>
            </a:r>
            <a:r>
              <a:rPr lang="en-US" sz="2500" dirty="0"/>
              <a:t> </a:t>
            </a:r>
            <a:r>
              <a:rPr lang="en-US" sz="2500" dirty="0" err="1"/>
              <a:t>pentru</a:t>
            </a:r>
            <a:r>
              <a:rPr lang="en-US" sz="2500" dirty="0"/>
              <a:t> </a:t>
            </a:r>
            <a:r>
              <a:rPr lang="en-US" sz="2500" dirty="0" err="1"/>
              <a:t>luarea</a:t>
            </a:r>
            <a:r>
              <a:rPr lang="en-US" sz="2500" dirty="0"/>
              <a:t> </a:t>
            </a:r>
            <a:r>
              <a:rPr lang="en-US" sz="2500" dirty="0" err="1"/>
              <a:t>deciziei</a:t>
            </a:r>
            <a:r>
              <a:rPr lang="en-US" sz="2500" dirty="0"/>
              <a:t>.</a:t>
            </a:r>
          </a:p>
          <a:p>
            <a:endParaRPr lang="en-US" dirty="0"/>
          </a:p>
        </p:txBody>
      </p:sp>
    </p:spTree>
    <p:extLst>
      <p:ext uri="{BB962C8B-B14F-4D97-AF65-F5344CB8AC3E}">
        <p14:creationId xmlns:p14="http://schemas.microsoft.com/office/powerpoint/2010/main" val="27772545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92D050"/>
            </a:gs>
            <a:gs pos="50000">
              <a:schemeClr val="accent6">
                <a:lumMod val="40000"/>
                <a:lumOff val="60000"/>
              </a:schemeClr>
            </a:gs>
            <a:gs pos="100000">
              <a:schemeClr val="accent6">
                <a:lumMod val="20000"/>
                <a:lumOff val="80000"/>
              </a:schemeClr>
            </a:gs>
          </a:gsLst>
          <a:lin ang="54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31570" y="379211"/>
            <a:ext cx="5296592" cy="2064731"/>
          </a:xfrm>
          <a:solidFill>
            <a:schemeClr val="lt1">
              <a:alpha val="74000"/>
            </a:schemeClr>
          </a:solidFill>
        </p:spPr>
        <p:style>
          <a:lnRef idx="2">
            <a:schemeClr val="accent6"/>
          </a:lnRef>
          <a:fillRef idx="1">
            <a:schemeClr val="lt1"/>
          </a:fillRef>
          <a:effectRef idx="0">
            <a:schemeClr val="accent6"/>
          </a:effectRef>
          <a:fontRef idx="minor">
            <a:schemeClr val="dk1"/>
          </a:fontRef>
        </p:style>
        <p:txBody>
          <a:bodyPr>
            <a:noAutofit/>
          </a:bodyPr>
          <a:lstStyle/>
          <a:p>
            <a:pPr marL="0" indent="0" algn="just">
              <a:buNone/>
            </a:pPr>
            <a:r>
              <a:rPr lang="en-US" sz="3600" dirty="0" err="1"/>
              <a:t>Dacă</a:t>
            </a:r>
            <a:r>
              <a:rPr lang="en-US" sz="3600" dirty="0"/>
              <a:t> se </a:t>
            </a:r>
            <a:r>
              <a:rPr lang="en-US" sz="3600" dirty="0" err="1"/>
              <a:t>întrunesc</a:t>
            </a:r>
            <a:r>
              <a:rPr lang="en-US" sz="3600" dirty="0"/>
              <a:t> </a:t>
            </a:r>
            <a:r>
              <a:rPr lang="en-US" sz="3600" dirty="0" err="1"/>
              <a:t>toate</a:t>
            </a:r>
            <a:r>
              <a:rPr lang="en-US" sz="3600" dirty="0"/>
              <a:t> </a:t>
            </a:r>
            <a:r>
              <a:rPr lang="en-US" sz="3600" dirty="0" err="1"/>
              <a:t>condițiile</a:t>
            </a:r>
            <a:r>
              <a:rPr lang="en-US" sz="3600" dirty="0"/>
              <a:t> </a:t>
            </a:r>
            <a:r>
              <a:rPr lang="en-US" sz="3600" dirty="0" err="1"/>
              <a:t>necesare</a:t>
            </a:r>
            <a:r>
              <a:rPr lang="en-US" sz="3600" dirty="0"/>
              <a:t> </a:t>
            </a:r>
            <a:r>
              <a:rPr lang="en-US" sz="3600" dirty="0" err="1"/>
              <a:t>în</a:t>
            </a:r>
            <a:r>
              <a:rPr lang="en-US" sz="3600" dirty="0"/>
              <a:t> </a:t>
            </a:r>
            <a:r>
              <a:rPr lang="en-US" sz="3600" dirty="0" err="1"/>
              <a:t>vederea</a:t>
            </a:r>
            <a:r>
              <a:rPr lang="en-US" sz="3600" dirty="0"/>
              <a:t> </a:t>
            </a:r>
            <a:r>
              <a:rPr lang="en-US" sz="3600" dirty="0" err="1"/>
              <a:t>luării</a:t>
            </a:r>
            <a:r>
              <a:rPr lang="en-US" sz="3600" dirty="0"/>
              <a:t> </a:t>
            </a:r>
            <a:r>
              <a:rPr lang="en-US" sz="3600" dirty="0" err="1"/>
              <a:t>unei</a:t>
            </a:r>
            <a:r>
              <a:rPr lang="en-US" sz="3600" dirty="0"/>
              <a:t> </a:t>
            </a:r>
            <a:r>
              <a:rPr lang="en-US" sz="3600" dirty="0" err="1"/>
              <a:t>decizii</a:t>
            </a:r>
            <a:r>
              <a:rPr lang="en-US" sz="3600" dirty="0"/>
              <a:t> </a:t>
            </a:r>
            <a:r>
              <a:rPr lang="en-US" sz="3600" dirty="0" err="1"/>
              <a:t>favorabile</a:t>
            </a:r>
            <a:endParaRPr lang="en-US" sz="3600" dirty="0"/>
          </a:p>
        </p:txBody>
      </p:sp>
      <p:sp>
        <p:nvSpPr>
          <p:cNvPr id="5" name="Content Placeholder 3"/>
          <p:cNvSpPr txBox="1">
            <a:spLocks/>
          </p:cNvSpPr>
          <p:nvPr/>
        </p:nvSpPr>
        <p:spPr>
          <a:xfrm>
            <a:off x="489066" y="4045124"/>
            <a:ext cx="5181600" cy="28128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7" name="Content Placeholder 3"/>
          <p:cNvSpPr txBox="1">
            <a:spLocks/>
          </p:cNvSpPr>
          <p:nvPr/>
        </p:nvSpPr>
        <p:spPr>
          <a:xfrm>
            <a:off x="431570" y="4045124"/>
            <a:ext cx="5296592" cy="2560319"/>
          </a:xfrm>
          <a:prstGeom prst="rect">
            <a:avLst/>
          </a:prstGeom>
          <a:solidFill>
            <a:schemeClr val="lt1">
              <a:alpha val="79000"/>
            </a:schemeClr>
          </a:solidFill>
        </p:spPr>
        <p:style>
          <a:lnRef idx="2">
            <a:schemeClr val="accent6"/>
          </a:lnRef>
          <a:fillRef idx="1">
            <a:schemeClr val="lt1"/>
          </a:fillRef>
          <a:effectRef idx="0">
            <a:schemeClr val="accent6"/>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ro-RO" sz="3600" dirty="0"/>
              <a:t>Decizia</a:t>
            </a:r>
            <a:r>
              <a:rPr lang="en-US" sz="3600" dirty="0"/>
              <a:t> se </a:t>
            </a:r>
            <a:r>
              <a:rPr lang="en-US" sz="3600" dirty="0" err="1"/>
              <a:t>ia</a:t>
            </a:r>
            <a:r>
              <a:rPr lang="en-US" sz="3600" dirty="0"/>
              <a:t> </a:t>
            </a:r>
            <a:r>
              <a:rPr lang="en-US" sz="3600" dirty="0" err="1"/>
              <a:t>în</a:t>
            </a:r>
            <a:r>
              <a:rPr lang="en-US" sz="3600" dirty="0"/>
              <a:t> </a:t>
            </a:r>
            <a:r>
              <a:rPr lang="en-US" sz="3600" dirty="0" err="1"/>
              <a:t>termen</a:t>
            </a:r>
            <a:r>
              <a:rPr lang="en-US" sz="3600" dirty="0"/>
              <a:t> de </a:t>
            </a:r>
            <a:r>
              <a:rPr lang="en-US" sz="3600" dirty="0" err="1"/>
              <a:t>cel</a:t>
            </a:r>
            <a:r>
              <a:rPr lang="en-US" sz="3600" dirty="0"/>
              <a:t> </a:t>
            </a:r>
            <a:r>
              <a:rPr lang="en-US" sz="3600" dirty="0" err="1"/>
              <a:t>mult</a:t>
            </a:r>
            <a:r>
              <a:rPr lang="en-US" sz="3600" dirty="0"/>
              <a:t> 30 de </a:t>
            </a:r>
            <a:r>
              <a:rPr lang="en-US" sz="3600" dirty="0" err="1"/>
              <a:t>zile</a:t>
            </a:r>
            <a:r>
              <a:rPr lang="en-US" sz="3600" dirty="0"/>
              <a:t> de la data </a:t>
            </a:r>
            <a:r>
              <a:rPr lang="en-US" sz="3600" dirty="0" err="1"/>
              <a:t>acceptării</a:t>
            </a:r>
            <a:r>
              <a:rPr lang="en-US" sz="3600" dirty="0"/>
              <a:t> </a:t>
            </a:r>
            <a:r>
              <a:rPr lang="en-US" sz="3600" dirty="0" err="1"/>
              <a:t>cererii</a:t>
            </a:r>
            <a:r>
              <a:rPr lang="en-US" sz="3600" dirty="0"/>
              <a:t> </a:t>
            </a:r>
            <a:r>
              <a:rPr lang="en-US" sz="3600" dirty="0" err="1"/>
              <a:t>și</a:t>
            </a:r>
            <a:r>
              <a:rPr lang="en-US" sz="3600" dirty="0"/>
              <a:t> se </a:t>
            </a:r>
            <a:r>
              <a:rPr lang="en-US" sz="3600" dirty="0" err="1"/>
              <a:t>comunică</a:t>
            </a:r>
            <a:r>
              <a:rPr lang="en-US" sz="3600" dirty="0"/>
              <a:t> </a:t>
            </a:r>
            <a:r>
              <a:rPr lang="en-US" sz="3600" dirty="0" err="1"/>
              <a:t>fără</a:t>
            </a:r>
            <a:r>
              <a:rPr lang="en-US" sz="3600" dirty="0"/>
              <a:t> </a:t>
            </a:r>
            <a:r>
              <a:rPr lang="en-US" sz="3600" dirty="0" err="1"/>
              <a:t>întârziere</a:t>
            </a:r>
            <a:r>
              <a:rPr lang="en-US" sz="3600" dirty="0"/>
              <a:t> </a:t>
            </a:r>
            <a:r>
              <a:rPr lang="en-US" sz="3600" dirty="0" err="1"/>
              <a:t>solicitantului</a:t>
            </a:r>
            <a:r>
              <a:rPr lang="en-US" sz="3600" dirty="0"/>
              <a:t>. </a:t>
            </a:r>
          </a:p>
        </p:txBody>
      </p:sp>
      <p:pic>
        <p:nvPicPr>
          <p:cNvPr id="11" name="Picture 10"/>
          <p:cNvPicPr>
            <a:picLocks noChangeAspect="1"/>
          </p:cNvPicPr>
          <p:nvPr/>
        </p:nvPicPr>
        <p:blipFill>
          <a:blip r:embed="rId2"/>
          <a:stretch>
            <a:fillRect/>
          </a:stretch>
        </p:blipFill>
        <p:spPr>
          <a:xfrm>
            <a:off x="6202679" y="1036138"/>
            <a:ext cx="5217029" cy="480984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 name="Down Arrow 11"/>
          <p:cNvSpPr/>
          <p:nvPr/>
        </p:nvSpPr>
        <p:spPr>
          <a:xfrm>
            <a:off x="2660073" y="2510444"/>
            <a:ext cx="864523" cy="1534680"/>
          </a:xfrm>
          <a:prstGeom prst="downArrow">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64281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F94449"/>
            </a:gs>
            <a:gs pos="73000">
              <a:srgbClr val="D14F52"/>
            </a:gs>
            <a:gs pos="100000">
              <a:srgbClr val="F69697"/>
            </a:gs>
          </a:gsLst>
          <a:lin ang="5400000" scaled="0"/>
        </a:gradFill>
        <a:effectLst/>
      </p:bgPr>
    </p:bg>
    <p:spTree>
      <p:nvGrpSpPr>
        <p:cNvPr id="1" name=""/>
        <p:cNvGrpSpPr/>
        <p:nvPr/>
      </p:nvGrpSpPr>
      <p:grpSpPr>
        <a:xfrm>
          <a:off x="0" y="0"/>
          <a:ext cx="0" cy="0"/>
          <a:chOff x="0" y="0"/>
          <a:chExt cx="0" cy="0"/>
        </a:xfrm>
      </p:grpSpPr>
      <p:sp>
        <p:nvSpPr>
          <p:cNvPr id="2" name="Content Placeholder 3"/>
          <p:cNvSpPr txBox="1">
            <a:spLocks/>
          </p:cNvSpPr>
          <p:nvPr/>
        </p:nvSpPr>
        <p:spPr>
          <a:xfrm>
            <a:off x="799407" y="3424438"/>
            <a:ext cx="5087389" cy="2929255"/>
          </a:xfrm>
          <a:prstGeom prst="rect">
            <a:avLst/>
          </a:prstGeom>
          <a:solidFill>
            <a:schemeClr val="lt1">
              <a:alpha val="70000"/>
            </a:schemeClr>
          </a:solidFill>
        </p:spPr>
        <p:style>
          <a:lnRef idx="2">
            <a:schemeClr val="accent2"/>
          </a:lnRef>
          <a:fillRef idx="1">
            <a:schemeClr val="lt1"/>
          </a:fillRef>
          <a:effectRef idx="0">
            <a:schemeClr val="accent2"/>
          </a:effectRef>
          <a:fontRef idx="minor">
            <a:schemeClr val="dk1"/>
          </a:fontRef>
        </p:style>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US" dirty="0" err="1"/>
              <a:t>Dacă</a:t>
            </a:r>
            <a:r>
              <a:rPr lang="en-US" dirty="0"/>
              <a:t> </a:t>
            </a:r>
            <a:r>
              <a:rPr lang="en-US" dirty="0" err="1"/>
              <a:t>solicitantul</a:t>
            </a:r>
            <a:r>
              <a:rPr lang="en-US" dirty="0"/>
              <a:t> </a:t>
            </a:r>
            <a:r>
              <a:rPr lang="en-US" b="1" u="sng" dirty="0"/>
              <a:t>NU</a:t>
            </a:r>
            <a:r>
              <a:rPr lang="en-US" dirty="0"/>
              <a:t> </a:t>
            </a:r>
            <a:r>
              <a:rPr lang="en-US" dirty="0" err="1"/>
              <a:t>furnizează</a:t>
            </a:r>
            <a:r>
              <a:rPr lang="en-US" dirty="0"/>
              <a:t> </a:t>
            </a:r>
            <a:r>
              <a:rPr lang="en-US" dirty="0" err="1"/>
              <a:t>în</a:t>
            </a:r>
            <a:r>
              <a:rPr lang="en-US" dirty="0"/>
              <a:t> </a:t>
            </a:r>
            <a:r>
              <a:rPr lang="en-US" dirty="0" err="1"/>
              <a:t>acest</a:t>
            </a:r>
            <a:r>
              <a:rPr lang="en-US" dirty="0"/>
              <a:t> termen </a:t>
            </a:r>
            <a:r>
              <a:rPr lang="en-US" dirty="0" err="1"/>
              <a:t>informația</a:t>
            </a:r>
            <a:r>
              <a:rPr lang="en-US" dirty="0"/>
              <a:t> </a:t>
            </a:r>
            <a:r>
              <a:rPr lang="en-US" dirty="0" err="1"/>
              <a:t>solicitată</a:t>
            </a:r>
            <a:r>
              <a:rPr lang="en-US" dirty="0"/>
              <a:t>, </a:t>
            </a:r>
            <a:r>
              <a:rPr lang="en-US" dirty="0" err="1"/>
              <a:t>cererea</a:t>
            </a:r>
            <a:r>
              <a:rPr lang="en-US" dirty="0"/>
              <a:t> nu </a:t>
            </a:r>
            <a:r>
              <a:rPr lang="en-US" dirty="0" err="1"/>
              <a:t>este</a:t>
            </a:r>
            <a:r>
              <a:rPr lang="en-US" dirty="0"/>
              <a:t> </a:t>
            </a:r>
            <a:r>
              <a:rPr lang="en-US" dirty="0" err="1"/>
              <a:t>acceptată</a:t>
            </a:r>
            <a:r>
              <a:rPr lang="en-US" dirty="0"/>
              <a:t> </a:t>
            </a:r>
            <a:r>
              <a:rPr lang="en-US" dirty="0" err="1"/>
              <a:t>pentru</a:t>
            </a:r>
            <a:r>
              <a:rPr lang="en-US" dirty="0"/>
              <a:t> </a:t>
            </a:r>
            <a:r>
              <a:rPr lang="en-US" dirty="0" err="1"/>
              <a:t>examinare</a:t>
            </a:r>
            <a:r>
              <a:rPr lang="en-US" dirty="0"/>
              <a:t>, cu </a:t>
            </a:r>
            <a:r>
              <a:rPr lang="en-US" dirty="0" err="1"/>
              <a:t>informarea</a:t>
            </a:r>
            <a:r>
              <a:rPr lang="en-US" dirty="0"/>
              <a:t> </a:t>
            </a:r>
            <a:r>
              <a:rPr lang="en-US" dirty="0" err="1"/>
              <a:t>solicitantului</a:t>
            </a:r>
            <a:r>
              <a:rPr lang="en-US" dirty="0"/>
              <a:t>.</a:t>
            </a:r>
          </a:p>
        </p:txBody>
      </p:sp>
      <p:sp>
        <p:nvSpPr>
          <p:cNvPr id="3" name="Content Placeholder 3"/>
          <p:cNvSpPr txBox="1">
            <a:spLocks/>
          </p:cNvSpPr>
          <p:nvPr/>
        </p:nvSpPr>
        <p:spPr>
          <a:xfrm>
            <a:off x="2171006" y="362445"/>
            <a:ext cx="7897091" cy="1748847"/>
          </a:xfrm>
          <a:prstGeom prst="rect">
            <a:avLst/>
          </a:prstGeom>
          <a:solidFill>
            <a:schemeClr val="lt1">
              <a:alpha val="87000"/>
            </a:schemeClr>
          </a:solidFill>
        </p:spPr>
        <p:style>
          <a:lnRef idx="2">
            <a:schemeClr val="accent2"/>
          </a:lnRef>
          <a:fillRef idx="1">
            <a:schemeClr val="lt1"/>
          </a:fillRef>
          <a:effectRef idx="0">
            <a:schemeClr val="accent2"/>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dirty="0" err="1"/>
              <a:t>Dacă</a:t>
            </a:r>
            <a:r>
              <a:rPr lang="en-US" dirty="0"/>
              <a:t> </a:t>
            </a:r>
            <a:r>
              <a:rPr lang="ro-RO" b="1" u="sng" dirty="0"/>
              <a:t>NU</a:t>
            </a:r>
            <a:r>
              <a:rPr lang="ro-RO" dirty="0"/>
              <a:t> </a:t>
            </a:r>
            <a:r>
              <a:rPr lang="en-US" dirty="0"/>
              <a:t>se </a:t>
            </a:r>
            <a:r>
              <a:rPr lang="en-US" dirty="0" err="1"/>
              <a:t>întrunesc</a:t>
            </a:r>
            <a:r>
              <a:rPr lang="en-US" dirty="0"/>
              <a:t> </a:t>
            </a:r>
            <a:r>
              <a:rPr lang="en-US" dirty="0" err="1"/>
              <a:t>toate</a:t>
            </a:r>
            <a:r>
              <a:rPr lang="en-US" dirty="0"/>
              <a:t> </a:t>
            </a:r>
            <a:r>
              <a:rPr lang="en-US" dirty="0" err="1"/>
              <a:t>condițiile</a:t>
            </a:r>
            <a:r>
              <a:rPr lang="en-US" dirty="0"/>
              <a:t> </a:t>
            </a:r>
            <a:r>
              <a:rPr lang="en-US" dirty="0" err="1"/>
              <a:t>necesare</a:t>
            </a:r>
            <a:r>
              <a:rPr lang="en-US" dirty="0"/>
              <a:t> </a:t>
            </a:r>
            <a:r>
              <a:rPr lang="en-US" dirty="0" err="1"/>
              <a:t>în</a:t>
            </a:r>
            <a:r>
              <a:rPr lang="en-US" dirty="0"/>
              <a:t> </a:t>
            </a:r>
            <a:r>
              <a:rPr lang="en-US" dirty="0" err="1"/>
              <a:t>vederea</a:t>
            </a:r>
            <a:r>
              <a:rPr lang="en-US" dirty="0"/>
              <a:t> </a:t>
            </a:r>
            <a:r>
              <a:rPr lang="en-US" dirty="0" err="1"/>
              <a:t>luării</a:t>
            </a:r>
            <a:r>
              <a:rPr lang="en-US" dirty="0"/>
              <a:t> </a:t>
            </a:r>
            <a:r>
              <a:rPr lang="en-US" dirty="0" err="1"/>
              <a:t>unei</a:t>
            </a:r>
            <a:r>
              <a:rPr lang="en-US" dirty="0"/>
              <a:t> </a:t>
            </a:r>
            <a:r>
              <a:rPr lang="en-US" dirty="0" err="1"/>
              <a:t>decizii</a:t>
            </a:r>
            <a:r>
              <a:rPr lang="en-US" dirty="0"/>
              <a:t>, </a:t>
            </a:r>
            <a:r>
              <a:rPr lang="en-US" dirty="0" err="1"/>
              <a:t>solicitantului</a:t>
            </a:r>
            <a:r>
              <a:rPr lang="en-US" dirty="0"/>
              <a:t> </a:t>
            </a:r>
            <a:r>
              <a:rPr lang="en-US" dirty="0" err="1"/>
              <a:t>i</a:t>
            </a:r>
            <a:r>
              <a:rPr lang="en-US" dirty="0"/>
              <a:t> se </a:t>
            </a:r>
            <a:r>
              <a:rPr lang="en-US" dirty="0" err="1"/>
              <a:t>oferă</a:t>
            </a:r>
            <a:r>
              <a:rPr lang="en-US" dirty="0"/>
              <a:t> un termen de </a:t>
            </a:r>
            <a:r>
              <a:rPr lang="en-US" dirty="0" err="1"/>
              <a:t>cel</a:t>
            </a:r>
            <a:r>
              <a:rPr lang="en-US" dirty="0"/>
              <a:t> </a:t>
            </a:r>
            <a:r>
              <a:rPr lang="en-US" dirty="0" err="1"/>
              <a:t>mult</a:t>
            </a:r>
            <a:r>
              <a:rPr lang="en-US" dirty="0"/>
              <a:t> 20 de </a:t>
            </a:r>
            <a:r>
              <a:rPr lang="en-US" dirty="0" err="1"/>
              <a:t>zile</a:t>
            </a:r>
            <a:r>
              <a:rPr lang="en-US" dirty="0"/>
              <a:t> </a:t>
            </a:r>
            <a:r>
              <a:rPr lang="en-US" dirty="0" err="1"/>
              <a:t>pentru</a:t>
            </a:r>
            <a:r>
              <a:rPr lang="en-US" dirty="0"/>
              <a:t> </a:t>
            </a:r>
            <a:r>
              <a:rPr lang="en-US" dirty="0" err="1"/>
              <a:t>prezentarea</a:t>
            </a:r>
            <a:r>
              <a:rPr lang="en-US" dirty="0"/>
              <a:t> </a:t>
            </a:r>
            <a:r>
              <a:rPr lang="en-US" dirty="0" err="1"/>
              <a:t>informației</a:t>
            </a:r>
            <a:r>
              <a:rPr lang="en-US" dirty="0"/>
              <a:t> </a:t>
            </a:r>
            <a:r>
              <a:rPr lang="en-US" dirty="0" err="1"/>
              <a:t>necesare</a:t>
            </a:r>
            <a:r>
              <a:rPr lang="ro-RO" dirty="0"/>
              <a:t>.</a:t>
            </a:r>
            <a:endParaRPr lang="en-US" dirty="0"/>
          </a:p>
        </p:txBody>
      </p:sp>
      <p:sp>
        <p:nvSpPr>
          <p:cNvPr id="5" name="Content Placeholder 3"/>
          <p:cNvSpPr txBox="1">
            <a:spLocks/>
          </p:cNvSpPr>
          <p:nvPr/>
        </p:nvSpPr>
        <p:spPr>
          <a:xfrm>
            <a:off x="6254632" y="3424438"/>
            <a:ext cx="5087389" cy="2929255"/>
          </a:xfrm>
          <a:prstGeom prst="rect">
            <a:avLst/>
          </a:prstGeom>
          <a:solidFill>
            <a:schemeClr val="lt1">
              <a:alpha val="70000"/>
            </a:schemeClr>
          </a:solidFill>
        </p:spPr>
        <p:style>
          <a:lnRef idx="2">
            <a:schemeClr val="accent2"/>
          </a:lnRef>
          <a:fillRef idx="1">
            <a:schemeClr val="lt1"/>
          </a:fillRef>
          <a:effectRef idx="0">
            <a:schemeClr val="accent2"/>
          </a:effectRef>
          <a:fontRef idx="minor">
            <a:schemeClr val="dk1"/>
          </a:fontRef>
        </p:style>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ro-RO" dirty="0"/>
              <a:t>Dacă </a:t>
            </a:r>
            <a:r>
              <a:rPr lang="en-US" dirty="0" err="1"/>
              <a:t>solicita</a:t>
            </a:r>
            <a:r>
              <a:rPr lang="ro-RO" dirty="0"/>
              <a:t>n</a:t>
            </a:r>
            <a:r>
              <a:rPr lang="en-US" dirty="0"/>
              <a:t>t</a:t>
            </a:r>
            <a:r>
              <a:rPr lang="ro-RO" dirty="0" err="1"/>
              <a:t>ul</a:t>
            </a:r>
            <a:r>
              <a:rPr lang="ro-RO" dirty="0"/>
              <a:t> furnizează în termen informația solicitată</a:t>
            </a:r>
            <a:r>
              <a:rPr lang="en-US" dirty="0"/>
              <a:t>, </a:t>
            </a:r>
            <a:r>
              <a:rPr lang="en-US" dirty="0" err="1"/>
              <a:t>Serviciul</a:t>
            </a:r>
            <a:r>
              <a:rPr lang="en-US" dirty="0"/>
              <a:t> </a:t>
            </a:r>
            <a:r>
              <a:rPr lang="en-US" dirty="0" err="1"/>
              <a:t>Vamal</a:t>
            </a:r>
            <a:r>
              <a:rPr lang="en-US" dirty="0"/>
              <a:t> </a:t>
            </a:r>
            <a:r>
              <a:rPr lang="en-US" dirty="0" err="1"/>
              <a:t>adoptă</a:t>
            </a:r>
            <a:r>
              <a:rPr lang="en-US" dirty="0"/>
              <a:t> </a:t>
            </a:r>
            <a:r>
              <a:rPr lang="en-US" dirty="0" err="1"/>
              <a:t>decizia</a:t>
            </a:r>
            <a:r>
              <a:rPr lang="en-US" dirty="0"/>
              <a:t> </a:t>
            </a:r>
            <a:r>
              <a:rPr lang="en-US" dirty="0" err="1"/>
              <a:t>în</a:t>
            </a:r>
            <a:r>
              <a:rPr lang="en-US" dirty="0"/>
              <a:t> </a:t>
            </a:r>
            <a:r>
              <a:rPr lang="en-US" dirty="0" err="1"/>
              <a:t>cel</a:t>
            </a:r>
            <a:r>
              <a:rPr lang="en-US" dirty="0"/>
              <a:t> </a:t>
            </a:r>
            <a:r>
              <a:rPr lang="en-US" dirty="0" err="1"/>
              <a:t>mult</a:t>
            </a:r>
            <a:r>
              <a:rPr lang="en-US" dirty="0"/>
              <a:t> 20 de </a:t>
            </a:r>
            <a:r>
              <a:rPr lang="en-US" dirty="0" err="1"/>
              <a:t>zile</a:t>
            </a:r>
            <a:r>
              <a:rPr lang="en-US" dirty="0"/>
              <a:t> de la data </a:t>
            </a:r>
            <a:r>
              <a:rPr lang="en-US" dirty="0" err="1"/>
              <a:t>acceptării</a:t>
            </a:r>
            <a:r>
              <a:rPr lang="en-US" dirty="0"/>
              <a:t> </a:t>
            </a:r>
            <a:r>
              <a:rPr lang="en-US" dirty="0" err="1"/>
              <a:t>cererii</a:t>
            </a:r>
            <a:r>
              <a:rPr lang="ro-RO" dirty="0"/>
              <a:t>. </a:t>
            </a:r>
            <a:r>
              <a:rPr lang="en-US" dirty="0"/>
              <a:t>Data </a:t>
            </a:r>
            <a:r>
              <a:rPr lang="en-US" dirty="0" err="1"/>
              <a:t>acceptării</a:t>
            </a:r>
            <a:r>
              <a:rPr lang="en-US" dirty="0"/>
              <a:t> </a:t>
            </a:r>
            <a:r>
              <a:rPr lang="en-US" dirty="0" err="1"/>
              <a:t>cererii</a:t>
            </a:r>
            <a:r>
              <a:rPr lang="en-US" dirty="0"/>
              <a:t> </a:t>
            </a:r>
            <a:r>
              <a:rPr lang="en-US" dirty="0" err="1"/>
              <a:t>este</a:t>
            </a:r>
            <a:r>
              <a:rPr lang="en-US" dirty="0"/>
              <a:t> data la care a </a:t>
            </a:r>
            <a:r>
              <a:rPr lang="en-US" dirty="0" err="1"/>
              <a:t>fost</a:t>
            </a:r>
            <a:r>
              <a:rPr lang="en-US" dirty="0"/>
              <a:t> </a:t>
            </a:r>
            <a:r>
              <a:rPr lang="en-US" dirty="0" err="1"/>
              <a:t>prezentată</a:t>
            </a:r>
            <a:r>
              <a:rPr lang="en-US" dirty="0"/>
              <a:t> ultima </a:t>
            </a:r>
            <a:r>
              <a:rPr lang="en-US" dirty="0" err="1"/>
              <a:t>informație</a:t>
            </a:r>
            <a:r>
              <a:rPr lang="en-US" dirty="0"/>
              <a:t> </a:t>
            </a:r>
            <a:r>
              <a:rPr lang="en-US" dirty="0" err="1"/>
              <a:t>solicitată</a:t>
            </a:r>
            <a:r>
              <a:rPr lang="en-US" dirty="0"/>
              <a:t> de </a:t>
            </a:r>
            <a:r>
              <a:rPr lang="en-US" dirty="0" err="1"/>
              <a:t>Serviciul</a:t>
            </a:r>
            <a:r>
              <a:rPr lang="en-US" dirty="0"/>
              <a:t> </a:t>
            </a:r>
            <a:r>
              <a:rPr lang="en-US" dirty="0" err="1"/>
              <a:t>Vamal</a:t>
            </a:r>
            <a:r>
              <a:rPr lang="en-US" dirty="0"/>
              <a:t>. </a:t>
            </a:r>
          </a:p>
        </p:txBody>
      </p:sp>
      <p:sp>
        <p:nvSpPr>
          <p:cNvPr id="4" name="Down Arrow 3"/>
          <p:cNvSpPr/>
          <p:nvPr/>
        </p:nvSpPr>
        <p:spPr>
          <a:xfrm rot="2025918">
            <a:off x="3494439" y="2159971"/>
            <a:ext cx="897775" cy="1395374"/>
          </a:xfrm>
          <a:prstGeom prst="downArrow">
            <a:avLst/>
          </a:prstGeom>
          <a:solidFill>
            <a:srgbClr val="FAFA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rot="19153281">
            <a:off x="8082389" y="2111812"/>
            <a:ext cx="897775" cy="1395374"/>
          </a:xfrm>
          <a:prstGeom prst="downArrow">
            <a:avLst/>
          </a:prstGeom>
          <a:solidFill>
            <a:srgbClr val="FAFA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94855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623247" y="4492492"/>
            <a:ext cx="1778924" cy="918959"/>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ubtitlu 11" descr="subtitlu">
            <a:extLst>
              <a:ext uri="{FF2B5EF4-FFF2-40B4-BE49-F238E27FC236}">
                <a16:creationId xmlns:a16="http://schemas.microsoft.com/office/drawing/2014/main" id="{B28A8D9C-5123-4D2B-9272-016EF90E0E50}"/>
              </a:ext>
            </a:extLst>
          </p:cNvPr>
          <p:cNvSpPr>
            <a:spLocks noGrp="1"/>
          </p:cNvSpPr>
          <p:nvPr>
            <p:ph type="subTitle" idx="1"/>
          </p:nvPr>
        </p:nvSpPr>
        <p:spPr>
          <a:xfrm>
            <a:off x="6946490" y="206476"/>
            <a:ext cx="5132439" cy="6327327"/>
          </a:xfrm>
        </p:spPr>
        <p:txBody>
          <a:bodyPr rtlCol="0"/>
          <a:lstStyle/>
          <a:p>
            <a:pPr algn="just"/>
            <a:r>
              <a:rPr lang="ro-RO" sz="2800" dirty="0">
                <a:solidFill>
                  <a:srgbClr val="061520"/>
                </a:solidFill>
              </a:rPr>
              <a:t>Înainte de luarea unei decizii nefavorabile pentru solicitant, Serviciul Vamal îi comunică solicitantului motivele pe baza cărora intenționează să ia decizia, în cel mult 20 de zile de la data acceptării cererii. </a:t>
            </a:r>
            <a:endParaRPr lang="en-US" sz="2800" dirty="0">
              <a:solidFill>
                <a:srgbClr val="061520"/>
              </a:solidFill>
            </a:endParaRPr>
          </a:p>
          <a:p>
            <a:pPr algn="just"/>
            <a:endParaRPr lang="ro-RO" sz="1400" dirty="0">
              <a:solidFill>
                <a:srgbClr val="061520"/>
              </a:solidFill>
            </a:endParaRPr>
          </a:p>
          <a:p>
            <a:pPr algn="just"/>
            <a:endParaRPr lang="en-US" sz="1400" dirty="0">
              <a:solidFill>
                <a:srgbClr val="061520"/>
              </a:solidFill>
            </a:endParaRPr>
          </a:p>
          <a:p>
            <a:pPr algn="just"/>
            <a:r>
              <a:rPr lang="ro-RO" sz="2800" dirty="0">
                <a:solidFill>
                  <a:srgbClr val="061520"/>
                </a:solidFill>
              </a:rPr>
              <a:t>Solicitantul are dreptul la replică într-un termen de cel mult 30 de zile de la data comunicării respective sau în termen de cel mult 24 de ore (în cazul în care decizia se referă la rezultatele controlului mărfurilor).</a:t>
            </a:r>
          </a:p>
        </p:txBody>
      </p:sp>
      <p:pic>
        <p:nvPicPr>
          <p:cNvPr id="14" name="Substituent imagine 13" descr="Trei persoane așezate la o masă de picnic">
            <a:extLst>
              <a:ext uri="{FF2B5EF4-FFF2-40B4-BE49-F238E27FC236}">
                <a16:creationId xmlns:a16="http://schemas.microsoft.com/office/drawing/2014/main" id="{0B90EB26-97FD-4B8B-86E0-B00589E0946D}"/>
              </a:ext>
            </a:extLst>
          </p:cNvPr>
          <p:cNvPicPr>
            <a:picLocks noGrp="1" noChangeAspect="1"/>
          </p:cNvPicPr>
          <p:nvPr>
            <p:ph type="pic" sz="quarter" idx="10"/>
          </p:nvPr>
        </p:nvPicPr>
        <p:blipFill rotWithShape="1">
          <a:blip r:embed="rId3" cstate="email">
            <a:extLst>
              <a:ext uri="{28A0092B-C50C-407E-A947-70E740481C1C}">
                <a14:useLocalDpi xmlns:a14="http://schemas.microsoft.com/office/drawing/2010/main"/>
              </a:ext>
            </a:extLst>
          </a:blip>
          <a:srcRect/>
          <a:stretch/>
        </p:blipFill>
        <p:spPr>
          <a:xfrm>
            <a:off x="0" y="0"/>
            <a:ext cx="6676568" cy="6858000"/>
          </a:xfrm>
          <a:effectLst>
            <a:softEdge rad="31750"/>
          </a:effectLst>
        </p:spPr>
      </p:pic>
      <p:grpSp>
        <p:nvGrpSpPr>
          <p:cNvPr id="4" name="Grup 3">
            <a:extLst>
              <a:ext uri="{FF2B5EF4-FFF2-40B4-BE49-F238E27FC236}">
                <a16:creationId xmlns:a16="http://schemas.microsoft.com/office/drawing/2014/main" id="{EB664AAE-5AE9-41D7-8346-002B9F445323}"/>
              </a:ext>
              <a:ext uri="{C183D7F6-B498-43B3-948B-1728B52AA6E4}">
                <adec:decorative xmlns:adec="http://schemas.microsoft.com/office/drawing/2017/decorative" val="1"/>
              </a:ext>
            </a:extLst>
          </p:cNvPr>
          <p:cNvGrpSpPr/>
          <p:nvPr/>
        </p:nvGrpSpPr>
        <p:grpSpPr>
          <a:xfrm>
            <a:off x="0" y="0"/>
            <a:ext cx="6208649" cy="6858000"/>
            <a:chOff x="-3740" y="0"/>
            <a:chExt cx="6208649" cy="6858000"/>
          </a:xfrm>
        </p:grpSpPr>
        <p:sp>
          <p:nvSpPr>
            <p:cNvPr id="11" name="Formă liberă: Formă 10">
              <a:extLst>
                <a:ext uri="{FF2B5EF4-FFF2-40B4-BE49-F238E27FC236}">
                  <a16:creationId xmlns:a16="http://schemas.microsoft.com/office/drawing/2014/main" id="{927C3783-B800-4093-BB0D-D5AEF08C3B59}"/>
                </a:ext>
              </a:extLst>
            </p:cNvPr>
            <p:cNvSpPr/>
            <p:nvPr/>
          </p:nvSpPr>
          <p:spPr>
            <a:xfrm>
              <a:off x="-3740" y="0"/>
              <a:ext cx="6208649" cy="6858000"/>
            </a:xfrm>
            <a:custGeom>
              <a:avLst/>
              <a:gdLst>
                <a:gd name="connsiteX0" fmla="*/ 0 w 6208649"/>
                <a:gd name="connsiteY0" fmla="*/ 0 h 6858000"/>
                <a:gd name="connsiteX1" fmla="*/ 6208649 w 6208649"/>
                <a:gd name="connsiteY1" fmla="*/ 0 h 6858000"/>
                <a:gd name="connsiteX2" fmla="*/ 2737815 w 6208649"/>
                <a:gd name="connsiteY2" fmla="*/ 6858000 h 6858000"/>
                <a:gd name="connsiteX3" fmla="*/ 0 w 62086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208649" h="6858000">
                  <a:moveTo>
                    <a:pt x="0" y="0"/>
                  </a:moveTo>
                  <a:lnTo>
                    <a:pt x="6208649" y="0"/>
                  </a:lnTo>
                  <a:lnTo>
                    <a:pt x="2737815" y="6858000"/>
                  </a:lnTo>
                  <a:lnTo>
                    <a:pt x="0" y="6858000"/>
                  </a:lnTo>
                  <a:close/>
                </a:path>
              </a:pathLst>
            </a:custGeom>
            <a:solidFill>
              <a:schemeClr val="bg1">
                <a:lumMod val="95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ro-RO"/>
            </a:p>
          </p:txBody>
        </p:sp>
        <p:sp>
          <p:nvSpPr>
            <p:cNvPr id="9" name="Dreptunghi 8">
              <a:extLst>
                <a:ext uri="{FF2B5EF4-FFF2-40B4-BE49-F238E27FC236}">
                  <a16:creationId xmlns:a16="http://schemas.microsoft.com/office/drawing/2014/main" id="{B576E978-A841-4A4F-B153-CC369D9391D3}"/>
                </a:ext>
              </a:extLst>
            </p:cNvPr>
            <p:cNvSpPr/>
            <p:nvPr/>
          </p:nvSpPr>
          <p:spPr>
            <a:xfrm>
              <a:off x="1451429" y="0"/>
              <a:ext cx="3222172" cy="6858000"/>
            </a:xfrm>
            <a:prstGeom prst="rect">
              <a:avLst/>
            </a:prstGeom>
            <a:solidFill>
              <a:schemeClr val="accent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o-RO"/>
            </a:p>
          </p:txBody>
        </p:sp>
      </p:grpSp>
      <p:sp>
        <p:nvSpPr>
          <p:cNvPr id="10" name="Titlu 1" descr="titlu">
            <a:extLst>
              <a:ext uri="{FF2B5EF4-FFF2-40B4-BE49-F238E27FC236}">
                <a16:creationId xmlns:a16="http://schemas.microsoft.com/office/drawing/2014/main" id="{28BAA8DA-C40B-4AB9-9407-30FB70335152}"/>
              </a:ext>
            </a:extLst>
          </p:cNvPr>
          <p:cNvSpPr txBox="1">
            <a:spLocks/>
          </p:cNvSpPr>
          <p:nvPr/>
        </p:nvSpPr>
        <p:spPr>
          <a:xfrm>
            <a:off x="566838" y="206477"/>
            <a:ext cx="4232787" cy="2964426"/>
          </a:xfrm>
          <a:prstGeom prst="rect">
            <a:avLst/>
          </a:prstGeom>
        </p:spPr>
        <p:txBody>
          <a:bodyPr vert="horz" lIns="91440" tIns="45720" rIns="91440" bIns="45720" rtlCol="0" anchor="b" anchorCtr="1">
            <a:noAutofit/>
          </a:bodyPr>
          <a:lstStyle>
            <a:lvl1pPr algn="l" defTabSz="914400" rtl="0" eaLnBrk="1" latinLnBrk="0" hangingPunct="1">
              <a:lnSpc>
                <a:spcPct val="90000"/>
              </a:lnSpc>
              <a:spcBef>
                <a:spcPct val="0"/>
              </a:spcBef>
              <a:buNone/>
              <a:defRPr lang="en-GB" sz="4400" kern="1200" dirty="0">
                <a:solidFill>
                  <a:schemeClr val="tx1"/>
                </a:solidFill>
                <a:latin typeface="+mj-lt"/>
                <a:ea typeface="+mj-ea"/>
                <a:cs typeface="+mj-cs"/>
              </a:defRPr>
            </a:lvl1pPr>
          </a:lstStyle>
          <a:p>
            <a:pPr algn="ctr"/>
            <a:endParaRPr lang="en-US" sz="3200" b="1" dirty="0">
              <a:solidFill>
                <a:srgbClr val="114263"/>
              </a:solidFill>
              <a:latin typeface="Bahnschrift SemiBold SemiConden" panose="020B0502040204020203" pitchFamily="34" charset="0"/>
            </a:endParaRPr>
          </a:p>
          <a:p>
            <a:pPr algn="ctr"/>
            <a:endParaRPr lang="en-US" sz="3200" b="1" dirty="0">
              <a:solidFill>
                <a:srgbClr val="114263"/>
              </a:solidFill>
              <a:latin typeface="Bahnschrift SemiBold SemiConden" panose="020B0502040204020203" pitchFamily="34" charset="0"/>
            </a:endParaRPr>
          </a:p>
          <a:p>
            <a:pPr algn="ctr"/>
            <a:endParaRPr lang="en-US" sz="3200" b="1" dirty="0">
              <a:solidFill>
                <a:srgbClr val="114263"/>
              </a:solidFill>
              <a:latin typeface="Bahnschrift SemiBold SemiConden" panose="020B0502040204020203" pitchFamily="34" charset="0"/>
            </a:endParaRPr>
          </a:p>
          <a:p>
            <a:pPr algn="ctr"/>
            <a:endParaRPr lang="en-US" sz="3200" b="1" dirty="0">
              <a:solidFill>
                <a:srgbClr val="114263"/>
              </a:solidFill>
              <a:latin typeface="Bahnschrift SemiBold SemiConden" panose="020B0502040204020203" pitchFamily="34" charset="0"/>
            </a:endParaRPr>
          </a:p>
          <a:p>
            <a:pPr algn="ctr"/>
            <a:endParaRPr lang="en-US" sz="3200" b="1" dirty="0">
              <a:solidFill>
                <a:srgbClr val="114263"/>
              </a:solidFill>
              <a:latin typeface="Bahnschrift SemiBold SemiConden" panose="020B0502040204020203" pitchFamily="34" charset="0"/>
            </a:endParaRPr>
          </a:p>
          <a:p>
            <a:pPr algn="ctr"/>
            <a:endParaRPr lang="en-US" sz="3200" b="1" dirty="0">
              <a:solidFill>
                <a:srgbClr val="114263"/>
              </a:solidFill>
              <a:latin typeface="Bahnschrift SemiBold SemiConden" panose="020B0502040204020203" pitchFamily="34" charset="0"/>
            </a:endParaRPr>
          </a:p>
          <a:p>
            <a:pPr algn="ctr"/>
            <a:endParaRPr lang="en-US" sz="3200" b="1" dirty="0">
              <a:solidFill>
                <a:srgbClr val="114263"/>
              </a:solidFill>
              <a:latin typeface="Bahnschrift SemiBold SemiConden" panose="020B0502040204020203" pitchFamily="34" charset="0"/>
            </a:endParaRPr>
          </a:p>
          <a:p>
            <a:pPr algn="ctr"/>
            <a:endParaRPr lang="en-US" sz="3200" b="1" dirty="0">
              <a:solidFill>
                <a:srgbClr val="114263"/>
              </a:solidFill>
              <a:latin typeface="Bahnschrift SemiBold SemiConden" panose="020B0502040204020203" pitchFamily="34" charset="0"/>
            </a:endParaRPr>
          </a:p>
          <a:p>
            <a:pPr algn="ctr"/>
            <a:endParaRPr lang="en-US" sz="3200" b="1" dirty="0">
              <a:solidFill>
                <a:srgbClr val="114263"/>
              </a:solidFill>
              <a:latin typeface="Bahnschrift SemiBold SemiConden" panose="020B0502040204020203" pitchFamily="34" charset="0"/>
            </a:endParaRPr>
          </a:p>
          <a:p>
            <a:pPr algn="ctr"/>
            <a:endParaRPr lang="en-US" sz="3200" b="1" dirty="0">
              <a:solidFill>
                <a:srgbClr val="114263"/>
              </a:solidFill>
              <a:latin typeface="Bahnschrift SemiBold SemiConden" panose="020B0502040204020203" pitchFamily="34" charset="0"/>
            </a:endParaRPr>
          </a:p>
          <a:p>
            <a:pPr algn="ctr"/>
            <a:endParaRPr lang="en-US" sz="3200" b="1" dirty="0">
              <a:solidFill>
                <a:srgbClr val="114263"/>
              </a:solidFill>
              <a:latin typeface="Bahnschrift SemiBold SemiConden" panose="020B0502040204020203" pitchFamily="34" charset="0"/>
            </a:endParaRPr>
          </a:p>
          <a:p>
            <a:pPr algn="ctr"/>
            <a:endParaRPr lang="en-US" sz="3200" b="1" dirty="0">
              <a:solidFill>
                <a:srgbClr val="114263"/>
              </a:solidFill>
              <a:latin typeface="Bahnschrift SemiBold SemiConden" panose="020B0502040204020203" pitchFamily="34" charset="0"/>
            </a:endParaRPr>
          </a:p>
          <a:p>
            <a:pPr algn="ctr"/>
            <a:endParaRPr lang="en-US" sz="3200" b="1" dirty="0">
              <a:solidFill>
                <a:srgbClr val="114263"/>
              </a:solidFill>
              <a:latin typeface="Bahnschrift SemiBold SemiConden" panose="020B0502040204020203" pitchFamily="34" charset="0"/>
            </a:endParaRPr>
          </a:p>
          <a:p>
            <a:pPr algn="ctr"/>
            <a:endParaRPr lang="en-US" sz="3200" b="1" dirty="0">
              <a:solidFill>
                <a:srgbClr val="114263"/>
              </a:solidFill>
              <a:latin typeface="Bahnschrift SemiBold SemiConden" panose="020B0502040204020203" pitchFamily="34" charset="0"/>
            </a:endParaRPr>
          </a:p>
          <a:p>
            <a:pPr algn="ctr"/>
            <a:endParaRPr lang="en-US" sz="3200" b="1" dirty="0">
              <a:solidFill>
                <a:srgbClr val="114263"/>
              </a:solidFill>
              <a:latin typeface="Bahnschrift SemiBold SemiConden" panose="020B0502040204020203" pitchFamily="34" charset="0"/>
            </a:endParaRPr>
          </a:p>
          <a:p>
            <a:pPr algn="ctr"/>
            <a:endParaRPr lang="en-US" sz="3200" b="1" dirty="0">
              <a:solidFill>
                <a:srgbClr val="114263"/>
              </a:solidFill>
              <a:latin typeface="Bahnschrift SemiBold SemiConden" panose="020B0502040204020203" pitchFamily="34" charset="0"/>
            </a:endParaRPr>
          </a:p>
          <a:p>
            <a:pPr algn="ctr"/>
            <a:endParaRPr lang="en-US" sz="3200" b="1" dirty="0">
              <a:solidFill>
                <a:srgbClr val="114263"/>
              </a:solidFill>
              <a:latin typeface="Bahnschrift SemiBold SemiConden" panose="020B0502040204020203" pitchFamily="34" charset="0"/>
            </a:endParaRPr>
          </a:p>
          <a:p>
            <a:pPr algn="ctr"/>
            <a:r>
              <a:rPr lang="ro-RO" sz="3200" b="1" dirty="0">
                <a:solidFill>
                  <a:srgbClr val="114263"/>
                </a:solidFill>
                <a:latin typeface="Bahnschrift SemiBold SemiConden" panose="020B0502040204020203" pitchFamily="34" charset="0"/>
              </a:rPr>
              <a:t>Procedura nouă de examinare a cererilor prin implementarea ”dreptului la replică” al solicitantului (art.15 CV)</a:t>
            </a:r>
          </a:p>
        </p:txBody>
      </p:sp>
      <p:cxnSp>
        <p:nvCxnSpPr>
          <p:cNvPr id="3" name="Прямая соединительная линия 2"/>
          <p:cNvCxnSpPr>
            <a:stCxn id="12" idx="1"/>
            <a:endCxn id="12" idx="3"/>
          </p:cNvCxnSpPr>
          <p:nvPr/>
        </p:nvCxnSpPr>
        <p:spPr>
          <a:xfrm>
            <a:off x="6946490" y="3370140"/>
            <a:ext cx="513243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44600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452A9F16-7660-4C97-F228-489A9D6E458A}"/>
              </a:ext>
            </a:extLst>
          </p:cNvPr>
          <p:cNvSpPr>
            <a:spLocks noGrp="1" noChangeArrowheads="1"/>
          </p:cNvSpPr>
          <p:nvPr>
            <p:ph type="title"/>
          </p:nvPr>
        </p:nvSpPr>
        <p:spPr bwMode="auto">
          <a:xfrm>
            <a:off x="0" y="167705"/>
            <a:ext cx="12191998" cy="1384995"/>
          </a:xfrm>
          <a:prstGeom prst="rect">
            <a:avLst/>
          </a:prstGeom>
          <a:solidFill>
            <a:schemeClr val="accent1">
              <a:lumMod val="60000"/>
              <a:lumOff val="40000"/>
            </a:schemeClr>
          </a:solidFill>
          <a:ln>
            <a:noFill/>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err="1">
                <a:ln>
                  <a:noFill/>
                </a:ln>
                <a:solidFill>
                  <a:schemeClr val="tx1"/>
                </a:solidFill>
                <a:effectLst/>
                <a:latin typeface="+mn-lt"/>
              </a:rPr>
              <a:t>Prin</a:t>
            </a:r>
            <a:r>
              <a:rPr kumimoji="0" lang="en-US" altLang="en-US" sz="2400" b="0" i="0" u="none" strike="noStrike" cap="none" normalizeH="0" baseline="0" dirty="0">
                <a:ln>
                  <a:noFill/>
                </a:ln>
                <a:solidFill>
                  <a:schemeClr val="tx1"/>
                </a:solidFill>
                <a:effectLst/>
                <a:latin typeface="+mn-lt"/>
              </a:rPr>
              <a:t> </a:t>
            </a:r>
            <a:r>
              <a:rPr kumimoji="0" lang="en-US" altLang="en-US" sz="2400" b="0" i="0" u="none" strike="noStrike" cap="none" normalizeH="0" baseline="0" dirty="0" err="1">
                <a:ln>
                  <a:noFill/>
                </a:ln>
                <a:solidFill>
                  <a:schemeClr val="tx1"/>
                </a:solidFill>
                <a:effectLst/>
                <a:latin typeface="+mn-lt"/>
              </a:rPr>
              <a:t>derogare</a:t>
            </a:r>
            <a:r>
              <a:rPr kumimoji="0" lang="en-US" altLang="en-US" sz="2400" b="0" i="0" u="none" strike="noStrike" cap="none" normalizeH="0" baseline="0" dirty="0">
                <a:ln>
                  <a:noFill/>
                </a:ln>
                <a:solidFill>
                  <a:schemeClr val="tx1"/>
                </a:solidFill>
                <a:effectLst/>
                <a:latin typeface="+mn-lt"/>
              </a:rPr>
              <a:t> de la </a:t>
            </a:r>
            <a:r>
              <a:rPr kumimoji="0" lang="en-US" altLang="en-US" sz="2400" b="0" i="0" u="none" strike="noStrike" cap="none" normalizeH="0" baseline="0" dirty="0" err="1">
                <a:ln>
                  <a:noFill/>
                </a:ln>
                <a:solidFill>
                  <a:schemeClr val="tx1"/>
                </a:solidFill>
                <a:effectLst/>
                <a:latin typeface="+mn-lt"/>
              </a:rPr>
              <a:t>prevederile</a:t>
            </a:r>
            <a:r>
              <a:rPr kumimoji="0" lang="en-US" altLang="en-US" sz="2400" b="0" i="0" u="none" strike="noStrike" cap="none" normalizeH="0" baseline="0" dirty="0">
                <a:ln>
                  <a:noFill/>
                </a:ln>
                <a:solidFill>
                  <a:schemeClr val="tx1"/>
                </a:solidFill>
                <a:effectLst/>
                <a:latin typeface="+mn-lt"/>
              </a:rPr>
              <a:t> art.15, </a:t>
            </a:r>
            <a:r>
              <a:rPr kumimoji="0" lang="en-US" altLang="en-US" sz="2400" b="0" i="0" u="none" strike="noStrike" cap="none" normalizeH="0" baseline="0" dirty="0" err="1">
                <a:ln>
                  <a:noFill/>
                </a:ln>
                <a:solidFill>
                  <a:schemeClr val="tx1"/>
                </a:solidFill>
                <a:effectLst/>
                <a:latin typeface="+mn-lt"/>
              </a:rPr>
              <a:t>solicitantului</a:t>
            </a:r>
            <a:r>
              <a:rPr kumimoji="0" lang="en-US" altLang="en-US" sz="2400" b="0" i="0" u="none" strike="noStrike" cap="none" normalizeH="0" baseline="0" dirty="0">
                <a:ln>
                  <a:noFill/>
                </a:ln>
                <a:solidFill>
                  <a:schemeClr val="tx1"/>
                </a:solidFill>
                <a:effectLst/>
                <a:latin typeface="+mn-lt"/>
              </a:rPr>
              <a:t> NU </a:t>
            </a:r>
            <a:r>
              <a:rPr kumimoji="0" lang="en-US" altLang="en-US" sz="2400" b="0" i="0" u="none" strike="noStrike" cap="none" normalizeH="0" baseline="0" dirty="0" err="1">
                <a:ln>
                  <a:noFill/>
                </a:ln>
                <a:solidFill>
                  <a:schemeClr val="tx1"/>
                </a:solidFill>
                <a:effectLst/>
                <a:latin typeface="+mn-lt"/>
              </a:rPr>
              <a:t>i</a:t>
            </a:r>
            <a:r>
              <a:rPr kumimoji="0" lang="en-US" altLang="en-US" sz="2400" b="0" i="0" u="none" strike="noStrike" cap="none" normalizeH="0" baseline="0" dirty="0">
                <a:ln>
                  <a:noFill/>
                </a:ln>
                <a:solidFill>
                  <a:schemeClr val="tx1"/>
                </a:solidFill>
                <a:effectLst/>
                <a:latin typeface="+mn-lt"/>
              </a:rPr>
              <a:t> se </a:t>
            </a:r>
            <a:r>
              <a:rPr kumimoji="0" lang="en-US" altLang="en-US" sz="2400" b="0" i="0" u="none" strike="noStrike" cap="none" normalizeH="0" baseline="0" dirty="0" err="1">
                <a:ln>
                  <a:noFill/>
                </a:ln>
                <a:solidFill>
                  <a:schemeClr val="tx1"/>
                </a:solidFill>
                <a:effectLst/>
                <a:latin typeface="+mn-lt"/>
              </a:rPr>
              <a:t>oferă</a:t>
            </a:r>
            <a:r>
              <a:rPr kumimoji="0" lang="en-US" altLang="en-US" sz="2400" b="0" i="0" u="none" strike="noStrike" cap="none" normalizeH="0" baseline="0" dirty="0">
                <a:ln>
                  <a:noFill/>
                </a:ln>
                <a:solidFill>
                  <a:schemeClr val="tx1"/>
                </a:solidFill>
                <a:effectLst/>
                <a:latin typeface="+mn-lt"/>
              </a:rPr>
              <a:t> </a:t>
            </a:r>
            <a:br>
              <a:rPr kumimoji="0" lang="en-US" altLang="en-US" sz="2400" b="0" i="0" u="none" strike="noStrike" cap="none" normalizeH="0" baseline="0" dirty="0">
                <a:ln>
                  <a:noFill/>
                </a:ln>
                <a:solidFill>
                  <a:schemeClr val="tx1"/>
                </a:solidFill>
                <a:effectLst/>
                <a:latin typeface="+mn-lt"/>
              </a:rPr>
            </a:br>
            <a:r>
              <a:rPr kumimoji="0" lang="en-US" altLang="en-US" sz="2400" b="0" i="0" u="none" strike="noStrike" cap="none" normalizeH="0" baseline="0" dirty="0" err="1">
                <a:ln>
                  <a:noFill/>
                </a:ln>
                <a:solidFill>
                  <a:schemeClr val="tx1"/>
                </a:solidFill>
                <a:effectLst/>
                <a:latin typeface="+mn-lt"/>
              </a:rPr>
              <a:t>posibilitatea</a:t>
            </a:r>
            <a:r>
              <a:rPr kumimoji="0" lang="en-US" altLang="en-US" sz="2400" b="0" i="0" u="none" strike="noStrike" cap="none" normalizeH="0" baseline="0" dirty="0">
                <a:ln>
                  <a:noFill/>
                </a:ln>
                <a:solidFill>
                  <a:schemeClr val="tx1"/>
                </a:solidFill>
                <a:effectLst/>
                <a:latin typeface="+mn-lt"/>
              </a:rPr>
              <a:t> </a:t>
            </a:r>
            <a:r>
              <a:rPr kumimoji="0" lang="en-US" altLang="en-US" sz="2400" b="0" i="0" u="none" strike="noStrike" cap="none" normalizeH="0" baseline="0" dirty="0" err="1">
                <a:ln>
                  <a:noFill/>
                </a:ln>
                <a:solidFill>
                  <a:schemeClr val="tx1"/>
                </a:solidFill>
                <a:effectLst/>
                <a:latin typeface="+mn-lt"/>
              </a:rPr>
              <a:t>să</a:t>
            </a:r>
            <a:r>
              <a:rPr kumimoji="0" lang="en-US" altLang="en-US" sz="2400" b="0" i="0" u="none" strike="noStrike" cap="none" normalizeH="0" baseline="0" dirty="0">
                <a:ln>
                  <a:noFill/>
                </a:ln>
                <a:solidFill>
                  <a:schemeClr val="tx1"/>
                </a:solidFill>
                <a:effectLst/>
                <a:latin typeface="+mn-lt"/>
              </a:rPr>
              <a:t> </a:t>
            </a:r>
            <a:r>
              <a:rPr kumimoji="0" lang="en-US" altLang="en-US" sz="2400" b="0" i="0" u="none" strike="noStrike" cap="none" normalizeH="0" baseline="0" dirty="0" err="1">
                <a:ln>
                  <a:noFill/>
                </a:ln>
                <a:solidFill>
                  <a:schemeClr val="tx1"/>
                </a:solidFill>
                <a:effectLst/>
                <a:latin typeface="+mn-lt"/>
              </a:rPr>
              <a:t>prezinte</a:t>
            </a:r>
            <a:r>
              <a:rPr kumimoji="0" lang="en-US" altLang="en-US" sz="2400" b="0" i="0" u="none" strike="noStrike" cap="none" normalizeH="0" baseline="0" dirty="0">
                <a:ln>
                  <a:noFill/>
                </a:ln>
                <a:solidFill>
                  <a:schemeClr val="tx1"/>
                </a:solidFill>
                <a:effectLst/>
                <a:latin typeface="+mn-lt"/>
              </a:rPr>
              <a:t> </a:t>
            </a:r>
            <a:r>
              <a:rPr kumimoji="0" lang="en-US" altLang="en-US" sz="2400" b="0" i="0" u="none" strike="noStrike" cap="none" normalizeH="0" baseline="0" dirty="0" err="1">
                <a:ln>
                  <a:noFill/>
                </a:ln>
                <a:solidFill>
                  <a:schemeClr val="tx1"/>
                </a:solidFill>
                <a:effectLst/>
                <a:latin typeface="+mn-lt"/>
              </a:rPr>
              <a:t>dreptul</a:t>
            </a:r>
            <a:r>
              <a:rPr kumimoji="0" lang="en-US" altLang="en-US" sz="2400" b="0" i="0" u="none" strike="noStrike" cap="none" normalizeH="0" baseline="0" dirty="0">
                <a:ln>
                  <a:noFill/>
                </a:ln>
                <a:solidFill>
                  <a:schemeClr val="tx1"/>
                </a:solidFill>
                <a:effectLst/>
                <a:latin typeface="+mn-lt"/>
              </a:rPr>
              <a:t> la </a:t>
            </a:r>
            <a:r>
              <a:rPr kumimoji="0" lang="en-US" altLang="en-US" sz="2400" b="0" i="0" u="none" strike="noStrike" cap="none" normalizeH="0" baseline="0" dirty="0" err="1">
                <a:ln>
                  <a:noFill/>
                </a:ln>
                <a:solidFill>
                  <a:schemeClr val="tx1"/>
                </a:solidFill>
                <a:effectLst/>
                <a:latin typeface="+mn-lt"/>
              </a:rPr>
              <a:t>replică</a:t>
            </a:r>
            <a:r>
              <a:rPr kumimoji="0" lang="en-US" altLang="en-US" sz="2400" b="0" i="0" u="none" strike="noStrike" cap="none" normalizeH="0" baseline="0" dirty="0">
                <a:ln>
                  <a:noFill/>
                </a:ln>
                <a:solidFill>
                  <a:schemeClr val="tx1"/>
                </a:solidFill>
                <a:effectLst/>
                <a:latin typeface="+mn-lt"/>
              </a:rPr>
              <a:t> </a:t>
            </a:r>
            <a:r>
              <a:rPr kumimoji="0" lang="en-US" altLang="en-US" sz="2400" b="0" i="0" u="none" strike="noStrike" cap="none" normalizeH="0" baseline="0" dirty="0" err="1">
                <a:ln>
                  <a:noFill/>
                </a:ln>
                <a:solidFill>
                  <a:schemeClr val="tx1"/>
                </a:solidFill>
                <a:effectLst/>
                <a:latin typeface="+mn-lt"/>
              </a:rPr>
              <a:t>în</a:t>
            </a:r>
            <a:r>
              <a:rPr kumimoji="0" lang="en-US" altLang="en-US" sz="2400" b="0" i="0" u="none" strike="noStrike" cap="none" normalizeH="0" baseline="0" dirty="0">
                <a:ln>
                  <a:noFill/>
                </a:ln>
                <a:solidFill>
                  <a:schemeClr val="tx1"/>
                </a:solidFill>
                <a:effectLst/>
                <a:latin typeface="+mn-lt"/>
              </a:rPr>
              <a:t> </a:t>
            </a:r>
            <a:r>
              <a:rPr kumimoji="0" lang="en-US" altLang="en-US" sz="2400" b="0" i="0" u="none" strike="noStrike" cap="none" normalizeH="0" baseline="0" dirty="0" err="1">
                <a:ln>
                  <a:noFill/>
                </a:ln>
                <a:solidFill>
                  <a:schemeClr val="tx1"/>
                </a:solidFill>
                <a:effectLst/>
                <a:latin typeface="+mn-lt"/>
              </a:rPr>
              <a:t>următoarele</a:t>
            </a:r>
            <a:r>
              <a:rPr kumimoji="0" lang="en-US" altLang="en-US" sz="2400" b="0" i="0" u="none" strike="noStrike" cap="none" normalizeH="0" baseline="0" dirty="0">
                <a:ln>
                  <a:noFill/>
                </a:ln>
                <a:solidFill>
                  <a:schemeClr val="tx1"/>
                </a:solidFill>
                <a:effectLst/>
                <a:latin typeface="+mn-lt"/>
              </a:rPr>
              <a:t> </a:t>
            </a:r>
            <a:r>
              <a:rPr kumimoji="0" lang="en-US" altLang="en-US" sz="2400" b="0" i="0" u="none" strike="noStrike" cap="none" normalizeH="0" baseline="0" dirty="0" err="1">
                <a:ln>
                  <a:noFill/>
                </a:ln>
                <a:solidFill>
                  <a:schemeClr val="tx1"/>
                </a:solidFill>
                <a:effectLst/>
                <a:latin typeface="+mn-lt"/>
              </a:rPr>
              <a:t>cazuri</a:t>
            </a:r>
            <a:r>
              <a:rPr kumimoji="0" lang="en-US" altLang="en-US" sz="2400" b="0" i="0" u="none" strike="noStrike" cap="none" normalizeH="0" baseline="0" dirty="0">
                <a:ln>
                  <a:noFill/>
                </a:ln>
                <a:solidFill>
                  <a:schemeClr val="tx1"/>
                </a:solidFill>
                <a:effectLst/>
                <a:latin typeface="+mn-lt"/>
              </a:rPr>
              <a:t>:</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mn-lt"/>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Rectangle 2">
            <a:extLst>
              <a:ext uri="{FF2B5EF4-FFF2-40B4-BE49-F238E27FC236}">
                <a16:creationId xmlns:a16="http://schemas.microsoft.com/office/drawing/2014/main" id="{30062C5F-C8B2-5621-B9D9-680DFE751721}"/>
              </a:ext>
            </a:extLst>
          </p:cNvPr>
          <p:cNvSpPr>
            <a:spLocks noGrp="1" noChangeArrowheads="1"/>
          </p:cNvSpPr>
          <p:nvPr>
            <p:ph idx="1"/>
          </p:nvPr>
        </p:nvSpPr>
        <p:spPr bwMode="auto">
          <a:xfrm>
            <a:off x="0" y="1516212"/>
            <a:ext cx="12191999" cy="5170646"/>
          </a:xfrm>
          <a:prstGeom prst="rect">
            <a:avLst/>
          </a:prstGeom>
          <a:solidFill>
            <a:schemeClr val="accent1">
              <a:lumMod val="60000"/>
              <a:lumOff val="40000"/>
            </a:schemeClr>
          </a:solidFill>
          <a:ln>
            <a:noFill/>
          </a:ln>
          <a:effectLst/>
        </p:spPr>
        <p:txBody>
          <a:bodyPr vert="horz" wrap="square" lIns="91440" tIns="45720" rIns="91440" bIns="45720" numCol="1" anchor="ctr" anchorCtr="0" compatLnSpc="1">
            <a:prstTxWarp prst="textNoShape">
              <a:avLst/>
            </a:prstTxWarp>
            <a:spAutoFit/>
          </a:bodyPr>
          <a:lstStyle/>
          <a:p>
            <a:pPr marL="0" indent="0" algn="just" eaLnBrk="0" fontAlgn="base" hangingPunct="0">
              <a:lnSpc>
                <a:spcPct val="100000"/>
              </a:lnSpc>
              <a:spcBef>
                <a:spcPct val="0"/>
              </a:spcBef>
              <a:spcAft>
                <a:spcPct val="0"/>
              </a:spcAft>
              <a:buNone/>
            </a:pPr>
            <a:r>
              <a:rPr kumimoji="0" lang="en-US" altLang="en-US" sz="2200" b="0" i="0" u="none" strike="noStrike" cap="none" normalizeH="0" baseline="0" dirty="0">
                <a:ln>
                  <a:noFill/>
                </a:ln>
                <a:solidFill>
                  <a:schemeClr val="tx1"/>
                </a:solidFill>
                <a:effectLst/>
              </a:rPr>
              <a:t>	a) </a:t>
            </a:r>
            <a:r>
              <a:rPr kumimoji="0" lang="en-US" altLang="en-US" sz="2200" b="0" i="0" u="none" strike="noStrike" cap="none" normalizeH="0" baseline="0" dirty="0" err="1">
                <a:ln>
                  <a:noFill/>
                </a:ln>
                <a:solidFill>
                  <a:schemeClr val="tx1"/>
                </a:solidFill>
                <a:effectLst/>
              </a:rPr>
              <a:t>solicitarea</a:t>
            </a:r>
            <a:r>
              <a:rPr kumimoji="0" lang="en-US" altLang="en-US" sz="2200" b="0" i="0" u="none" strike="noStrike" cap="none" normalizeH="0" baseline="0" dirty="0">
                <a:ln>
                  <a:noFill/>
                </a:ln>
                <a:solidFill>
                  <a:schemeClr val="tx1"/>
                </a:solidFill>
                <a:effectLst/>
              </a:rPr>
              <a:t> se </a:t>
            </a:r>
            <a:r>
              <a:rPr kumimoji="0" lang="en-US" altLang="en-US" sz="2200" b="0" i="0" u="none" strike="noStrike" cap="none" normalizeH="0" baseline="0" dirty="0" err="1">
                <a:ln>
                  <a:noFill/>
                </a:ln>
                <a:solidFill>
                  <a:schemeClr val="tx1"/>
                </a:solidFill>
                <a:effectLst/>
              </a:rPr>
              <a:t>referă</a:t>
            </a:r>
            <a:r>
              <a:rPr kumimoji="0" lang="en-US" altLang="en-US" sz="2200" b="0" i="0" u="none" strike="noStrike" cap="none" normalizeH="0" baseline="0" dirty="0">
                <a:ln>
                  <a:noFill/>
                </a:ln>
                <a:solidFill>
                  <a:schemeClr val="tx1"/>
                </a:solidFill>
                <a:effectLst/>
              </a:rPr>
              <a:t> la o </a:t>
            </a:r>
            <a:r>
              <a:rPr kumimoji="0" lang="en-US" altLang="en-US" sz="2200" b="1" i="1" u="none" strike="noStrike" cap="none" normalizeH="0" baseline="0" dirty="0" err="1">
                <a:ln>
                  <a:noFill/>
                </a:ln>
                <a:solidFill>
                  <a:schemeClr val="tx1"/>
                </a:solidFill>
                <a:effectLst/>
              </a:rPr>
              <a:t>decizie</a:t>
            </a:r>
            <a:r>
              <a:rPr lang="en-US" altLang="en-US" sz="2200" b="1" i="1" dirty="0"/>
              <a:t> cu </a:t>
            </a:r>
            <a:r>
              <a:rPr lang="en-US" altLang="en-US" sz="2200" b="1" i="1" dirty="0" err="1"/>
              <a:t>privire</a:t>
            </a:r>
            <a:r>
              <a:rPr lang="en-US" altLang="en-US" sz="2200" b="1" i="1" dirty="0"/>
              <a:t> </a:t>
            </a:r>
            <a:r>
              <a:rPr lang="it-IT" sz="2200" b="1" i="1" dirty="0"/>
              <a:t>la informaţiile tarifare obligatorii</a:t>
            </a:r>
            <a:r>
              <a:rPr kumimoji="0" lang="en-US" altLang="en-US" sz="2200" b="0" i="0" u="none" strike="noStrike" cap="none" normalizeH="0" baseline="0" dirty="0">
                <a:ln>
                  <a:noFill/>
                </a:ln>
                <a:solidFill>
                  <a:schemeClr val="tx1"/>
                </a:solidFill>
                <a:effectLst/>
              </a:rPr>
              <a:t>;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dirty="0">
                <a:ln>
                  <a:noFill/>
                </a:ln>
                <a:solidFill>
                  <a:schemeClr val="tx1"/>
                </a:solidFill>
                <a:effectLst/>
              </a:rPr>
              <a:t>	b) </a:t>
            </a:r>
            <a:r>
              <a:rPr kumimoji="0" lang="en-US" altLang="en-US" sz="2200" b="0" i="0" u="none" strike="noStrike" cap="none" normalizeH="0" baseline="0" dirty="0" err="1">
                <a:ln>
                  <a:noFill/>
                </a:ln>
                <a:solidFill>
                  <a:schemeClr val="tx1"/>
                </a:solidFill>
                <a:effectLst/>
              </a:rPr>
              <a:t>solicitantului</a:t>
            </a:r>
            <a:r>
              <a:rPr kumimoji="0" lang="en-US" altLang="en-US" sz="2200" b="0" i="0" u="none" strike="noStrike" cap="none" normalizeH="0" baseline="0" dirty="0">
                <a:ln>
                  <a:noFill/>
                </a:ln>
                <a:solidFill>
                  <a:schemeClr val="tx1"/>
                </a:solidFill>
                <a:effectLst/>
              </a:rPr>
              <a:t> </a:t>
            </a:r>
            <a:r>
              <a:rPr kumimoji="0" lang="en-US" altLang="en-US" sz="2200" b="0" i="0" u="none" strike="noStrike" cap="none" normalizeH="0" baseline="0" dirty="0" err="1">
                <a:ln>
                  <a:noFill/>
                </a:ln>
                <a:solidFill>
                  <a:schemeClr val="tx1"/>
                </a:solidFill>
                <a:effectLst/>
              </a:rPr>
              <a:t>i</a:t>
            </a:r>
            <a:r>
              <a:rPr kumimoji="0" lang="en-US" altLang="en-US" sz="2200" b="0" i="0" u="none" strike="noStrike" cap="none" normalizeH="0" baseline="0" dirty="0">
                <a:ln>
                  <a:noFill/>
                </a:ln>
                <a:solidFill>
                  <a:schemeClr val="tx1"/>
                </a:solidFill>
                <a:effectLst/>
              </a:rPr>
              <a:t> se </a:t>
            </a:r>
            <a:r>
              <a:rPr kumimoji="0" lang="en-US" altLang="en-US" sz="2200" b="0" i="0" u="none" strike="noStrike" cap="none" normalizeH="0" baseline="0" dirty="0" err="1">
                <a:ln>
                  <a:noFill/>
                </a:ln>
                <a:solidFill>
                  <a:schemeClr val="tx1"/>
                </a:solidFill>
                <a:effectLst/>
              </a:rPr>
              <a:t>refuză</a:t>
            </a:r>
            <a:r>
              <a:rPr kumimoji="0" lang="en-US" altLang="en-US" sz="2200" b="0" i="0" u="none" strike="noStrike" cap="none" normalizeH="0" baseline="0" dirty="0">
                <a:ln>
                  <a:noFill/>
                </a:ln>
                <a:solidFill>
                  <a:schemeClr val="tx1"/>
                </a:solidFill>
                <a:effectLst/>
              </a:rPr>
              <a:t> </a:t>
            </a:r>
            <a:r>
              <a:rPr kumimoji="0" lang="en-US" altLang="en-US" sz="2200" b="1" i="1" u="none" strike="noStrike" cap="none" normalizeH="0" baseline="0" dirty="0">
                <a:ln>
                  <a:noFill/>
                </a:ln>
                <a:solidFill>
                  <a:schemeClr val="tx1"/>
                </a:solidFill>
                <a:effectLst/>
              </a:rPr>
              <a:t>de a beneficia de un contingent </a:t>
            </a:r>
            <a:r>
              <a:rPr kumimoji="0" lang="en-US" altLang="en-US" sz="2200" b="1" i="1" u="none" strike="noStrike" cap="none" normalizeH="0" baseline="0" dirty="0" err="1">
                <a:ln>
                  <a:noFill/>
                </a:ln>
                <a:solidFill>
                  <a:schemeClr val="tx1"/>
                </a:solidFill>
                <a:effectLst/>
              </a:rPr>
              <a:t>tarifar</a:t>
            </a:r>
            <a:r>
              <a:rPr kumimoji="0" lang="en-US" altLang="en-US" sz="2200" b="0" i="0" u="none" strike="noStrike" cap="none" normalizeH="0" baseline="0" dirty="0">
                <a:ln>
                  <a:noFill/>
                </a:ln>
                <a:solidFill>
                  <a:schemeClr val="tx1"/>
                </a:solidFill>
                <a:effectLst/>
              </a:rPr>
              <a:t>, </a:t>
            </a:r>
            <a:r>
              <a:rPr kumimoji="0" lang="en-US" altLang="en-US" sz="2200" b="0" i="0" u="none" strike="noStrike" cap="none" normalizeH="0" baseline="0" dirty="0" err="1">
                <a:ln>
                  <a:noFill/>
                </a:ln>
                <a:solidFill>
                  <a:schemeClr val="tx1"/>
                </a:solidFill>
                <a:effectLst/>
              </a:rPr>
              <a:t>atunci</a:t>
            </a:r>
            <a:r>
              <a:rPr kumimoji="0" lang="en-US" altLang="en-US" sz="2200" b="0" i="0" u="none" strike="noStrike" cap="none" normalizeH="0" baseline="0" dirty="0">
                <a:ln>
                  <a:noFill/>
                </a:ln>
                <a:solidFill>
                  <a:schemeClr val="tx1"/>
                </a:solidFill>
                <a:effectLst/>
              </a:rPr>
              <a:t> </a:t>
            </a:r>
            <a:r>
              <a:rPr kumimoji="0" lang="en-US" altLang="en-US" sz="2200" b="0" i="0" u="none" strike="noStrike" cap="none" normalizeH="0" baseline="0" dirty="0" err="1">
                <a:ln>
                  <a:noFill/>
                </a:ln>
                <a:solidFill>
                  <a:schemeClr val="tx1"/>
                </a:solidFill>
                <a:effectLst/>
              </a:rPr>
              <a:t>când</a:t>
            </a:r>
            <a:r>
              <a:rPr kumimoji="0" lang="en-US" altLang="en-US" sz="2200" b="0" i="0" u="none" strike="noStrike" cap="none" normalizeH="0" baseline="0" dirty="0">
                <a:ln>
                  <a:noFill/>
                </a:ln>
                <a:solidFill>
                  <a:schemeClr val="tx1"/>
                </a:solidFill>
                <a:effectLst/>
              </a:rPr>
              <a:t> </a:t>
            </a:r>
            <a:r>
              <a:rPr kumimoji="0" lang="en-US" altLang="en-US" sz="2200" b="0" i="0" u="none" strike="noStrike" cap="none" normalizeH="0" baseline="0" dirty="0" err="1">
                <a:ln>
                  <a:noFill/>
                </a:ln>
                <a:solidFill>
                  <a:schemeClr val="tx1"/>
                </a:solidFill>
                <a:effectLst/>
              </a:rPr>
              <a:t>este</a:t>
            </a:r>
            <a:r>
              <a:rPr kumimoji="0" lang="en-US" altLang="en-US" sz="2200" b="0" i="0" u="none" strike="noStrike" cap="none" normalizeH="0" baseline="0" dirty="0">
                <a:ln>
                  <a:noFill/>
                </a:ln>
                <a:solidFill>
                  <a:schemeClr val="tx1"/>
                </a:solidFill>
                <a:effectLst/>
              </a:rPr>
              <a:t> </a:t>
            </a:r>
            <a:r>
              <a:rPr kumimoji="0" lang="en-US" altLang="en-US" sz="2200" b="0" i="0" u="none" strike="noStrike" cap="none" normalizeH="0" baseline="0" dirty="0" err="1">
                <a:ln>
                  <a:noFill/>
                </a:ln>
                <a:solidFill>
                  <a:schemeClr val="tx1"/>
                </a:solidFill>
                <a:effectLst/>
              </a:rPr>
              <a:t>atinsă</a:t>
            </a:r>
            <a:r>
              <a:rPr kumimoji="0" lang="en-US" altLang="en-US" sz="2200" b="0" i="0" u="none" strike="noStrike" cap="none" normalizeH="0" baseline="0" dirty="0">
                <a:ln>
                  <a:noFill/>
                </a:ln>
                <a:solidFill>
                  <a:schemeClr val="tx1"/>
                </a:solidFill>
                <a:effectLst/>
              </a:rPr>
              <a:t> </a:t>
            </a:r>
            <a:r>
              <a:rPr kumimoji="0" lang="en-US" altLang="en-US" sz="2200" b="0" i="0" u="none" strike="noStrike" cap="none" normalizeH="0" baseline="0" dirty="0" err="1">
                <a:ln>
                  <a:noFill/>
                </a:ln>
                <a:solidFill>
                  <a:schemeClr val="tx1"/>
                </a:solidFill>
                <a:effectLst/>
              </a:rPr>
              <a:t>limita</a:t>
            </a:r>
            <a:r>
              <a:rPr kumimoji="0" lang="en-US" altLang="en-US" sz="2200" b="0" i="0" u="none" strike="noStrike" cap="none" normalizeH="0" baseline="0" dirty="0">
                <a:ln>
                  <a:noFill/>
                </a:ln>
                <a:solidFill>
                  <a:schemeClr val="tx1"/>
                </a:solidFill>
                <a:effectLst/>
              </a:rPr>
              <a:t> </a:t>
            </a:r>
            <a:r>
              <a:rPr kumimoji="0" lang="en-US" altLang="en-US" sz="2200" b="0" i="0" u="none" strike="noStrike" cap="none" normalizeH="0" baseline="0" dirty="0" err="1">
                <a:ln>
                  <a:noFill/>
                </a:ln>
                <a:solidFill>
                  <a:schemeClr val="tx1"/>
                </a:solidFill>
                <a:effectLst/>
              </a:rPr>
              <a:t>prevăzută</a:t>
            </a:r>
            <a:r>
              <a:rPr kumimoji="0" lang="en-US" altLang="en-US" sz="2200" b="0" i="0" u="none" strike="noStrike" cap="none" normalizeH="0" baseline="0" dirty="0">
                <a:ln>
                  <a:noFill/>
                </a:ln>
                <a:solidFill>
                  <a:schemeClr val="tx1"/>
                </a:solidFill>
                <a:effectLst/>
              </a:rPr>
              <a:t> a </a:t>
            </a:r>
            <a:r>
              <a:rPr kumimoji="0" lang="en-US" altLang="en-US" sz="2200" b="0" i="0" u="none" strike="noStrike" cap="none" normalizeH="0" baseline="0" dirty="0" err="1">
                <a:ln>
                  <a:noFill/>
                </a:ln>
                <a:solidFill>
                  <a:schemeClr val="tx1"/>
                </a:solidFill>
                <a:effectLst/>
              </a:rPr>
              <a:t>volumului</a:t>
            </a:r>
            <a:r>
              <a:rPr kumimoji="0" lang="en-US" altLang="en-US" sz="2200" b="0" i="0" u="none" strike="noStrike" cap="none" normalizeH="0" baseline="0" dirty="0">
                <a:ln>
                  <a:noFill/>
                </a:ln>
                <a:solidFill>
                  <a:schemeClr val="tx1"/>
                </a:solidFill>
                <a:effectLst/>
              </a:rPr>
              <a:t> </a:t>
            </a:r>
            <a:r>
              <a:rPr kumimoji="0" lang="en-US" altLang="en-US" sz="2200" b="0" i="0" u="none" strike="noStrike" cap="none" normalizeH="0" baseline="0" dirty="0" err="1">
                <a:ln>
                  <a:noFill/>
                </a:ln>
                <a:solidFill>
                  <a:schemeClr val="tx1"/>
                </a:solidFill>
                <a:effectLst/>
              </a:rPr>
              <a:t>contingentelor</a:t>
            </a:r>
            <a:r>
              <a:rPr kumimoji="0" lang="en-US" altLang="en-US" sz="2200" b="0" i="0" u="none" strike="noStrike" cap="none" normalizeH="0" baseline="0" dirty="0">
                <a:ln>
                  <a:noFill/>
                </a:ln>
                <a:solidFill>
                  <a:schemeClr val="tx1"/>
                </a:solidFill>
                <a:effectLst/>
              </a:rPr>
              <a:t> </a:t>
            </a:r>
            <a:r>
              <a:rPr kumimoji="0" lang="en-US" altLang="en-US" sz="2200" b="0" i="0" u="none" strike="noStrike" cap="none" normalizeH="0" baseline="0" dirty="0" err="1">
                <a:ln>
                  <a:noFill/>
                </a:ln>
                <a:solidFill>
                  <a:schemeClr val="tx1"/>
                </a:solidFill>
                <a:effectLst/>
              </a:rPr>
              <a:t>tarifare</a:t>
            </a:r>
            <a:r>
              <a:rPr kumimoji="0" lang="en-US" altLang="en-US" sz="2200" b="0" i="0" u="none" strike="noStrike" cap="none" normalizeH="0" baseline="0" dirty="0">
                <a:ln>
                  <a:noFill/>
                </a:ln>
                <a:solidFill>
                  <a:schemeClr val="tx1"/>
                </a:solidFill>
                <a:effectLst/>
              </a:rPr>
              <a:t>;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dirty="0">
                <a:ln>
                  <a:noFill/>
                </a:ln>
                <a:solidFill>
                  <a:schemeClr val="tx1"/>
                </a:solidFill>
                <a:effectLst/>
              </a:rPr>
              <a:t>	c) natura </a:t>
            </a:r>
            <a:r>
              <a:rPr kumimoji="0" lang="en-US" altLang="en-US" sz="2200" b="0" i="0" u="none" strike="noStrike" cap="none" normalizeH="0" baseline="0" dirty="0" err="1">
                <a:ln>
                  <a:noFill/>
                </a:ln>
                <a:solidFill>
                  <a:schemeClr val="tx1"/>
                </a:solidFill>
                <a:effectLst/>
              </a:rPr>
              <a:t>sau</a:t>
            </a:r>
            <a:r>
              <a:rPr kumimoji="0" lang="en-US" altLang="en-US" sz="2200" b="0" i="0" u="none" strike="noStrike" cap="none" normalizeH="0" baseline="0" dirty="0">
                <a:ln>
                  <a:noFill/>
                </a:ln>
                <a:solidFill>
                  <a:schemeClr val="tx1"/>
                </a:solidFill>
                <a:effectLst/>
              </a:rPr>
              <a:t> </a:t>
            </a:r>
            <a:r>
              <a:rPr kumimoji="0" lang="en-US" altLang="en-US" sz="2200" b="0" i="0" u="none" strike="noStrike" cap="none" normalizeH="0" baseline="0" dirty="0" err="1">
                <a:ln>
                  <a:noFill/>
                </a:ln>
                <a:solidFill>
                  <a:schemeClr val="tx1"/>
                </a:solidFill>
                <a:effectLst/>
              </a:rPr>
              <a:t>nivelul</a:t>
            </a:r>
            <a:r>
              <a:rPr kumimoji="0" lang="en-US" altLang="en-US" sz="2200" b="0" i="0" u="none" strike="noStrike" cap="none" normalizeH="0" baseline="0" dirty="0">
                <a:ln>
                  <a:noFill/>
                </a:ln>
                <a:solidFill>
                  <a:schemeClr val="tx1"/>
                </a:solidFill>
                <a:effectLst/>
              </a:rPr>
              <a:t> </a:t>
            </a:r>
            <a:r>
              <a:rPr kumimoji="0" lang="en-US" altLang="en-US" sz="2200" b="0" i="0" u="none" strike="noStrike" cap="none" normalizeH="0" baseline="0" dirty="0" err="1">
                <a:ln>
                  <a:noFill/>
                </a:ln>
                <a:solidFill>
                  <a:schemeClr val="tx1"/>
                </a:solidFill>
                <a:effectLst/>
              </a:rPr>
              <a:t>unei</a:t>
            </a:r>
            <a:r>
              <a:rPr kumimoji="0" lang="en-US" altLang="en-US" sz="2200" b="0" i="0" u="none" strike="noStrike" cap="none" normalizeH="0" baseline="0" dirty="0">
                <a:ln>
                  <a:noFill/>
                </a:ln>
                <a:solidFill>
                  <a:schemeClr val="tx1"/>
                </a:solidFill>
                <a:effectLst/>
              </a:rPr>
              <a:t> </a:t>
            </a:r>
            <a:r>
              <a:rPr kumimoji="0" lang="en-US" altLang="en-US" sz="2200" b="1" i="1" u="none" strike="noStrike" cap="none" normalizeH="0" baseline="0" dirty="0" err="1">
                <a:ln>
                  <a:noFill/>
                </a:ln>
                <a:solidFill>
                  <a:schemeClr val="tx1"/>
                </a:solidFill>
                <a:effectLst/>
              </a:rPr>
              <a:t>ameninţări</a:t>
            </a:r>
            <a:r>
              <a:rPr kumimoji="0" lang="en-US" altLang="en-US" sz="2200" b="1" i="1" u="none" strike="noStrike" cap="none" normalizeH="0" baseline="0" dirty="0">
                <a:ln>
                  <a:noFill/>
                </a:ln>
                <a:solidFill>
                  <a:schemeClr val="tx1"/>
                </a:solidFill>
                <a:effectLst/>
              </a:rPr>
              <a:t> </a:t>
            </a:r>
            <a:r>
              <a:rPr kumimoji="0" lang="en-US" altLang="en-US" sz="2200" b="1" i="1" u="none" strike="noStrike" cap="none" normalizeH="0" baseline="0" dirty="0" err="1">
                <a:ln>
                  <a:noFill/>
                </a:ln>
                <a:solidFill>
                  <a:schemeClr val="tx1"/>
                </a:solidFill>
                <a:effectLst/>
              </a:rPr>
              <a:t>pentru</a:t>
            </a:r>
            <a:r>
              <a:rPr kumimoji="0" lang="en-US" altLang="en-US" sz="2200" b="1" i="1" u="none" strike="noStrike" cap="none" normalizeH="0" baseline="0" dirty="0">
                <a:ln>
                  <a:noFill/>
                </a:ln>
                <a:solidFill>
                  <a:schemeClr val="tx1"/>
                </a:solidFill>
                <a:effectLst/>
              </a:rPr>
              <a:t> </a:t>
            </a:r>
            <a:r>
              <a:rPr kumimoji="0" lang="en-US" altLang="en-US" sz="2200" b="1" i="1" u="none" strike="noStrike" cap="none" normalizeH="0" baseline="0" dirty="0" err="1">
                <a:ln>
                  <a:noFill/>
                </a:ln>
                <a:solidFill>
                  <a:schemeClr val="tx1"/>
                </a:solidFill>
                <a:effectLst/>
              </a:rPr>
              <a:t>securitatea</a:t>
            </a:r>
            <a:r>
              <a:rPr kumimoji="0" lang="en-US" altLang="en-US" sz="2200" b="1" i="1" u="none" strike="noStrike" cap="none" normalizeH="0" baseline="0" dirty="0">
                <a:ln>
                  <a:noFill/>
                </a:ln>
                <a:solidFill>
                  <a:schemeClr val="tx1"/>
                </a:solidFill>
                <a:effectLst/>
              </a:rPr>
              <a:t> </a:t>
            </a:r>
            <a:r>
              <a:rPr kumimoji="0" lang="en-US" altLang="en-US" sz="2200" b="1" i="1" u="none" strike="noStrike" cap="none" normalizeH="0" baseline="0" dirty="0" err="1">
                <a:ln>
                  <a:noFill/>
                </a:ln>
                <a:solidFill>
                  <a:schemeClr val="tx1"/>
                </a:solidFill>
                <a:effectLst/>
              </a:rPr>
              <a:t>şi</a:t>
            </a:r>
            <a:r>
              <a:rPr kumimoji="0" lang="en-US" altLang="en-US" sz="2200" b="1" i="1" u="none" strike="noStrike" cap="none" normalizeH="0" baseline="0" dirty="0">
                <a:ln>
                  <a:noFill/>
                </a:ln>
                <a:solidFill>
                  <a:schemeClr val="tx1"/>
                </a:solidFill>
                <a:effectLst/>
              </a:rPr>
              <a:t> </a:t>
            </a:r>
            <a:r>
              <a:rPr kumimoji="0" lang="en-US" altLang="en-US" sz="2200" b="1" i="1" u="none" strike="noStrike" cap="none" normalizeH="0" baseline="0" dirty="0" err="1">
                <a:ln>
                  <a:noFill/>
                </a:ln>
                <a:solidFill>
                  <a:schemeClr val="tx1"/>
                </a:solidFill>
                <a:effectLst/>
              </a:rPr>
              <a:t>siguranţa</a:t>
            </a:r>
            <a:r>
              <a:rPr kumimoji="0" lang="en-US" altLang="en-US" sz="2200" b="1" i="1" u="none" strike="noStrike" cap="none" normalizeH="0" baseline="0" dirty="0">
                <a:ln>
                  <a:noFill/>
                </a:ln>
                <a:solidFill>
                  <a:schemeClr val="tx1"/>
                </a:solidFill>
                <a:effectLst/>
              </a:rPr>
              <a:t> </a:t>
            </a:r>
            <a:r>
              <a:rPr kumimoji="0" lang="en-US" altLang="en-US" sz="2200" b="1" i="1" u="none" strike="noStrike" cap="none" normalizeH="0" baseline="0" dirty="0" err="1">
                <a:ln>
                  <a:noFill/>
                </a:ln>
                <a:solidFill>
                  <a:schemeClr val="tx1"/>
                </a:solidFill>
                <a:effectLst/>
              </a:rPr>
              <a:t>Republicii</a:t>
            </a:r>
            <a:r>
              <a:rPr kumimoji="0" lang="en-US" altLang="en-US" sz="2200" b="1" i="1" u="none" strike="noStrike" cap="none" normalizeH="0" baseline="0" dirty="0">
                <a:ln>
                  <a:noFill/>
                </a:ln>
                <a:solidFill>
                  <a:schemeClr val="tx1"/>
                </a:solidFill>
                <a:effectLst/>
              </a:rPr>
              <a:t> Moldova </a:t>
            </a:r>
            <a:r>
              <a:rPr kumimoji="0" lang="en-US" altLang="en-US" sz="2200" b="0" i="0" u="none" strike="noStrike" cap="none" normalizeH="0" baseline="0" dirty="0" err="1">
                <a:ln>
                  <a:noFill/>
                </a:ln>
                <a:solidFill>
                  <a:schemeClr val="tx1"/>
                </a:solidFill>
                <a:effectLst/>
              </a:rPr>
              <a:t>şi</a:t>
            </a:r>
            <a:r>
              <a:rPr kumimoji="0" lang="en-US" altLang="en-US" sz="2200" b="0" i="0" u="none" strike="noStrike" cap="none" normalizeH="0" baseline="0" dirty="0">
                <a:ln>
                  <a:noFill/>
                </a:ln>
                <a:solidFill>
                  <a:schemeClr val="tx1"/>
                </a:solidFill>
                <a:effectLst/>
              </a:rPr>
              <a:t> a </a:t>
            </a:r>
            <a:r>
              <a:rPr kumimoji="0" lang="en-US" altLang="en-US" sz="2200" b="0" i="0" u="none" strike="noStrike" cap="none" normalizeH="0" baseline="0" dirty="0" err="1">
                <a:ln>
                  <a:noFill/>
                </a:ln>
                <a:solidFill>
                  <a:schemeClr val="tx1"/>
                </a:solidFill>
                <a:effectLst/>
              </a:rPr>
              <a:t>persoanelor</a:t>
            </a:r>
            <a:r>
              <a:rPr kumimoji="0" lang="en-US" altLang="en-US" sz="2200" b="0" i="0" u="none" strike="noStrike" cap="none" normalizeH="0" baseline="0" dirty="0">
                <a:ln>
                  <a:noFill/>
                </a:ln>
                <a:solidFill>
                  <a:schemeClr val="tx1"/>
                </a:solidFill>
                <a:effectLst/>
              </a:rPr>
              <a:t> </a:t>
            </a:r>
            <a:r>
              <a:rPr kumimoji="0" lang="en-US" altLang="en-US" sz="2200" b="0" i="0" u="none" strike="noStrike" cap="none" normalizeH="0" baseline="0" dirty="0" err="1">
                <a:ln>
                  <a:noFill/>
                </a:ln>
                <a:solidFill>
                  <a:schemeClr val="tx1"/>
                </a:solidFill>
                <a:effectLst/>
              </a:rPr>
              <a:t>stabilite</a:t>
            </a:r>
            <a:r>
              <a:rPr kumimoji="0" lang="en-US" altLang="en-US" sz="2200" b="0" i="0" u="none" strike="noStrike" cap="none" normalizeH="0" baseline="0" dirty="0">
                <a:ln>
                  <a:noFill/>
                </a:ln>
                <a:solidFill>
                  <a:schemeClr val="tx1"/>
                </a:solidFill>
                <a:effectLst/>
              </a:rPr>
              <a:t> pe </a:t>
            </a:r>
            <a:r>
              <a:rPr kumimoji="0" lang="en-US" altLang="en-US" sz="2200" b="0" i="0" u="none" strike="noStrike" cap="none" normalizeH="0" baseline="0" dirty="0" err="1">
                <a:ln>
                  <a:noFill/>
                </a:ln>
                <a:solidFill>
                  <a:schemeClr val="tx1"/>
                </a:solidFill>
                <a:effectLst/>
              </a:rPr>
              <a:t>teritoriul</a:t>
            </a:r>
            <a:r>
              <a:rPr kumimoji="0" lang="en-US" altLang="en-US" sz="2200" b="0" i="0" u="none" strike="noStrike" cap="none" normalizeH="0" baseline="0" dirty="0">
                <a:ln>
                  <a:noFill/>
                </a:ln>
                <a:solidFill>
                  <a:schemeClr val="tx1"/>
                </a:solidFill>
                <a:effectLst/>
              </a:rPr>
              <a:t> </a:t>
            </a:r>
            <a:r>
              <a:rPr kumimoji="0" lang="en-US" altLang="en-US" sz="2200" b="0" i="0" u="none" strike="noStrike" cap="none" normalizeH="0" baseline="0" dirty="0" err="1">
                <a:ln>
                  <a:noFill/>
                </a:ln>
                <a:solidFill>
                  <a:schemeClr val="tx1"/>
                </a:solidFill>
                <a:effectLst/>
              </a:rPr>
              <a:t>vamal</a:t>
            </a:r>
            <a:r>
              <a:rPr kumimoji="0" lang="en-US" altLang="en-US" sz="2200" b="0" i="0" u="none" strike="noStrike" cap="none" normalizeH="0" baseline="0" dirty="0">
                <a:ln>
                  <a:noFill/>
                </a:ln>
                <a:solidFill>
                  <a:schemeClr val="tx1"/>
                </a:solidFill>
                <a:effectLst/>
              </a:rPr>
              <a:t>, </a:t>
            </a:r>
            <a:r>
              <a:rPr kumimoji="0" lang="en-US" altLang="en-US" sz="2200" b="0" i="0" u="none" strike="noStrike" cap="none" normalizeH="0" baseline="0" dirty="0" err="1">
                <a:ln>
                  <a:noFill/>
                </a:ln>
                <a:solidFill>
                  <a:schemeClr val="tx1"/>
                </a:solidFill>
                <a:effectLst/>
              </a:rPr>
              <a:t>pentru</a:t>
            </a:r>
            <a:r>
              <a:rPr kumimoji="0" lang="en-US" altLang="en-US" sz="2200" b="0" i="0" u="none" strike="noStrike" cap="none" normalizeH="0" baseline="0" dirty="0">
                <a:ln>
                  <a:noFill/>
                </a:ln>
                <a:solidFill>
                  <a:schemeClr val="tx1"/>
                </a:solidFill>
                <a:effectLst/>
              </a:rPr>
              <a:t> </a:t>
            </a:r>
            <a:r>
              <a:rPr kumimoji="0" lang="en-US" altLang="en-US" sz="2200" b="0" i="0" u="none" strike="noStrike" cap="none" normalizeH="0" baseline="0" dirty="0" err="1">
                <a:ln>
                  <a:noFill/>
                </a:ln>
                <a:solidFill>
                  <a:schemeClr val="tx1"/>
                </a:solidFill>
                <a:effectLst/>
              </a:rPr>
              <a:t>sănătatea</a:t>
            </a:r>
            <a:r>
              <a:rPr kumimoji="0" lang="en-US" altLang="en-US" sz="2200" b="0" i="0" u="none" strike="noStrike" cap="none" normalizeH="0" baseline="0" dirty="0">
                <a:ln>
                  <a:noFill/>
                </a:ln>
                <a:solidFill>
                  <a:schemeClr val="tx1"/>
                </a:solidFill>
                <a:effectLst/>
              </a:rPr>
              <a:t> </a:t>
            </a:r>
            <a:r>
              <a:rPr kumimoji="0" lang="en-US" altLang="en-US" sz="2200" b="0" i="0" u="none" strike="noStrike" cap="none" normalizeH="0" baseline="0" dirty="0" err="1">
                <a:ln>
                  <a:noFill/>
                </a:ln>
                <a:solidFill>
                  <a:schemeClr val="tx1"/>
                </a:solidFill>
                <a:effectLst/>
              </a:rPr>
              <a:t>persoanelor</a:t>
            </a:r>
            <a:r>
              <a:rPr kumimoji="0" lang="en-US" altLang="en-US" sz="2200" b="0" i="0" u="none" strike="noStrike" cap="none" normalizeH="0" baseline="0" dirty="0">
                <a:ln>
                  <a:noFill/>
                </a:ln>
                <a:solidFill>
                  <a:schemeClr val="tx1"/>
                </a:solidFill>
                <a:effectLst/>
              </a:rPr>
              <a:t>, a </a:t>
            </a:r>
            <a:r>
              <a:rPr kumimoji="0" lang="en-US" altLang="en-US" sz="2200" b="0" i="0" u="none" strike="noStrike" cap="none" normalizeH="0" baseline="0" dirty="0" err="1">
                <a:ln>
                  <a:noFill/>
                </a:ln>
                <a:solidFill>
                  <a:schemeClr val="tx1"/>
                </a:solidFill>
                <a:effectLst/>
              </a:rPr>
              <a:t>animalelor</a:t>
            </a:r>
            <a:r>
              <a:rPr kumimoji="0" lang="en-US" altLang="en-US" sz="2200" b="0" i="0" u="none" strike="noStrike" cap="none" normalizeH="0" baseline="0" dirty="0">
                <a:ln>
                  <a:noFill/>
                </a:ln>
                <a:solidFill>
                  <a:schemeClr val="tx1"/>
                </a:solidFill>
                <a:effectLst/>
              </a:rPr>
              <a:t> </a:t>
            </a:r>
            <a:r>
              <a:rPr kumimoji="0" lang="en-US" altLang="en-US" sz="2200" b="0" i="0" u="none" strike="noStrike" cap="none" normalizeH="0" baseline="0" dirty="0" err="1">
                <a:ln>
                  <a:noFill/>
                </a:ln>
                <a:solidFill>
                  <a:schemeClr val="tx1"/>
                </a:solidFill>
                <a:effectLst/>
              </a:rPr>
              <a:t>sau</a:t>
            </a:r>
            <a:r>
              <a:rPr kumimoji="0" lang="en-US" altLang="en-US" sz="2200" b="0" i="0" u="none" strike="noStrike" cap="none" normalizeH="0" baseline="0" dirty="0">
                <a:ln>
                  <a:noFill/>
                </a:ln>
                <a:solidFill>
                  <a:schemeClr val="tx1"/>
                </a:solidFill>
                <a:effectLst/>
              </a:rPr>
              <a:t> a </a:t>
            </a:r>
            <a:r>
              <a:rPr kumimoji="0" lang="en-US" altLang="en-US" sz="2200" b="0" i="0" u="none" strike="noStrike" cap="none" normalizeH="0" baseline="0" dirty="0" err="1">
                <a:ln>
                  <a:noFill/>
                </a:ln>
                <a:solidFill>
                  <a:schemeClr val="tx1"/>
                </a:solidFill>
                <a:effectLst/>
              </a:rPr>
              <a:t>plantelor</a:t>
            </a:r>
            <a:r>
              <a:rPr kumimoji="0" lang="en-US" altLang="en-US" sz="2200" b="0" i="0" u="none" strike="noStrike" cap="none" normalizeH="0" baseline="0" dirty="0">
                <a:ln>
                  <a:noFill/>
                </a:ln>
                <a:solidFill>
                  <a:schemeClr val="tx1"/>
                </a:solidFill>
                <a:effectLst/>
              </a:rPr>
              <a:t>, </a:t>
            </a:r>
            <a:r>
              <a:rPr kumimoji="0" lang="en-US" altLang="en-US" sz="2200" b="0" i="0" u="none" strike="noStrike" cap="none" normalizeH="0" baseline="0" dirty="0" err="1">
                <a:ln>
                  <a:noFill/>
                </a:ln>
                <a:solidFill>
                  <a:schemeClr val="tx1"/>
                </a:solidFill>
                <a:effectLst/>
              </a:rPr>
              <a:t>pentru</a:t>
            </a:r>
            <a:r>
              <a:rPr kumimoji="0" lang="en-US" altLang="en-US" sz="2200" b="0" i="0" u="none" strike="noStrike" cap="none" normalizeH="0" baseline="0" dirty="0">
                <a:ln>
                  <a:noFill/>
                </a:ln>
                <a:solidFill>
                  <a:schemeClr val="tx1"/>
                </a:solidFill>
                <a:effectLst/>
              </a:rPr>
              <a:t> </a:t>
            </a:r>
            <a:r>
              <a:rPr kumimoji="0" lang="en-US" altLang="en-US" sz="2200" b="0" i="0" u="none" strike="noStrike" cap="none" normalizeH="0" baseline="0" dirty="0" err="1">
                <a:ln>
                  <a:noFill/>
                </a:ln>
                <a:solidFill>
                  <a:schemeClr val="tx1"/>
                </a:solidFill>
                <a:effectLst/>
              </a:rPr>
              <a:t>mediu</a:t>
            </a:r>
            <a:r>
              <a:rPr kumimoji="0" lang="en-US" altLang="en-US" sz="2200" b="0" i="0" u="none" strike="noStrike" cap="none" normalizeH="0" baseline="0" dirty="0">
                <a:ln>
                  <a:noFill/>
                </a:ln>
                <a:solidFill>
                  <a:schemeClr val="tx1"/>
                </a:solidFill>
                <a:effectLst/>
              </a:rPr>
              <a:t> </a:t>
            </a:r>
            <a:r>
              <a:rPr kumimoji="0" lang="en-US" altLang="en-US" sz="2200" b="0" i="0" u="none" strike="noStrike" cap="none" normalizeH="0" baseline="0" dirty="0" err="1">
                <a:ln>
                  <a:noFill/>
                </a:ln>
                <a:solidFill>
                  <a:schemeClr val="tx1"/>
                </a:solidFill>
                <a:effectLst/>
              </a:rPr>
              <a:t>sau</a:t>
            </a:r>
            <a:r>
              <a:rPr kumimoji="0" lang="en-US" altLang="en-US" sz="2200" b="0" i="0" u="none" strike="noStrike" cap="none" normalizeH="0" baseline="0" dirty="0">
                <a:ln>
                  <a:noFill/>
                </a:ln>
                <a:solidFill>
                  <a:schemeClr val="tx1"/>
                </a:solidFill>
                <a:effectLst/>
              </a:rPr>
              <a:t> </a:t>
            </a:r>
            <a:r>
              <a:rPr kumimoji="0" lang="en-US" altLang="en-US" sz="2200" b="0" i="0" u="none" strike="noStrike" cap="none" normalizeH="0" baseline="0" dirty="0" err="1">
                <a:ln>
                  <a:noFill/>
                </a:ln>
                <a:solidFill>
                  <a:schemeClr val="tx1"/>
                </a:solidFill>
                <a:effectLst/>
              </a:rPr>
              <a:t>pentru</a:t>
            </a:r>
            <a:r>
              <a:rPr kumimoji="0" lang="en-US" altLang="en-US" sz="2200" b="0" i="0" u="none" strike="noStrike" cap="none" normalizeH="0" baseline="0" dirty="0">
                <a:ln>
                  <a:noFill/>
                </a:ln>
                <a:solidFill>
                  <a:schemeClr val="tx1"/>
                </a:solidFill>
                <a:effectLst/>
              </a:rPr>
              <a:t> </a:t>
            </a:r>
            <a:r>
              <a:rPr kumimoji="0" lang="en-US" altLang="en-US" sz="2200" b="0" i="0" u="none" strike="noStrike" cap="none" normalizeH="0" baseline="0" dirty="0" err="1">
                <a:ln>
                  <a:noFill/>
                </a:ln>
                <a:solidFill>
                  <a:schemeClr val="tx1"/>
                </a:solidFill>
                <a:effectLst/>
              </a:rPr>
              <a:t>consumatori</a:t>
            </a:r>
            <a:r>
              <a:rPr kumimoji="0" lang="en-US" altLang="en-US" sz="2200" b="0" i="0" u="none" strike="noStrike" cap="none" normalizeH="0" baseline="0" dirty="0">
                <a:ln>
                  <a:noFill/>
                </a:ln>
                <a:solidFill>
                  <a:schemeClr val="tx1"/>
                </a:solidFill>
                <a:effectLst/>
              </a:rPr>
              <a:t> </a:t>
            </a:r>
            <a:r>
              <a:rPr kumimoji="0" lang="en-US" altLang="en-US" sz="2200" b="0" i="0" u="none" strike="noStrike" cap="none" normalizeH="0" baseline="0" dirty="0" err="1">
                <a:ln>
                  <a:noFill/>
                </a:ln>
                <a:solidFill>
                  <a:schemeClr val="tx1"/>
                </a:solidFill>
                <a:effectLst/>
              </a:rPr>
              <a:t>impune</a:t>
            </a:r>
            <a:r>
              <a:rPr kumimoji="0" lang="en-US" altLang="en-US" sz="2200" b="0" i="0" u="none" strike="noStrike" cap="none" normalizeH="0" baseline="0" dirty="0">
                <a:ln>
                  <a:noFill/>
                </a:ln>
                <a:solidFill>
                  <a:schemeClr val="tx1"/>
                </a:solidFill>
                <a:effectLst/>
              </a:rPr>
              <a:t> </a:t>
            </a:r>
            <a:r>
              <a:rPr kumimoji="0" lang="en-US" altLang="en-US" sz="2200" b="0" i="0" u="none" strike="noStrike" cap="none" normalizeH="0" baseline="0" dirty="0" err="1">
                <a:ln>
                  <a:noFill/>
                </a:ln>
                <a:solidFill>
                  <a:schemeClr val="tx1"/>
                </a:solidFill>
                <a:effectLst/>
              </a:rPr>
              <a:t>acest</a:t>
            </a:r>
            <a:r>
              <a:rPr kumimoji="0" lang="en-US" altLang="en-US" sz="2200" b="0" i="0" u="none" strike="noStrike" cap="none" normalizeH="0" baseline="0" dirty="0">
                <a:ln>
                  <a:noFill/>
                </a:ln>
                <a:solidFill>
                  <a:schemeClr val="tx1"/>
                </a:solidFill>
                <a:effectLst/>
              </a:rPr>
              <a:t> </a:t>
            </a:r>
            <a:r>
              <a:rPr kumimoji="0" lang="en-US" altLang="en-US" sz="2200" b="0" i="0" u="none" strike="noStrike" cap="none" normalizeH="0" baseline="0" dirty="0" err="1">
                <a:ln>
                  <a:noFill/>
                </a:ln>
                <a:solidFill>
                  <a:schemeClr val="tx1"/>
                </a:solidFill>
                <a:effectLst/>
              </a:rPr>
              <a:t>lucru</a:t>
            </a:r>
            <a:r>
              <a:rPr kumimoji="0" lang="en-US" altLang="en-US" sz="2200" b="0" i="0" u="none" strike="noStrike" cap="none" normalizeH="0" baseline="0" dirty="0">
                <a:ln>
                  <a:noFill/>
                </a:ln>
                <a:solidFill>
                  <a:schemeClr val="tx1"/>
                </a:solidFill>
                <a:effectLst/>
              </a:rPr>
              <a:t>;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dirty="0">
                <a:ln>
                  <a:noFill/>
                </a:ln>
                <a:solidFill>
                  <a:schemeClr val="tx1"/>
                </a:solidFill>
                <a:effectLst/>
              </a:rPr>
              <a:t>	d) </a:t>
            </a:r>
            <a:r>
              <a:rPr kumimoji="0" lang="en-US" altLang="en-US" sz="2200" b="0" i="0" u="none" strike="noStrike" cap="none" normalizeH="0" baseline="0" dirty="0" err="1">
                <a:ln>
                  <a:noFill/>
                </a:ln>
                <a:solidFill>
                  <a:schemeClr val="tx1"/>
                </a:solidFill>
                <a:effectLst/>
              </a:rPr>
              <a:t>cererea</a:t>
            </a:r>
            <a:r>
              <a:rPr kumimoji="0" lang="en-US" altLang="en-US" sz="2200" b="0" i="0" u="none" strike="noStrike" cap="none" normalizeH="0" baseline="0" dirty="0">
                <a:ln>
                  <a:noFill/>
                </a:ln>
                <a:solidFill>
                  <a:schemeClr val="tx1"/>
                </a:solidFill>
                <a:effectLst/>
              </a:rPr>
              <a:t> </a:t>
            </a:r>
            <a:r>
              <a:rPr kumimoji="0" lang="en-US" altLang="en-US" sz="2200" b="0" i="0" u="none" strike="noStrike" cap="none" normalizeH="0" baseline="0" dirty="0" err="1">
                <a:ln>
                  <a:noFill/>
                </a:ln>
                <a:solidFill>
                  <a:schemeClr val="tx1"/>
                </a:solidFill>
                <a:effectLst/>
              </a:rPr>
              <a:t>este</a:t>
            </a:r>
            <a:r>
              <a:rPr kumimoji="0" lang="en-US" altLang="en-US" sz="2200" b="0" i="0" u="none" strike="noStrike" cap="none" normalizeH="0" baseline="0" dirty="0">
                <a:ln>
                  <a:noFill/>
                </a:ln>
                <a:solidFill>
                  <a:schemeClr val="tx1"/>
                </a:solidFill>
                <a:effectLst/>
              </a:rPr>
              <a:t> </a:t>
            </a:r>
            <a:r>
              <a:rPr kumimoji="0" lang="en-US" altLang="en-US" sz="2200" b="1" i="1" u="none" strike="noStrike" cap="none" normalizeH="0" baseline="0" dirty="0" err="1">
                <a:ln>
                  <a:noFill/>
                </a:ln>
                <a:solidFill>
                  <a:schemeClr val="tx1"/>
                </a:solidFill>
                <a:effectLst/>
              </a:rPr>
              <a:t>adresată</a:t>
            </a:r>
            <a:r>
              <a:rPr kumimoji="0" lang="en-US" altLang="en-US" sz="2200" b="1" i="1" u="none" strike="noStrike" cap="none" normalizeH="0" baseline="0" dirty="0">
                <a:ln>
                  <a:noFill/>
                </a:ln>
                <a:solidFill>
                  <a:schemeClr val="tx1"/>
                </a:solidFill>
                <a:effectLst/>
              </a:rPr>
              <a:t> </a:t>
            </a:r>
            <a:r>
              <a:rPr kumimoji="0" lang="en-US" altLang="en-US" sz="2200" b="1" i="1" u="none" strike="noStrike" cap="none" normalizeH="0" baseline="0" dirty="0" err="1">
                <a:ln>
                  <a:noFill/>
                </a:ln>
                <a:solidFill>
                  <a:schemeClr val="tx1"/>
                </a:solidFill>
                <a:effectLst/>
              </a:rPr>
              <a:t>repetat</a:t>
            </a:r>
            <a:r>
              <a:rPr kumimoji="0" lang="en-US" altLang="en-US" sz="2200" b="1" i="1" u="none" strike="noStrike" cap="none" normalizeH="0" baseline="0" dirty="0">
                <a:ln>
                  <a:noFill/>
                </a:ln>
                <a:solidFill>
                  <a:schemeClr val="tx1"/>
                </a:solidFill>
                <a:effectLst/>
              </a:rPr>
              <a:t> </a:t>
            </a:r>
            <a:r>
              <a:rPr kumimoji="0" lang="en-US" altLang="en-US" sz="2200" b="0" i="0" u="none" strike="noStrike" cap="none" normalizeH="0" baseline="0" dirty="0" err="1">
                <a:ln>
                  <a:noFill/>
                </a:ln>
                <a:solidFill>
                  <a:schemeClr val="tx1"/>
                </a:solidFill>
                <a:effectLst/>
              </a:rPr>
              <a:t>pentru</a:t>
            </a:r>
            <a:r>
              <a:rPr kumimoji="0" lang="en-US" altLang="en-US" sz="2200" b="0" i="0" u="none" strike="noStrike" cap="none" normalizeH="0" baseline="0" dirty="0">
                <a:ln>
                  <a:noFill/>
                </a:ln>
                <a:solidFill>
                  <a:schemeClr val="tx1"/>
                </a:solidFill>
                <a:effectLst/>
              </a:rPr>
              <a:t> o </a:t>
            </a:r>
            <a:r>
              <a:rPr kumimoji="0" lang="en-US" altLang="en-US" sz="2200" b="0" i="0" u="none" strike="noStrike" cap="none" normalizeH="0" baseline="0" dirty="0" err="1">
                <a:ln>
                  <a:noFill/>
                </a:ln>
                <a:solidFill>
                  <a:schemeClr val="tx1"/>
                </a:solidFill>
                <a:effectLst/>
              </a:rPr>
              <a:t>situaţie</a:t>
            </a:r>
            <a:r>
              <a:rPr kumimoji="0" lang="en-US" altLang="en-US" sz="2200" b="0" i="0" u="none" strike="noStrike" cap="none" normalizeH="0" baseline="0" dirty="0">
                <a:ln>
                  <a:noFill/>
                </a:ln>
                <a:solidFill>
                  <a:schemeClr val="tx1"/>
                </a:solidFill>
                <a:effectLst/>
              </a:rPr>
              <a:t> care anterior a </a:t>
            </a:r>
            <a:r>
              <a:rPr kumimoji="0" lang="en-US" altLang="en-US" sz="2200" b="0" i="0" u="none" strike="noStrike" cap="none" normalizeH="0" baseline="0" dirty="0" err="1">
                <a:ln>
                  <a:noFill/>
                </a:ln>
                <a:solidFill>
                  <a:schemeClr val="tx1"/>
                </a:solidFill>
                <a:effectLst/>
              </a:rPr>
              <a:t>făcut</a:t>
            </a:r>
            <a:r>
              <a:rPr kumimoji="0" lang="en-US" altLang="en-US" sz="2200" b="0" i="0" u="none" strike="noStrike" cap="none" normalizeH="0" baseline="0" dirty="0">
                <a:ln>
                  <a:noFill/>
                </a:ln>
                <a:solidFill>
                  <a:schemeClr val="tx1"/>
                </a:solidFill>
                <a:effectLst/>
              </a:rPr>
              <a:t> </a:t>
            </a:r>
            <a:r>
              <a:rPr kumimoji="0" lang="en-US" altLang="en-US" sz="2200" b="0" i="0" u="none" strike="noStrike" cap="none" normalizeH="0" baseline="0" dirty="0" err="1">
                <a:ln>
                  <a:noFill/>
                </a:ln>
                <a:solidFill>
                  <a:schemeClr val="tx1"/>
                </a:solidFill>
                <a:effectLst/>
              </a:rPr>
              <a:t>obiectul</a:t>
            </a:r>
            <a:r>
              <a:rPr kumimoji="0" lang="en-US" altLang="en-US" sz="2200" b="0" i="0" u="none" strike="noStrike" cap="none" normalizeH="0" baseline="0" dirty="0">
                <a:ln>
                  <a:noFill/>
                </a:ln>
                <a:solidFill>
                  <a:schemeClr val="tx1"/>
                </a:solidFill>
                <a:effectLst/>
              </a:rPr>
              <a:t> </a:t>
            </a:r>
            <a:r>
              <a:rPr kumimoji="0" lang="en-US" altLang="en-US" sz="2200" b="0" i="0" u="none" strike="noStrike" cap="none" normalizeH="0" baseline="0" dirty="0" err="1">
                <a:ln>
                  <a:noFill/>
                </a:ln>
                <a:solidFill>
                  <a:schemeClr val="tx1"/>
                </a:solidFill>
                <a:effectLst/>
              </a:rPr>
              <a:t>unei</a:t>
            </a:r>
            <a:r>
              <a:rPr kumimoji="0" lang="en-US" altLang="en-US" sz="2200" b="0" i="0" u="none" strike="noStrike" cap="none" normalizeH="0" baseline="0" dirty="0">
                <a:ln>
                  <a:noFill/>
                </a:ln>
                <a:solidFill>
                  <a:schemeClr val="tx1"/>
                </a:solidFill>
                <a:effectLst/>
              </a:rPr>
              <a:t> </a:t>
            </a:r>
            <a:r>
              <a:rPr kumimoji="0" lang="en-US" altLang="en-US" sz="2200" b="0" i="0" u="none" strike="noStrike" cap="none" normalizeH="0" baseline="0" dirty="0" err="1">
                <a:ln>
                  <a:noFill/>
                </a:ln>
                <a:solidFill>
                  <a:schemeClr val="tx1"/>
                </a:solidFill>
                <a:effectLst/>
              </a:rPr>
              <a:t>decizii</a:t>
            </a:r>
            <a:r>
              <a:rPr kumimoji="0" lang="en-US" altLang="en-US" sz="2200" b="0" i="0" u="none" strike="noStrike" cap="none" normalizeH="0" baseline="0" dirty="0">
                <a:ln>
                  <a:noFill/>
                </a:ln>
                <a:solidFill>
                  <a:schemeClr val="tx1"/>
                </a:solidFill>
                <a:effectLst/>
              </a:rPr>
              <a:t> </a:t>
            </a:r>
            <a:r>
              <a:rPr kumimoji="0" lang="en-US" altLang="en-US" sz="2200" b="0" i="0" u="none" strike="noStrike" cap="none" normalizeH="0" baseline="0" dirty="0" err="1">
                <a:ln>
                  <a:noFill/>
                </a:ln>
                <a:solidFill>
                  <a:schemeClr val="tx1"/>
                </a:solidFill>
                <a:effectLst/>
              </a:rPr>
              <a:t>nefavorabile</a:t>
            </a:r>
            <a:r>
              <a:rPr kumimoji="0" lang="en-US" altLang="en-US" sz="2200" b="0" i="0" u="none" strike="noStrike" cap="none" normalizeH="0" baseline="0" dirty="0">
                <a:ln>
                  <a:noFill/>
                </a:ln>
                <a:solidFill>
                  <a:schemeClr val="tx1"/>
                </a:solidFill>
                <a:effectLst/>
              </a:rPr>
              <a:t> </a:t>
            </a:r>
            <a:r>
              <a:rPr kumimoji="0" lang="en-US" altLang="en-US" sz="2200" b="0" i="0" u="none" strike="noStrike" cap="none" normalizeH="0" baseline="0" dirty="0" err="1">
                <a:ln>
                  <a:noFill/>
                </a:ln>
                <a:solidFill>
                  <a:schemeClr val="tx1"/>
                </a:solidFill>
                <a:effectLst/>
              </a:rPr>
              <a:t>şi</a:t>
            </a:r>
            <a:r>
              <a:rPr kumimoji="0" lang="en-US" altLang="en-US" sz="2200" b="0" i="0" u="none" strike="noStrike" cap="none" normalizeH="0" baseline="0" dirty="0">
                <a:ln>
                  <a:noFill/>
                </a:ln>
                <a:solidFill>
                  <a:schemeClr val="tx1"/>
                </a:solidFill>
                <a:effectLst/>
              </a:rPr>
              <a:t> </a:t>
            </a:r>
            <a:r>
              <a:rPr kumimoji="0" lang="en-US" altLang="en-US" sz="2200" u="none" strike="noStrike" cap="none" normalizeH="0" baseline="0" dirty="0">
                <a:ln>
                  <a:noFill/>
                </a:ln>
                <a:solidFill>
                  <a:schemeClr val="tx1"/>
                </a:solidFill>
                <a:effectLst/>
              </a:rPr>
              <a:t>nu </a:t>
            </a:r>
            <a:r>
              <a:rPr kumimoji="0" lang="en-US" altLang="en-US" sz="2200" u="none" strike="noStrike" cap="none" normalizeH="0" baseline="0" dirty="0" err="1">
                <a:ln>
                  <a:noFill/>
                </a:ln>
                <a:solidFill>
                  <a:schemeClr val="tx1"/>
                </a:solidFill>
                <a:effectLst/>
              </a:rPr>
              <a:t>conţine</a:t>
            </a:r>
            <a:r>
              <a:rPr kumimoji="0" lang="en-US" altLang="en-US" sz="2200" u="none" strike="noStrike" cap="none" normalizeH="0" baseline="0" dirty="0">
                <a:ln>
                  <a:noFill/>
                </a:ln>
                <a:solidFill>
                  <a:schemeClr val="tx1"/>
                </a:solidFill>
                <a:effectLst/>
              </a:rPr>
              <a:t> </a:t>
            </a:r>
            <a:r>
              <a:rPr kumimoji="0" lang="en-US" altLang="en-US" sz="2200" u="none" strike="noStrike" cap="none" normalizeH="0" baseline="0" dirty="0" err="1">
                <a:ln>
                  <a:noFill/>
                </a:ln>
                <a:solidFill>
                  <a:schemeClr val="tx1"/>
                </a:solidFill>
                <a:effectLst/>
              </a:rPr>
              <a:t>argumente</a:t>
            </a:r>
            <a:r>
              <a:rPr kumimoji="0" lang="en-US" altLang="en-US" sz="2200" u="none" strike="noStrike" cap="none" normalizeH="0" baseline="0" dirty="0">
                <a:ln>
                  <a:noFill/>
                </a:ln>
                <a:solidFill>
                  <a:schemeClr val="tx1"/>
                </a:solidFill>
                <a:effectLst/>
              </a:rPr>
              <a:t> </a:t>
            </a:r>
            <a:r>
              <a:rPr kumimoji="0" lang="en-US" altLang="en-US" sz="2200" u="none" strike="noStrike" cap="none" normalizeH="0" baseline="0" dirty="0" err="1">
                <a:ln>
                  <a:noFill/>
                </a:ln>
                <a:solidFill>
                  <a:schemeClr val="tx1"/>
                </a:solidFill>
                <a:effectLst/>
              </a:rPr>
              <a:t>ori</a:t>
            </a:r>
            <a:r>
              <a:rPr kumimoji="0" lang="en-US" altLang="en-US" sz="2200" u="none" strike="noStrike" cap="none" normalizeH="0" baseline="0" dirty="0">
                <a:ln>
                  <a:noFill/>
                </a:ln>
                <a:solidFill>
                  <a:schemeClr val="tx1"/>
                </a:solidFill>
                <a:effectLst/>
              </a:rPr>
              <a:t> </a:t>
            </a:r>
            <a:r>
              <a:rPr kumimoji="0" lang="en-US" altLang="en-US" sz="2200" u="none" strike="noStrike" cap="none" normalizeH="0" baseline="0" dirty="0" err="1">
                <a:ln>
                  <a:noFill/>
                </a:ln>
                <a:solidFill>
                  <a:schemeClr val="tx1"/>
                </a:solidFill>
                <a:effectLst/>
              </a:rPr>
              <a:t>informaţii</a:t>
            </a:r>
            <a:r>
              <a:rPr kumimoji="0" lang="en-US" altLang="en-US" sz="2200" u="none" strike="noStrike" cap="none" normalizeH="0" baseline="0" dirty="0">
                <a:ln>
                  <a:noFill/>
                </a:ln>
                <a:solidFill>
                  <a:schemeClr val="tx1"/>
                </a:solidFill>
                <a:effectLst/>
              </a:rPr>
              <a:t> </a:t>
            </a:r>
            <a:r>
              <a:rPr kumimoji="0" lang="en-US" altLang="en-US" sz="2200" u="none" strike="noStrike" cap="none" normalizeH="0" baseline="0" dirty="0" err="1">
                <a:ln>
                  <a:noFill/>
                </a:ln>
                <a:solidFill>
                  <a:schemeClr val="tx1"/>
                </a:solidFill>
                <a:effectLst/>
              </a:rPr>
              <a:t>noi</a:t>
            </a:r>
            <a:r>
              <a:rPr kumimoji="0" lang="en-US" altLang="en-US" sz="2200" b="0" i="0" u="none" strike="noStrike" cap="none" normalizeH="0" baseline="0" dirty="0">
                <a:ln>
                  <a:noFill/>
                </a:ln>
                <a:solidFill>
                  <a:schemeClr val="tx1"/>
                </a:solidFill>
                <a:effectLst/>
              </a:rPr>
              <a:t>;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dirty="0">
                <a:ln>
                  <a:noFill/>
                </a:ln>
                <a:solidFill>
                  <a:schemeClr val="tx1"/>
                </a:solidFill>
                <a:effectLst/>
              </a:rPr>
              <a:t>	e) </a:t>
            </a:r>
            <a:r>
              <a:rPr kumimoji="0" lang="en-US" altLang="en-US" sz="2200" b="0" i="0" u="none" strike="noStrike" cap="none" normalizeH="0" baseline="0" dirty="0" err="1">
                <a:ln>
                  <a:noFill/>
                </a:ln>
                <a:solidFill>
                  <a:schemeClr val="tx1"/>
                </a:solidFill>
                <a:effectLst/>
              </a:rPr>
              <a:t>dacă</a:t>
            </a:r>
            <a:r>
              <a:rPr kumimoji="0" lang="en-US" altLang="en-US" sz="2200" b="0" i="0" u="none" strike="noStrike" cap="none" normalizeH="0" baseline="0" dirty="0">
                <a:ln>
                  <a:noFill/>
                </a:ln>
                <a:solidFill>
                  <a:schemeClr val="tx1"/>
                </a:solidFill>
                <a:effectLst/>
              </a:rPr>
              <a:t> </a:t>
            </a:r>
            <a:r>
              <a:rPr kumimoji="0" lang="en-US" altLang="en-US" sz="2200" b="1" i="1" u="none" strike="noStrike" cap="none" normalizeH="0" baseline="0" dirty="0">
                <a:ln>
                  <a:noFill/>
                </a:ln>
                <a:solidFill>
                  <a:schemeClr val="tx1"/>
                </a:solidFill>
                <a:effectLst/>
              </a:rPr>
              <a:t>se </a:t>
            </a:r>
            <a:r>
              <a:rPr kumimoji="0" lang="en-US" altLang="en-US" sz="2200" b="1" i="1" u="none" strike="noStrike" cap="none" normalizeH="0" baseline="0" dirty="0" err="1">
                <a:ln>
                  <a:noFill/>
                </a:ln>
                <a:solidFill>
                  <a:schemeClr val="tx1"/>
                </a:solidFill>
                <a:effectLst/>
              </a:rPr>
              <a:t>aduce</a:t>
            </a:r>
            <a:r>
              <a:rPr kumimoji="0" lang="en-US" altLang="en-US" sz="2200" b="1" i="1" u="none" strike="noStrike" cap="none" normalizeH="0" baseline="0" dirty="0">
                <a:ln>
                  <a:noFill/>
                </a:ln>
                <a:solidFill>
                  <a:schemeClr val="tx1"/>
                </a:solidFill>
                <a:effectLst/>
              </a:rPr>
              <a:t> </a:t>
            </a:r>
            <a:r>
              <a:rPr kumimoji="0" lang="en-US" altLang="en-US" sz="2200" b="1" i="1" u="none" strike="noStrike" cap="none" normalizeH="0" baseline="0" dirty="0" err="1">
                <a:ln>
                  <a:noFill/>
                </a:ln>
                <a:solidFill>
                  <a:schemeClr val="tx1"/>
                </a:solidFill>
                <a:effectLst/>
              </a:rPr>
              <a:t>atingere</a:t>
            </a:r>
            <a:r>
              <a:rPr kumimoji="0" lang="en-US" altLang="en-US" sz="2200" b="1" i="1" u="none" strike="noStrike" cap="none" normalizeH="0" baseline="0" dirty="0">
                <a:ln>
                  <a:noFill/>
                </a:ln>
                <a:solidFill>
                  <a:schemeClr val="tx1"/>
                </a:solidFill>
                <a:effectLst/>
              </a:rPr>
              <a:t> </a:t>
            </a:r>
            <a:r>
              <a:rPr kumimoji="0" lang="en-US" altLang="en-US" sz="2200" b="1" i="1" u="none" strike="noStrike" cap="none" normalizeH="0" baseline="0" dirty="0" err="1">
                <a:ln>
                  <a:noFill/>
                </a:ln>
                <a:solidFill>
                  <a:schemeClr val="tx1"/>
                </a:solidFill>
                <a:effectLst/>
              </a:rPr>
              <a:t>anchetelor</a:t>
            </a:r>
            <a:r>
              <a:rPr kumimoji="0" lang="en-US" altLang="en-US" sz="2200" b="1" i="1" u="none" strike="noStrike" cap="none" normalizeH="0" baseline="0" dirty="0">
                <a:ln>
                  <a:noFill/>
                </a:ln>
                <a:solidFill>
                  <a:schemeClr val="tx1"/>
                </a:solidFill>
                <a:effectLst/>
              </a:rPr>
              <a:t> </a:t>
            </a:r>
            <a:r>
              <a:rPr kumimoji="0" lang="en-US" altLang="en-US" sz="2200" b="0" i="0" u="none" strike="noStrike" cap="none" normalizeH="0" baseline="0" dirty="0" err="1">
                <a:ln>
                  <a:noFill/>
                </a:ln>
                <a:solidFill>
                  <a:schemeClr val="tx1"/>
                </a:solidFill>
                <a:effectLst/>
              </a:rPr>
              <a:t>iniţiate</a:t>
            </a:r>
            <a:r>
              <a:rPr kumimoji="0" lang="en-US" altLang="en-US" sz="2200" b="0" i="0" u="none" strike="noStrike" cap="none" normalizeH="0" baseline="0" dirty="0">
                <a:ln>
                  <a:noFill/>
                </a:ln>
                <a:solidFill>
                  <a:schemeClr val="tx1"/>
                </a:solidFill>
                <a:effectLst/>
              </a:rPr>
              <a:t> </a:t>
            </a:r>
            <a:r>
              <a:rPr kumimoji="0" lang="en-US" altLang="en-US" sz="2200" b="0" i="0" u="none" strike="noStrike" cap="none" normalizeH="0" baseline="0" dirty="0" err="1">
                <a:ln>
                  <a:noFill/>
                </a:ln>
                <a:solidFill>
                  <a:schemeClr val="tx1"/>
                </a:solidFill>
                <a:effectLst/>
              </a:rPr>
              <a:t>în</a:t>
            </a:r>
            <a:r>
              <a:rPr kumimoji="0" lang="en-US" altLang="en-US" sz="2200" b="0" i="0" u="none" strike="noStrike" cap="none" normalizeH="0" baseline="0" dirty="0">
                <a:ln>
                  <a:noFill/>
                </a:ln>
                <a:solidFill>
                  <a:schemeClr val="tx1"/>
                </a:solidFill>
                <a:effectLst/>
              </a:rPr>
              <a:t> </a:t>
            </a:r>
            <a:r>
              <a:rPr kumimoji="0" lang="en-US" altLang="en-US" sz="2200" b="0" i="0" u="none" strike="noStrike" cap="none" normalizeH="0" baseline="0" dirty="0" err="1">
                <a:ln>
                  <a:noFill/>
                </a:ln>
                <a:solidFill>
                  <a:schemeClr val="tx1"/>
                </a:solidFill>
                <a:effectLst/>
              </a:rPr>
              <a:t>scopul</a:t>
            </a:r>
            <a:r>
              <a:rPr kumimoji="0" lang="en-US" altLang="en-US" sz="2200" b="0" i="0" u="none" strike="noStrike" cap="none" normalizeH="0" baseline="0" dirty="0">
                <a:ln>
                  <a:noFill/>
                </a:ln>
                <a:solidFill>
                  <a:schemeClr val="tx1"/>
                </a:solidFill>
                <a:effectLst/>
              </a:rPr>
              <a:t> </a:t>
            </a:r>
            <a:r>
              <a:rPr kumimoji="0" lang="en-US" altLang="en-US" sz="2200" b="0" i="0" u="none" strike="noStrike" cap="none" normalizeH="0" baseline="0" dirty="0" err="1">
                <a:ln>
                  <a:noFill/>
                </a:ln>
                <a:solidFill>
                  <a:schemeClr val="tx1"/>
                </a:solidFill>
                <a:effectLst/>
              </a:rPr>
              <a:t>combaterii</a:t>
            </a:r>
            <a:r>
              <a:rPr kumimoji="0" lang="en-US" altLang="en-US" sz="2200" b="0" i="0" u="none" strike="noStrike" cap="none" normalizeH="0" baseline="0" dirty="0">
                <a:ln>
                  <a:noFill/>
                </a:ln>
                <a:solidFill>
                  <a:schemeClr val="tx1"/>
                </a:solidFill>
                <a:effectLst/>
              </a:rPr>
              <a:t> </a:t>
            </a:r>
            <a:r>
              <a:rPr kumimoji="0" lang="en-US" altLang="en-US" sz="2200" b="0" i="0" u="none" strike="noStrike" cap="none" normalizeH="0" baseline="0" dirty="0" err="1">
                <a:ln>
                  <a:noFill/>
                </a:ln>
                <a:solidFill>
                  <a:schemeClr val="tx1"/>
                </a:solidFill>
                <a:effectLst/>
              </a:rPr>
              <a:t>fraudei</a:t>
            </a:r>
            <a:r>
              <a:rPr kumimoji="0" lang="en-US" altLang="en-US" sz="2200" b="0" i="0" u="none" strike="noStrike" cap="none" normalizeH="0" baseline="0" dirty="0">
                <a:ln>
                  <a:noFill/>
                </a:ln>
                <a:solidFill>
                  <a:schemeClr val="tx1"/>
                </a:solidFill>
                <a:effectLst/>
              </a:rPr>
              <a:t>;</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dirty="0">
                <a:ln>
                  <a:noFill/>
                </a:ln>
                <a:solidFill>
                  <a:schemeClr val="tx1"/>
                </a:solidFill>
                <a:effectLst/>
              </a:rPr>
              <a:t>	f) </a:t>
            </a:r>
            <a:r>
              <a:rPr kumimoji="0" lang="en-US" altLang="en-US" sz="2200" b="0" i="0" u="none" strike="noStrike" cap="none" normalizeH="0" baseline="0" dirty="0" err="1">
                <a:ln>
                  <a:noFill/>
                </a:ln>
                <a:solidFill>
                  <a:schemeClr val="tx1"/>
                </a:solidFill>
                <a:effectLst/>
              </a:rPr>
              <a:t>Serviciul</a:t>
            </a:r>
            <a:r>
              <a:rPr kumimoji="0" lang="en-US" altLang="en-US" sz="2200" b="0" i="0" u="none" strike="noStrike" cap="none" normalizeH="0" baseline="0" dirty="0">
                <a:ln>
                  <a:noFill/>
                </a:ln>
                <a:solidFill>
                  <a:schemeClr val="tx1"/>
                </a:solidFill>
                <a:effectLst/>
              </a:rPr>
              <a:t> </a:t>
            </a:r>
            <a:r>
              <a:rPr kumimoji="0" lang="en-US" altLang="en-US" sz="2200" b="0" i="0" u="none" strike="noStrike" cap="none" normalizeH="0" baseline="0" dirty="0" err="1">
                <a:ln>
                  <a:noFill/>
                </a:ln>
                <a:solidFill>
                  <a:schemeClr val="tx1"/>
                </a:solidFill>
                <a:effectLst/>
              </a:rPr>
              <a:t>Vamal</a:t>
            </a:r>
            <a:r>
              <a:rPr kumimoji="0" lang="en-US" altLang="en-US" sz="2200" b="0" i="0" u="none" strike="noStrike" cap="none" normalizeH="0" baseline="0" dirty="0">
                <a:ln>
                  <a:noFill/>
                </a:ln>
                <a:solidFill>
                  <a:schemeClr val="tx1"/>
                </a:solidFill>
                <a:effectLst/>
              </a:rPr>
              <a:t> </a:t>
            </a:r>
            <a:r>
              <a:rPr kumimoji="0" lang="en-US" altLang="en-US" sz="2200" b="0" i="0" u="none" strike="noStrike" cap="none" normalizeH="0" baseline="0" dirty="0" err="1">
                <a:ln>
                  <a:noFill/>
                </a:ln>
                <a:solidFill>
                  <a:schemeClr val="tx1"/>
                </a:solidFill>
                <a:effectLst/>
              </a:rPr>
              <a:t>informează</a:t>
            </a:r>
            <a:r>
              <a:rPr kumimoji="0" lang="en-US" altLang="en-US" sz="2200" b="0" i="0" u="none" strike="noStrike" cap="none" normalizeH="0" baseline="0" dirty="0">
                <a:ln>
                  <a:noFill/>
                </a:ln>
                <a:solidFill>
                  <a:schemeClr val="tx1"/>
                </a:solidFill>
                <a:effectLst/>
              </a:rPr>
              <a:t> </a:t>
            </a:r>
            <a:r>
              <a:rPr kumimoji="0" lang="en-US" altLang="en-US" sz="2200" b="0" i="0" u="none" strike="noStrike" cap="none" normalizeH="0" baseline="0" dirty="0" err="1">
                <a:ln>
                  <a:noFill/>
                </a:ln>
                <a:solidFill>
                  <a:schemeClr val="tx1"/>
                </a:solidFill>
                <a:effectLst/>
              </a:rPr>
              <a:t>persoana</a:t>
            </a:r>
            <a:r>
              <a:rPr kumimoji="0" lang="en-US" altLang="en-US" sz="2200" b="0" i="0" u="none" strike="noStrike" cap="none" normalizeH="0" baseline="0" dirty="0">
                <a:ln>
                  <a:noFill/>
                </a:ln>
                <a:solidFill>
                  <a:schemeClr val="tx1"/>
                </a:solidFill>
                <a:effectLst/>
              </a:rPr>
              <a:t> care a </a:t>
            </a:r>
            <a:r>
              <a:rPr kumimoji="0" lang="en-US" altLang="en-US" sz="2200" b="0" i="0" u="none" strike="noStrike" cap="none" normalizeH="0" baseline="0" dirty="0" err="1">
                <a:ln>
                  <a:noFill/>
                </a:ln>
                <a:solidFill>
                  <a:schemeClr val="tx1"/>
                </a:solidFill>
                <a:effectLst/>
              </a:rPr>
              <a:t>depus</a:t>
            </a:r>
            <a:r>
              <a:rPr kumimoji="0" lang="en-US" altLang="en-US" sz="2200" b="0" i="0" u="none" strike="noStrike" cap="none" normalizeH="0" baseline="0" dirty="0">
                <a:ln>
                  <a:noFill/>
                </a:ln>
                <a:solidFill>
                  <a:schemeClr val="tx1"/>
                </a:solidFill>
                <a:effectLst/>
              </a:rPr>
              <a:t> </a:t>
            </a:r>
            <a:r>
              <a:rPr kumimoji="0" lang="en-US" altLang="en-US" sz="2200" b="1" i="1" u="none" strike="noStrike" cap="none" normalizeH="0" baseline="0" dirty="0" err="1">
                <a:ln>
                  <a:noFill/>
                </a:ln>
                <a:solidFill>
                  <a:schemeClr val="tx1"/>
                </a:solidFill>
                <a:effectLst/>
              </a:rPr>
              <a:t>notificarea</a:t>
            </a:r>
            <a:r>
              <a:rPr kumimoji="0" lang="en-US" altLang="en-US" sz="2200" b="1" i="1" u="none" strike="noStrike" cap="none" normalizeH="0" baseline="0" dirty="0">
                <a:ln>
                  <a:noFill/>
                </a:ln>
                <a:solidFill>
                  <a:schemeClr val="tx1"/>
                </a:solidFill>
                <a:effectLst/>
              </a:rPr>
              <a:t> </a:t>
            </a:r>
            <a:r>
              <a:rPr kumimoji="0" lang="en-US" altLang="en-US" sz="2200" b="1" i="1" u="none" strike="noStrike" cap="none" normalizeH="0" baseline="0" dirty="0" err="1">
                <a:ln>
                  <a:noFill/>
                </a:ln>
                <a:solidFill>
                  <a:schemeClr val="tx1"/>
                </a:solidFill>
                <a:effectLst/>
              </a:rPr>
              <a:t>sumară</a:t>
            </a:r>
            <a:r>
              <a:rPr kumimoji="0" lang="en-US" altLang="en-US" sz="2200" b="1" i="1" u="none" strike="noStrike" cap="none" normalizeH="0" baseline="0" dirty="0">
                <a:ln>
                  <a:noFill/>
                </a:ln>
                <a:solidFill>
                  <a:schemeClr val="tx1"/>
                </a:solidFill>
                <a:effectLst/>
              </a:rPr>
              <a:t> de </a:t>
            </a:r>
            <a:r>
              <a:rPr kumimoji="0" lang="en-US" altLang="en-US" sz="2200" b="1" i="1" u="none" strike="noStrike" cap="none" normalizeH="0" baseline="0" dirty="0" err="1">
                <a:ln>
                  <a:noFill/>
                </a:ln>
                <a:solidFill>
                  <a:schemeClr val="tx1"/>
                </a:solidFill>
                <a:effectLst/>
              </a:rPr>
              <a:t>intrare</a:t>
            </a:r>
            <a:r>
              <a:rPr kumimoji="0" lang="en-US" altLang="en-US" sz="2200" b="1" i="1" u="none" strike="noStrike" cap="none" normalizeH="0" baseline="0" dirty="0">
                <a:ln>
                  <a:noFill/>
                </a:ln>
                <a:solidFill>
                  <a:schemeClr val="tx1"/>
                </a:solidFill>
                <a:effectLst/>
              </a:rPr>
              <a:t> </a:t>
            </a:r>
            <a:r>
              <a:rPr kumimoji="0" lang="en-US" altLang="en-US" sz="2200" b="0" i="0" u="none" strike="noStrike" cap="none" normalizeH="0" baseline="0" dirty="0" err="1">
                <a:ln>
                  <a:noFill/>
                </a:ln>
                <a:solidFill>
                  <a:schemeClr val="tx1"/>
                </a:solidFill>
                <a:effectLst/>
              </a:rPr>
              <a:t>că</a:t>
            </a:r>
            <a:r>
              <a:rPr kumimoji="0" lang="en-US" altLang="en-US" sz="2200" b="0" i="0" u="none" strike="noStrike" cap="none" normalizeH="0" baseline="0" dirty="0">
                <a:ln>
                  <a:noFill/>
                </a:ln>
                <a:solidFill>
                  <a:schemeClr val="tx1"/>
                </a:solidFill>
                <a:effectLst/>
              </a:rPr>
              <a:t> </a:t>
            </a:r>
            <a:r>
              <a:rPr kumimoji="0" lang="en-US" altLang="en-US" sz="2200" b="0" i="0" u="none" strike="noStrike" cap="none" normalizeH="0" baseline="0" dirty="0" err="1">
                <a:ln>
                  <a:noFill/>
                </a:ln>
                <a:solidFill>
                  <a:schemeClr val="tx1"/>
                </a:solidFill>
                <a:effectLst/>
              </a:rPr>
              <a:t>mărfurile</a:t>
            </a:r>
            <a:r>
              <a:rPr kumimoji="0" lang="en-US" altLang="en-US" sz="2200" b="0" i="0" u="none" strike="noStrike" cap="none" normalizeH="0" baseline="0" dirty="0">
                <a:ln>
                  <a:noFill/>
                </a:ln>
                <a:solidFill>
                  <a:schemeClr val="tx1"/>
                </a:solidFill>
                <a:effectLst/>
              </a:rPr>
              <a:t> nu </a:t>
            </a:r>
            <a:r>
              <a:rPr kumimoji="0" lang="en-US" altLang="en-US" sz="2200" b="0" i="0" u="none" strike="noStrike" cap="none" normalizeH="0" baseline="0" dirty="0" err="1">
                <a:ln>
                  <a:noFill/>
                </a:ln>
                <a:solidFill>
                  <a:schemeClr val="tx1"/>
                </a:solidFill>
                <a:effectLst/>
              </a:rPr>
              <a:t>trebuie</a:t>
            </a:r>
            <a:r>
              <a:rPr kumimoji="0" lang="en-US" altLang="en-US" sz="2200" b="0" i="0" u="none" strike="noStrike" cap="none" normalizeH="0" baseline="0" dirty="0">
                <a:ln>
                  <a:noFill/>
                </a:ln>
                <a:solidFill>
                  <a:schemeClr val="tx1"/>
                </a:solidFill>
                <a:effectLst/>
              </a:rPr>
              <a:t> </a:t>
            </a:r>
            <a:r>
              <a:rPr kumimoji="0" lang="en-US" altLang="en-US" sz="2200" b="0" i="0" u="none" strike="noStrike" cap="none" normalizeH="0" baseline="0" dirty="0" err="1">
                <a:ln>
                  <a:noFill/>
                </a:ln>
                <a:solidFill>
                  <a:schemeClr val="tx1"/>
                </a:solidFill>
                <a:effectLst/>
              </a:rPr>
              <a:t>să</a:t>
            </a:r>
            <a:r>
              <a:rPr kumimoji="0" lang="en-US" altLang="en-US" sz="2200" b="0" i="0" u="none" strike="noStrike" cap="none" normalizeH="0" baseline="0" dirty="0">
                <a:ln>
                  <a:noFill/>
                </a:ln>
                <a:solidFill>
                  <a:schemeClr val="tx1"/>
                </a:solidFill>
                <a:effectLst/>
              </a:rPr>
              <a:t> fie </a:t>
            </a:r>
            <a:r>
              <a:rPr kumimoji="0" lang="en-US" altLang="en-US" sz="2200" b="0" i="0" u="none" strike="noStrike" cap="none" normalizeH="0" baseline="0" dirty="0" err="1">
                <a:ln>
                  <a:noFill/>
                </a:ln>
                <a:solidFill>
                  <a:schemeClr val="tx1"/>
                </a:solidFill>
                <a:effectLst/>
              </a:rPr>
              <a:t>încărcate</a:t>
            </a:r>
            <a:r>
              <a:rPr kumimoji="0" lang="en-US" altLang="en-US" sz="2200" b="0" i="0" u="none" strike="noStrike" cap="none" normalizeH="0" baseline="0" dirty="0">
                <a:ln>
                  <a:noFill/>
                </a:ln>
                <a:solidFill>
                  <a:schemeClr val="tx1"/>
                </a:solidFill>
                <a:effectLst/>
              </a:rPr>
              <a:t>, </a:t>
            </a:r>
            <a:r>
              <a:rPr kumimoji="0" lang="en-US" altLang="en-US" sz="2200" b="0" i="0" u="none" strike="noStrike" cap="none" normalizeH="0" baseline="0" dirty="0" err="1">
                <a:ln>
                  <a:noFill/>
                </a:ln>
                <a:solidFill>
                  <a:schemeClr val="tx1"/>
                </a:solidFill>
                <a:effectLst/>
              </a:rPr>
              <a:t>în</a:t>
            </a:r>
            <a:r>
              <a:rPr kumimoji="0" lang="en-US" altLang="en-US" sz="2200" b="0" i="0" u="none" strike="noStrike" cap="none" normalizeH="0" baseline="0" dirty="0">
                <a:ln>
                  <a:noFill/>
                </a:ln>
                <a:solidFill>
                  <a:schemeClr val="tx1"/>
                </a:solidFill>
                <a:effectLst/>
              </a:rPr>
              <a:t> </a:t>
            </a:r>
            <a:r>
              <a:rPr kumimoji="0" lang="en-US" altLang="en-US" sz="2200" b="0" i="0" u="none" strike="noStrike" cap="none" normalizeH="0" baseline="0" dirty="0" err="1">
                <a:ln>
                  <a:noFill/>
                </a:ln>
                <a:solidFill>
                  <a:schemeClr val="tx1"/>
                </a:solidFill>
                <a:effectLst/>
              </a:rPr>
              <a:t>cazul</a:t>
            </a:r>
            <a:r>
              <a:rPr kumimoji="0" lang="en-US" altLang="en-US" sz="2200" b="0" i="0" u="none" strike="noStrike" cap="none" normalizeH="0" baseline="0" dirty="0">
                <a:ln>
                  <a:noFill/>
                </a:ln>
                <a:solidFill>
                  <a:schemeClr val="tx1"/>
                </a:solidFill>
                <a:effectLst/>
              </a:rPr>
              <a:t> </a:t>
            </a:r>
            <a:r>
              <a:rPr kumimoji="0" lang="en-US" altLang="en-US" sz="2200" b="0" i="0" u="none" strike="noStrike" cap="none" normalizeH="0" baseline="0" dirty="0" err="1">
                <a:ln>
                  <a:noFill/>
                </a:ln>
                <a:solidFill>
                  <a:schemeClr val="tx1"/>
                </a:solidFill>
                <a:effectLst/>
              </a:rPr>
              <a:t>traficului</a:t>
            </a:r>
            <a:r>
              <a:rPr kumimoji="0" lang="en-US" altLang="en-US" sz="2200" b="0" i="0" u="none" strike="noStrike" cap="none" normalizeH="0" baseline="0" dirty="0">
                <a:ln>
                  <a:noFill/>
                </a:ln>
                <a:solidFill>
                  <a:schemeClr val="tx1"/>
                </a:solidFill>
                <a:effectLst/>
              </a:rPr>
              <a:t> </a:t>
            </a:r>
            <a:r>
              <a:rPr kumimoji="0" lang="en-US" altLang="en-US" sz="2200" b="0" i="0" u="none" strike="noStrike" cap="none" normalizeH="0" baseline="0" dirty="0" err="1">
                <a:ln>
                  <a:noFill/>
                </a:ln>
                <a:solidFill>
                  <a:schemeClr val="tx1"/>
                </a:solidFill>
                <a:effectLst/>
              </a:rPr>
              <a:t>maritim</a:t>
            </a:r>
            <a:r>
              <a:rPr kumimoji="0" lang="en-US" altLang="en-US" sz="2200" b="0" i="0" u="none" strike="noStrike" cap="none" normalizeH="0" baseline="0" dirty="0">
                <a:ln>
                  <a:noFill/>
                </a:ln>
                <a:solidFill>
                  <a:schemeClr val="tx1"/>
                </a:solidFill>
                <a:effectLst/>
              </a:rPr>
              <a:t> </a:t>
            </a:r>
            <a:r>
              <a:rPr kumimoji="0" lang="en-US" altLang="en-US" sz="2200" b="0" i="0" u="none" strike="noStrike" cap="none" normalizeH="0" baseline="0" dirty="0" err="1">
                <a:ln>
                  <a:noFill/>
                </a:ln>
                <a:solidFill>
                  <a:schemeClr val="tx1"/>
                </a:solidFill>
                <a:effectLst/>
              </a:rPr>
              <a:t>containerizat</a:t>
            </a:r>
            <a:r>
              <a:rPr kumimoji="0" lang="en-US" altLang="en-US" sz="2200" b="0" i="0" u="none" strike="noStrike" cap="none" normalizeH="0" baseline="0" dirty="0">
                <a:ln>
                  <a:noFill/>
                </a:ln>
                <a:solidFill>
                  <a:schemeClr val="tx1"/>
                </a:solidFill>
                <a:effectLst/>
              </a:rPr>
              <a:t> </a:t>
            </a:r>
            <a:r>
              <a:rPr kumimoji="0" lang="en-US" altLang="en-US" sz="2200" b="0" i="0" u="none" strike="noStrike" cap="none" normalizeH="0" baseline="0" dirty="0" err="1">
                <a:ln>
                  <a:noFill/>
                </a:ln>
                <a:solidFill>
                  <a:schemeClr val="tx1"/>
                </a:solidFill>
                <a:effectLst/>
              </a:rPr>
              <a:t>şi</a:t>
            </a:r>
            <a:r>
              <a:rPr kumimoji="0" lang="en-US" altLang="en-US" sz="2200" b="0" i="0" u="none" strike="noStrike" cap="none" normalizeH="0" baseline="0" dirty="0">
                <a:ln>
                  <a:noFill/>
                </a:ln>
                <a:solidFill>
                  <a:schemeClr val="tx1"/>
                </a:solidFill>
                <a:effectLst/>
              </a:rPr>
              <a:t> </a:t>
            </a:r>
            <a:r>
              <a:rPr kumimoji="0" lang="en-US" altLang="en-US" sz="2200" b="0" i="0" u="none" strike="noStrike" cap="none" normalizeH="0" baseline="0" dirty="0" err="1">
                <a:ln>
                  <a:noFill/>
                </a:ln>
                <a:solidFill>
                  <a:schemeClr val="tx1"/>
                </a:solidFill>
                <a:effectLst/>
              </a:rPr>
              <a:t>în</a:t>
            </a:r>
            <a:r>
              <a:rPr kumimoji="0" lang="en-US" altLang="en-US" sz="2200" b="0" i="0" u="none" strike="noStrike" cap="none" normalizeH="0" baseline="0" dirty="0">
                <a:ln>
                  <a:noFill/>
                </a:ln>
                <a:solidFill>
                  <a:schemeClr val="tx1"/>
                </a:solidFill>
                <a:effectLst/>
              </a:rPr>
              <a:t> </a:t>
            </a:r>
            <a:r>
              <a:rPr kumimoji="0" lang="en-US" altLang="en-US" sz="2200" b="0" i="0" u="none" strike="noStrike" cap="none" normalizeH="0" baseline="0" dirty="0" err="1">
                <a:ln>
                  <a:noFill/>
                </a:ln>
                <a:solidFill>
                  <a:schemeClr val="tx1"/>
                </a:solidFill>
                <a:effectLst/>
              </a:rPr>
              <a:t>cazul</a:t>
            </a:r>
            <a:r>
              <a:rPr kumimoji="0" lang="en-US" altLang="en-US" sz="2200" b="0" i="0" u="none" strike="noStrike" cap="none" normalizeH="0" baseline="0" dirty="0">
                <a:ln>
                  <a:noFill/>
                </a:ln>
                <a:solidFill>
                  <a:schemeClr val="tx1"/>
                </a:solidFill>
                <a:effectLst/>
              </a:rPr>
              <a:t> </a:t>
            </a:r>
            <a:r>
              <a:rPr kumimoji="0" lang="en-US" altLang="en-US" sz="2200" b="0" i="0" u="none" strike="noStrike" cap="none" normalizeH="0" baseline="0" dirty="0" err="1">
                <a:ln>
                  <a:noFill/>
                </a:ln>
                <a:solidFill>
                  <a:schemeClr val="tx1"/>
                </a:solidFill>
                <a:effectLst/>
              </a:rPr>
              <a:t>traficului</a:t>
            </a:r>
            <a:r>
              <a:rPr kumimoji="0" lang="en-US" altLang="en-US" sz="2200" b="0" i="0" u="none" strike="noStrike" cap="none" normalizeH="0" baseline="0" dirty="0">
                <a:ln>
                  <a:noFill/>
                </a:ln>
                <a:solidFill>
                  <a:schemeClr val="tx1"/>
                </a:solidFill>
                <a:effectLst/>
              </a:rPr>
              <a:t> </a:t>
            </a:r>
            <a:r>
              <a:rPr kumimoji="0" lang="en-US" altLang="en-US" sz="2200" b="0" i="0" u="none" strike="noStrike" cap="none" normalizeH="0" baseline="0" dirty="0" err="1">
                <a:ln>
                  <a:noFill/>
                </a:ln>
                <a:solidFill>
                  <a:schemeClr val="tx1"/>
                </a:solidFill>
                <a:effectLst/>
              </a:rPr>
              <a:t>aerian</a:t>
            </a:r>
            <a:r>
              <a:rPr kumimoji="0" lang="en-US" altLang="en-US" sz="2200" b="0" i="0" u="none" strike="noStrike" cap="none" normalizeH="0" baseline="0" dirty="0">
                <a:ln>
                  <a:noFill/>
                </a:ln>
                <a:solidFill>
                  <a:schemeClr val="tx1"/>
                </a:solidFill>
                <a:effectLst/>
              </a:rPr>
              <a:t>;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dirty="0">
                <a:ln>
                  <a:noFill/>
                </a:ln>
                <a:solidFill>
                  <a:schemeClr val="tx1"/>
                </a:solidFill>
                <a:effectLst/>
              </a:rPr>
              <a:t>	g) </a:t>
            </a:r>
            <a:r>
              <a:rPr kumimoji="0" lang="en-US" altLang="en-US" sz="2200" b="0" i="0" u="none" strike="noStrike" cap="none" normalizeH="0" baseline="0" dirty="0" err="1">
                <a:ln>
                  <a:noFill/>
                </a:ln>
                <a:solidFill>
                  <a:schemeClr val="tx1"/>
                </a:solidFill>
                <a:effectLst/>
              </a:rPr>
              <a:t>solicitantul</a:t>
            </a:r>
            <a:r>
              <a:rPr kumimoji="0" lang="en-US" altLang="en-US" sz="2200" b="0" i="0" u="none" strike="noStrike" cap="none" normalizeH="0" baseline="0" dirty="0">
                <a:ln>
                  <a:noFill/>
                </a:ln>
                <a:solidFill>
                  <a:schemeClr val="tx1"/>
                </a:solidFill>
                <a:effectLst/>
              </a:rPr>
              <a:t> </a:t>
            </a:r>
            <a:r>
              <a:rPr kumimoji="0" lang="en-US" altLang="en-US" sz="2200" b="0" i="0" u="none" strike="noStrike" cap="none" normalizeH="0" baseline="0" dirty="0" err="1">
                <a:ln>
                  <a:noFill/>
                </a:ln>
                <a:solidFill>
                  <a:schemeClr val="tx1"/>
                </a:solidFill>
                <a:effectLst/>
              </a:rPr>
              <a:t>urmează</a:t>
            </a:r>
            <a:r>
              <a:rPr kumimoji="0" lang="en-US" altLang="en-US" sz="2200" b="0" i="0" u="none" strike="noStrike" cap="none" normalizeH="0" baseline="0" dirty="0">
                <a:ln>
                  <a:noFill/>
                </a:ln>
                <a:solidFill>
                  <a:schemeClr val="tx1"/>
                </a:solidFill>
                <a:effectLst/>
              </a:rPr>
              <a:t> a fi </a:t>
            </a:r>
            <a:r>
              <a:rPr kumimoji="0" lang="en-US" altLang="en-US" sz="2200" b="1" i="1" u="none" strike="noStrike" cap="none" normalizeH="0" baseline="0" dirty="0" err="1">
                <a:ln>
                  <a:noFill/>
                </a:ln>
                <a:solidFill>
                  <a:schemeClr val="tx1"/>
                </a:solidFill>
                <a:effectLst/>
              </a:rPr>
              <a:t>scos</a:t>
            </a:r>
            <a:r>
              <a:rPr kumimoji="0" lang="en-US" altLang="en-US" sz="2200" b="1" i="1" u="none" strike="noStrike" cap="none" normalizeH="0" baseline="0" dirty="0">
                <a:ln>
                  <a:noFill/>
                </a:ln>
                <a:solidFill>
                  <a:schemeClr val="tx1"/>
                </a:solidFill>
                <a:effectLst/>
              </a:rPr>
              <a:t> de la </a:t>
            </a:r>
            <a:r>
              <a:rPr kumimoji="0" lang="en-US" altLang="en-US" sz="2200" b="1" i="1" u="none" strike="noStrike" cap="none" normalizeH="0" baseline="0" dirty="0" err="1">
                <a:ln>
                  <a:noFill/>
                </a:ln>
                <a:solidFill>
                  <a:schemeClr val="tx1"/>
                </a:solidFill>
                <a:effectLst/>
              </a:rPr>
              <a:t>evidenţă</a:t>
            </a:r>
            <a:r>
              <a:rPr kumimoji="0" lang="en-US" altLang="en-US" sz="2200" b="0" i="0" u="none" strike="noStrike" cap="none" normalizeH="0" baseline="0" dirty="0">
                <a:ln>
                  <a:noFill/>
                </a:ln>
                <a:solidFill>
                  <a:schemeClr val="tx1"/>
                </a:solidFill>
                <a:effectLst/>
              </a:rPr>
              <a:t>;</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dirty="0">
                <a:ln>
                  <a:noFill/>
                </a:ln>
                <a:solidFill>
                  <a:schemeClr val="tx1"/>
                </a:solidFill>
                <a:effectLst/>
              </a:rPr>
              <a:t>	h) </a:t>
            </a:r>
            <a:r>
              <a:rPr kumimoji="0" lang="en-US" altLang="en-US" sz="2200" b="0" i="0" u="none" strike="noStrike" cap="none" normalizeH="0" baseline="0" dirty="0" err="1">
                <a:ln>
                  <a:noFill/>
                </a:ln>
                <a:solidFill>
                  <a:schemeClr val="tx1"/>
                </a:solidFill>
                <a:effectLst/>
              </a:rPr>
              <a:t>decizia</a:t>
            </a:r>
            <a:r>
              <a:rPr kumimoji="0" lang="en-US" altLang="en-US" sz="2200" b="0" i="0" u="none" strike="noStrike" cap="none" normalizeH="0" baseline="0" dirty="0">
                <a:ln>
                  <a:noFill/>
                </a:ln>
                <a:solidFill>
                  <a:schemeClr val="tx1"/>
                </a:solidFill>
                <a:effectLst/>
              </a:rPr>
              <a:t> </a:t>
            </a:r>
            <a:r>
              <a:rPr kumimoji="0" lang="en-US" altLang="en-US" sz="2200" b="0" i="0" u="none" strike="noStrike" cap="none" normalizeH="0" baseline="0" dirty="0" err="1">
                <a:ln>
                  <a:noFill/>
                </a:ln>
                <a:solidFill>
                  <a:schemeClr val="tx1"/>
                </a:solidFill>
                <a:effectLst/>
              </a:rPr>
              <a:t>urmăreşte</a:t>
            </a:r>
            <a:r>
              <a:rPr kumimoji="0" lang="en-US" altLang="en-US" sz="2200" b="0" i="0" u="none" strike="noStrike" cap="none" normalizeH="0" baseline="0" dirty="0">
                <a:ln>
                  <a:noFill/>
                </a:ln>
                <a:solidFill>
                  <a:schemeClr val="tx1"/>
                </a:solidFill>
                <a:effectLst/>
              </a:rPr>
              <a:t> </a:t>
            </a:r>
            <a:r>
              <a:rPr kumimoji="0" lang="en-US" altLang="en-US" sz="2200" b="0" i="0" u="none" strike="noStrike" cap="none" normalizeH="0" baseline="0" dirty="0" err="1">
                <a:ln>
                  <a:noFill/>
                </a:ln>
                <a:solidFill>
                  <a:schemeClr val="tx1"/>
                </a:solidFill>
                <a:effectLst/>
              </a:rPr>
              <a:t>asigurarea</a:t>
            </a:r>
            <a:r>
              <a:rPr kumimoji="0" lang="en-US" altLang="en-US" sz="2200" b="0" i="0" u="none" strike="noStrike" cap="none" normalizeH="0" baseline="0" dirty="0">
                <a:ln>
                  <a:noFill/>
                </a:ln>
                <a:solidFill>
                  <a:schemeClr val="tx1"/>
                </a:solidFill>
                <a:effectLst/>
              </a:rPr>
              <a:t> </a:t>
            </a:r>
            <a:r>
              <a:rPr kumimoji="0" lang="en-US" altLang="en-US" sz="2200" b="1" i="1" u="none" strike="noStrike" cap="none" normalizeH="0" baseline="0" dirty="0" err="1">
                <a:ln>
                  <a:noFill/>
                </a:ln>
                <a:solidFill>
                  <a:schemeClr val="tx1"/>
                </a:solidFill>
                <a:effectLst/>
              </a:rPr>
              <a:t>punerii</a:t>
            </a:r>
            <a:r>
              <a:rPr kumimoji="0" lang="en-US" altLang="en-US" sz="2200" b="1" i="1" u="none" strike="noStrike" cap="none" normalizeH="0" baseline="0" dirty="0">
                <a:ln>
                  <a:noFill/>
                </a:ln>
                <a:solidFill>
                  <a:schemeClr val="tx1"/>
                </a:solidFill>
                <a:effectLst/>
              </a:rPr>
              <a:t> </a:t>
            </a:r>
            <a:r>
              <a:rPr kumimoji="0" lang="en-US" altLang="en-US" sz="2200" b="1" i="1" u="none" strike="noStrike" cap="none" normalizeH="0" baseline="0" dirty="0" err="1">
                <a:ln>
                  <a:noFill/>
                </a:ln>
                <a:solidFill>
                  <a:schemeClr val="tx1"/>
                </a:solidFill>
                <a:effectLst/>
              </a:rPr>
              <a:t>în</a:t>
            </a:r>
            <a:r>
              <a:rPr kumimoji="0" lang="en-US" altLang="en-US" sz="2200" b="1" i="1" u="none" strike="noStrike" cap="none" normalizeH="0" baseline="0" dirty="0">
                <a:ln>
                  <a:noFill/>
                </a:ln>
                <a:solidFill>
                  <a:schemeClr val="tx1"/>
                </a:solidFill>
                <a:effectLst/>
              </a:rPr>
              <a:t> </a:t>
            </a:r>
            <a:r>
              <a:rPr kumimoji="0" lang="en-US" altLang="en-US" sz="2200" b="1" i="1" u="none" strike="noStrike" cap="none" normalizeH="0" baseline="0" dirty="0" err="1">
                <a:ln>
                  <a:noFill/>
                </a:ln>
                <a:solidFill>
                  <a:schemeClr val="tx1"/>
                </a:solidFill>
                <a:effectLst/>
              </a:rPr>
              <a:t>aplicare</a:t>
            </a:r>
            <a:r>
              <a:rPr kumimoji="0" lang="en-US" altLang="en-US" sz="2200" b="1" i="1" u="none" strike="noStrike" cap="none" normalizeH="0" baseline="0" dirty="0">
                <a:ln>
                  <a:noFill/>
                </a:ln>
                <a:solidFill>
                  <a:schemeClr val="tx1"/>
                </a:solidFill>
                <a:effectLst/>
              </a:rPr>
              <a:t> a </a:t>
            </a:r>
            <a:r>
              <a:rPr kumimoji="0" lang="en-US" altLang="en-US" sz="2200" b="1" i="1" u="none" strike="noStrike" cap="none" normalizeH="0" baseline="0" dirty="0" err="1">
                <a:ln>
                  <a:noFill/>
                </a:ln>
                <a:solidFill>
                  <a:schemeClr val="tx1"/>
                </a:solidFill>
                <a:effectLst/>
              </a:rPr>
              <a:t>unei</a:t>
            </a:r>
            <a:r>
              <a:rPr kumimoji="0" lang="en-US" altLang="en-US" sz="2200" b="1" i="1" u="none" strike="noStrike" cap="none" normalizeH="0" baseline="0" dirty="0">
                <a:ln>
                  <a:noFill/>
                </a:ln>
                <a:solidFill>
                  <a:schemeClr val="tx1"/>
                </a:solidFill>
                <a:effectLst/>
              </a:rPr>
              <a:t> </a:t>
            </a:r>
            <a:r>
              <a:rPr kumimoji="0" lang="en-US" altLang="en-US" sz="2200" b="1" i="1" u="none" strike="noStrike" cap="none" normalizeH="0" baseline="0" dirty="0" err="1">
                <a:ln>
                  <a:noFill/>
                </a:ln>
                <a:solidFill>
                  <a:schemeClr val="tx1"/>
                </a:solidFill>
                <a:effectLst/>
              </a:rPr>
              <a:t>decizii</a:t>
            </a:r>
            <a:r>
              <a:rPr kumimoji="0" lang="en-US" altLang="en-US" sz="2200" b="1" i="1" u="none" strike="noStrike" cap="none" normalizeH="0" baseline="0" dirty="0">
                <a:ln>
                  <a:noFill/>
                </a:ln>
                <a:solidFill>
                  <a:schemeClr val="tx1"/>
                </a:solidFill>
                <a:effectLst/>
              </a:rPr>
              <a:t> </a:t>
            </a:r>
            <a:r>
              <a:rPr kumimoji="0" lang="en-US" altLang="en-US" sz="2200" b="1" i="1" u="none" strike="noStrike" cap="none" normalizeH="0" baseline="0" dirty="0" err="1">
                <a:ln>
                  <a:noFill/>
                </a:ln>
                <a:solidFill>
                  <a:schemeClr val="tx1"/>
                </a:solidFill>
                <a:effectLst/>
              </a:rPr>
              <a:t>în</a:t>
            </a:r>
            <a:r>
              <a:rPr kumimoji="0" lang="en-US" altLang="en-US" sz="2200" b="1" i="1" u="none" strike="noStrike" cap="none" normalizeH="0" baseline="0" dirty="0">
                <a:ln>
                  <a:noFill/>
                </a:ln>
                <a:solidFill>
                  <a:schemeClr val="tx1"/>
                </a:solidFill>
                <a:effectLst/>
              </a:rPr>
              <a:t> </a:t>
            </a:r>
            <a:r>
              <a:rPr kumimoji="0" lang="en-US" altLang="en-US" sz="2200" b="1" i="1" u="none" strike="noStrike" cap="none" normalizeH="0" baseline="0" dirty="0" err="1">
                <a:ln>
                  <a:noFill/>
                </a:ln>
                <a:solidFill>
                  <a:schemeClr val="tx1"/>
                </a:solidFill>
                <a:effectLst/>
              </a:rPr>
              <a:t>cazul</a:t>
            </a:r>
            <a:r>
              <a:rPr kumimoji="0" lang="en-US" altLang="en-US" sz="2200" b="1" i="1" u="none" strike="noStrike" cap="none" normalizeH="0" baseline="0" dirty="0">
                <a:ln>
                  <a:noFill/>
                </a:ln>
                <a:solidFill>
                  <a:schemeClr val="tx1"/>
                </a:solidFill>
                <a:effectLst/>
              </a:rPr>
              <a:t> </a:t>
            </a:r>
            <a:r>
              <a:rPr kumimoji="0" lang="en-US" altLang="en-US" sz="2200" b="1" i="1" u="none" strike="noStrike" cap="none" normalizeH="0" baseline="0" dirty="0" err="1">
                <a:ln>
                  <a:noFill/>
                </a:ln>
                <a:solidFill>
                  <a:schemeClr val="tx1"/>
                </a:solidFill>
                <a:effectLst/>
              </a:rPr>
              <a:t>căreia</a:t>
            </a:r>
            <a:r>
              <a:rPr kumimoji="0" lang="en-US" altLang="en-US" sz="2200" b="1" i="1" u="none" strike="noStrike" cap="none" normalizeH="0" baseline="0" dirty="0">
                <a:ln>
                  <a:noFill/>
                </a:ln>
                <a:solidFill>
                  <a:schemeClr val="tx1"/>
                </a:solidFill>
                <a:effectLst/>
              </a:rPr>
              <a:t> a </a:t>
            </a:r>
            <a:r>
              <a:rPr kumimoji="0" lang="en-US" altLang="en-US" sz="2200" b="1" i="1" u="none" strike="noStrike" cap="none" normalizeH="0" baseline="0" dirty="0" err="1">
                <a:ln>
                  <a:noFill/>
                </a:ln>
                <a:solidFill>
                  <a:schemeClr val="tx1"/>
                </a:solidFill>
                <a:effectLst/>
              </a:rPr>
              <a:t>fost</a:t>
            </a:r>
            <a:r>
              <a:rPr kumimoji="0" lang="en-US" altLang="en-US" sz="2200" b="1" i="1" u="none" strike="noStrike" cap="none" normalizeH="0" baseline="0" dirty="0">
                <a:ln>
                  <a:noFill/>
                </a:ln>
                <a:solidFill>
                  <a:schemeClr val="tx1"/>
                </a:solidFill>
                <a:effectLst/>
              </a:rPr>
              <a:t> </a:t>
            </a:r>
            <a:r>
              <a:rPr kumimoji="0" lang="en-US" altLang="en-US" sz="2200" b="1" i="1" u="none" strike="noStrike" cap="none" normalizeH="0" baseline="0" dirty="0" err="1">
                <a:ln>
                  <a:noFill/>
                </a:ln>
                <a:solidFill>
                  <a:schemeClr val="tx1"/>
                </a:solidFill>
                <a:effectLst/>
              </a:rPr>
              <a:t>respectat</a:t>
            </a:r>
            <a:r>
              <a:rPr kumimoji="0" lang="en-US" altLang="en-US" sz="2200" b="1" i="1" u="none" strike="noStrike" cap="none" normalizeH="0" baseline="0" dirty="0">
                <a:ln>
                  <a:noFill/>
                </a:ln>
                <a:solidFill>
                  <a:schemeClr val="tx1"/>
                </a:solidFill>
                <a:effectLst/>
              </a:rPr>
              <a:t> </a:t>
            </a:r>
            <a:r>
              <a:rPr kumimoji="0" lang="en-US" altLang="en-US" sz="2200" b="1" i="1" u="none" strike="noStrike" cap="none" normalizeH="0" baseline="0" dirty="0" err="1">
                <a:ln>
                  <a:noFill/>
                </a:ln>
                <a:solidFill>
                  <a:schemeClr val="tx1"/>
                </a:solidFill>
                <a:effectLst/>
              </a:rPr>
              <a:t>dreptul</a:t>
            </a:r>
            <a:r>
              <a:rPr kumimoji="0" lang="en-US" altLang="en-US" sz="2200" b="1" i="1" u="none" strike="noStrike" cap="none" normalizeH="0" baseline="0" dirty="0">
                <a:ln>
                  <a:noFill/>
                </a:ln>
                <a:solidFill>
                  <a:schemeClr val="tx1"/>
                </a:solidFill>
                <a:effectLst/>
              </a:rPr>
              <a:t> la </a:t>
            </a:r>
            <a:r>
              <a:rPr kumimoji="0" lang="en-US" altLang="en-US" sz="2200" b="1" i="1" u="none" strike="noStrike" cap="none" normalizeH="0" baseline="0" dirty="0" err="1">
                <a:ln>
                  <a:noFill/>
                </a:ln>
                <a:solidFill>
                  <a:schemeClr val="tx1"/>
                </a:solidFill>
                <a:effectLst/>
              </a:rPr>
              <a:t>replică</a:t>
            </a:r>
            <a:r>
              <a:rPr kumimoji="0" lang="en-US" altLang="en-US" sz="2200" b="0" i="0" u="none" strike="noStrike" cap="none" normalizeH="0" baseline="0" dirty="0">
                <a:ln>
                  <a:noFill/>
                </a:ln>
                <a:solidFill>
                  <a:schemeClr val="tx1"/>
                </a:solidFill>
                <a:effectLst/>
              </a:rPr>
              <a:t>;</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dirty="0">
                <a:ln>
                  <a:noFill/>
                </a:ln>
                <a:solidFill>
                  <a:schemeClr val="tx1"/>
                </a:solidFill>
                <a:effectLst/>
              </a:rPr>
              <a:t>	j) </a:t>
            </a:r>
            <a:r>
              <a:rPr kumimoji="0" lang="en-US" altLang="en-US" sz="2200" b="0" i="0" u="none" strike="noStrike" cap="none" normalizeH="0" baseline="0" dirty="0" err="1">
                <a:ln>
                  <a:noFill/>
                </a:ln>
                <a:solidFill>
                  <a:schemeClr val="tx1"/>
                </a:solidFill>
                <a:effectLst/>
              </a:rPr>
              <a:t>cererea</a:t>
            </a:r>
            <a:r>
              <a:rPr kumimoji="0" lang="en-US" altLang="en-US" sz="2200" b="0" i="0" u="none" strike="noStrike" cap="none" normalizeH="0" baseline="0" dirty="0">
                <a:ln>
                  <a:noFill/>
                </a:ln>
                <a:solidFill>
                  <a:schemeClr val="tx1"/>
                </a:solidFill>
                <a:effectLst/>
              </a:rPr>
              <a:t> </a:t>
            </a:r>
            <a:r>
              <a:rPr kumimoji="0" lang="en-US" altLang="en-US" sz="2200" b="0" i="0" u="none" strike="noStrike" cap="none" normalizeH="0" baseline="0" dirty="0" err="1">
                <a:ln>
                  <a:noFill/>
                </a:ln>
                <a:solidFill>
                  <a:schemeClr val="tx1"/>
                </a:solidFill>
                <a:effectLst/>
              </a:rPr>
              <a:t>pentru</a:t>
            </a:r>
            <a:r>
              <a:rPr kumimoji="0" lang="en-US" altLang="en-US" sz="2200" b="0" i="0" u="none" strike="noStrike" cap="none" normalizeH="0" baseline="0" dirty="0">
                <a:ln>
                  <a:noFill/>
                </a:ln>
                <a:solidFill>
                  <a:schemeClr val="tx1"/>
                </a:solidFill>
                <a:effectLst/>
              </a:rPr>
              <a:t> </a:t>
            </a:r>
            <a:r>
              <a:rPr kumimoji="0" lang="en-US" altLang="en-US" sz="2200" b="0" i="0" u="none" strike="noStrike" cap="none" normalizeH="0" baseline="0" dirty="0" err="1">
                <a:ln>
                  <a:noFill/>
                </a:ln>
                <a:solidFill>
                  <a:schemeClr val="tx1"/>
                </a:solidFill>
                <a:effectLst/>
              </a:rPr>
              <a:t>emiterea</a:t>
            </a:r>
            <a:r>
              <a:rPr kumimoji="0" lang="en-US" altLang="en-US" sz="2200" b="0" i="0" u="none" strike="noStrike" cap="none" normalizeH="0" baseline="0" dirty="0">
                <a:ln>
                  <a:noFill/>
                </a:ln>
                <a:solidFill>
                  <a:schemeClr val="tx1"/>
                </a:solidFill>
                <a:effectLst/>
              </a:rPr>
              <a:t> </a:t>
            </a:r>
            <a:r>
              <a:rPr kumimoji="0" lang="en-US" altLang="en-US" sz="2200" b="0" i="0" u="none" strike="noStrike" cap="none" normalizeH="0" baseline="0" dirty="0" err="1">
                <a:ln>
                  <a:noFill/>
                </a:ln>
                <a:solidFill>
                  <a:schemeClr val="tx1"/>
                </a:solidFill>
                <a:effectLst/>
              </a:rPr>
              <a:t>unei</a:t>
            </a:r>
            <a:r>
              <a:rPr kumimoji="0" lang="en-US" altLang="en-US" sz="2200" b="0" i="0" u="none" strike="noStrike" cap="none" normalizeH="0" baseline="0" dirty="0">
                <a:ln>
                  <a:noFill/>
                </a:ln>
                <a:solidFill>
                  <a:schemeClr val="tx1"/>
                </a:solidFill>
                <a:effectLst/>
              </a:rPr>
              <a:t> </a:t>
            </a:r>
            <a:r>
              <a:rPr kumimoji="0" lang="en-US" altLang="en-US" sz="2200" b="0" i="0" u="none" strike="noStrike" cap="none" normalizeH="0" baseline="0" dirty="0" err="1">
                <a:ln>
                  <a:noFill/>
                </a:ln>
                <a:solidFill>
                  <a:schemeClr val="tx1"/>
                </a:solidFill>
                <a:effectLst/>
              </a:rPr>
              <a:t>decizii</a:t>
            </a:r>
            <a:r>
              <a:rPr kumimoji="0" lang="en-US" altLang="en-US" sz="2200" b="0" i="0" u="none" strike="noStrike" cap="none" normalizeH="0" baseline="0" dirty="0">
                <a:ln>
                  <a:noFill/>
                </a:ln>
                <a:solidFill>
                  <a:schemeClr val="tx1"/>
                </a:solidFill>
                <a:effectLst/>
              </a:rPr>
              <a:t> </a:t>
            </a:r>
            <a:r>
              <a:rPr kumimoji="0" lang="en-US" altLang="en-US" sz="2200" b="1" i="1" u="none" strike="noStrike" cap="none" normalizeH="0" baseline="0" dirty="0">
                <a:ln>
                  <a:noFill/>
                </a:ln>
                <a:solidFill>
                  <a:schemeClr val="tx1"/>
                </a:solidFill>
                <a:effectLst/>
              </a:rPr>
              <a:t>nu </a:t>
            </a:r>
            <a:r>
              <a:rPr kumimoji="0" lang="en-US" altLang="en-US" sz="2200" b="1" i="1" u="none" strike="noStrike" cap="none" normalizeH="0" baseline="0" dirty="0" err="1">
                <a:ln>
                  <a:noFill/>
                </a:ln>
                <a:solidFill>
                  <a:schemeClr val="tx1"/>
                </a:solidFill>
                <a:effectLst/>
              </a:rPr>
              <a:t>îndeplineşte</a:t>
            </a:r>
            <a:r>
              <a:rPr kumimoji="0" lang="en-US" altLang="en-US" sz="2200" b="1" i="1" u="none" strike="noStrike" cap="none" normalizeH="0" baseline="0" dirty="0">
                <a:ln>
                  <a:noFill/>
                </a:ln>
                <a:solidFill>
                  <a:schemeClr val="tx1"/>
                </a:solidFill>
                <a:effectLst/>
              </a:rPr>
              <a:t> </a:t>
            </a:r>
            <a:r>
              <a:rPr kumimoji="0" lang="en-US" altLang="en-US" sz="2200" b="1" i="1" u="none" strike="noStrike" cap="none" normalizeH="0" baseline="0" dirty="0" err="1">
                <a:ln>
                  <a:noFill/>
                </a:ln>
                <a:solidFill>
                  <a:schemeClr val="tx1"/>
                </a:solidFill>
                <a:effectLst/>
              </a:rPr>
              <a:t>condiţiile</a:t>
            </a:r>
            <a:r>
              <a:rPr kumimoji="0" lang="en-US" altLang="en-US" sz="2200" b="1" i="1" u="none" strike="noStrike" cap="none" normalizeH="0" baseline="0" dirty="0">
                <a:ln>
                  <a:noFill/>
                </a:ln>
                <a:solidFill>
                  <a:schemeClr val="tx1"/>
                </a:solidFill>
                <a:effectLst/>
              </a:rPr>
              <a:t> </a:t>
            </a:r>
            <a:r>
              <a:rPr kumimoji="0" lang="en-US" altLang="en-US" sz="2200" b="1" i="1" u="none" strike="noStrike" cap="none" normalizeH="0" baseline="0" dirty="0" err="1">
                <a:ln>
                  <a:noFill/>
                </a:ln>
                <a:solidFill>
                  <a:schemeClr val="tx1"/>
                </a:solidFill>
                <a:effectLst/>
              </a:rPr>
              <a:t>prevăzute</a:t>
            </a:r>
            <a:r>
              <a:rPr kumimoji="0" lang="en-US" altLang="en-US" sz="2200" b="1" i="1" u="none" strike="noStrike" cap="none" normalizeH="0" baseline="0" dirty="0">
                <a:ln>
                  <a:noFill/>
                </a:ln>
                <a:solidFill>
                  <a:schemeClr val="tx1"/>
                </a:solidFill>
                <a:effectLst/>
              </a:rPr>
              <a:t> la art.16 </a:t>
            </a:r>
            <a:r>
              <a:rPr kumimoji="0" lang="en-US" altLang="en-US" sz="2200" b="0" i="0" u="none" strike="noStrike" cap="none" normalizeH="0" baseline="0" dirty="0">
                <a:ln>
                  <a:noFill/>
                </a:ln>
                <a:solidFill>
                  <a:schemeClr val="tx1"/>
                </a:solidFill>
                <a:effectLst/>
              </a:rPr>
              <a:t>CV.</a:t>
            </a:r>
          </a:p>
        </p:txBody>
      </p:sp>
    </p:spTree>
    <p:extLst>
      <p:ext uri="{BB962C8B-B14F-4D97-AF65-F5344CB8AC3E}">
        <p14:creationId xmlns:p14="http://schemas.microsoft.com/office/powerpoint/2010/main" val="28952243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grpSp>
        <p:nvGrpSpPr>
          <p:cNvPr id="3" name="Group 2"/>
          <p:cNvGrpSpPr/>
          <p:nvPr/>
        </p:nvGrpSpPr>
        <p:grpSpPr>
          <a:xfrm>
            <a:off x="73814" y="130206"/>
            <a:ext cx="11863243" cy="6624185"/>
            <a:chOff x="283497" y="2806540"/>
            <a:chExt cx="11863243" cy="1880159"/>
          </a:xfrm>
        </p:grpSpPr>
        <p:sp>
          <p:nvSpPr>
            <p:cNvPr id="4" name="Freeform 3"/>
            <p:cNvSpPr/>
            <p:nvPr/>
          </p:nvSpPr>
          <p:spPr>
            <a:xfrm>
              <a:off x="302951" y="2806540"/>
              <a:ext cx="2556625" cy="394194"/>
            </a:xfrm>
            <a:custGeom>
              <a:avLst/>
              <a:gdLst>
                <a:gd name="connsiteX0" fmla="*/ 0 w 2102456"/>
                <a:gd name="connsiteY0" fmla="*/ 0 h 788583"/>
                <a:gd name="connsiteX1" fmla="*/ 2102456 w 2102456"/>
                <a:gd name="connsiteY1" fmla="*/ 0 h 788583"/>
                <a:gd name="connsiteX2" fmla="*/ 2102456 w 2102456"/>
                <a:gd name="connsiteY2" fmla="*/ 788583 h 788583"/>
                <a:gd name="connsiteX3" fmla="*/ 0 w 2102456"/>
                <a:gd name="connsiteY3" fmla="*/ 788583 h 788583"/>
                <a:gd name="connsiteX4" fmla="*/ 0 w 2102456"/>
                <a:gd name="connsiteY4" fmla="*/ 0 h 7885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2456" h="788583">
                  <a:moveTo>
                    <a:pt x="0" y="0"/>
                  </a:moveTo>
                  <a:lnTo>
                    <a:pt x="2102456" y="0"/>
                  </a:lnTo>
                  <a:lnTo>
                    <a:pt x="2102456" y="788583"/>
                  </a:lnTo>
                  <a:lnTo>
                    <a:pt x="0" y="788583"/>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1120" tIns="40640" rIns="71120" bIns="40640" numCol="1" spcCol="1270" anchor="ctr" anchorCtr="0">
              <a:noAutofit/>
            </a:bodyPr>
            <a:lstStyle/>
            <a:p>
              <a:pPr lvl="0" algn="ctr" defTabSz="444500">
                <a:lnSpc>
                  <a:spcPct val="90000"/>
                </a:lnSpc>
                <a:spcBef>
                  <a:spcPct val="0"/>
                </a:spcBef>
                <a:spcAft>
                  <a:spcPct val="35000"/>
                </a:spcAft>
              </a:pPr>
              <a:r>
                <a:rPr lang="en-US" sz="2400" b="0" i="0" kern="1200" dirty="0">
                  <a:solidFill>
                    <a:schemeClr val="tx1"/>
                  </a:solidFill>
                </a:rPr>
                <a:t>a) </a:t>
              </a:r>
              <a:r>
                <a:rPr lang="en-US" sz="2400" b="0" i="0" kern="1200" dirty="0" err="1">
                  <a:solidFill>
                    <a:schemeClr val="tx1"/>
                  </a:solidFill>
                </a:rPr>
                <a:t>înmânarea</a:t>
              </a:r>
              <a:r>
                <a:rPr lang="en-US" sz="2400" b="0" i="0" kern="1200" dirty="0">
                  <a:solidFill>
                    <a:schemeClr val="tx1"/>
                  </a:solidFill>
                </a:rPr>
                <a:t> </a:t>
              </a:r>
              <a:r>
                <a:rPr lang="en-US" sz="2400" b="0" i="0" kern="1200" dirty="0" err="1">
                  <a:solidFill>
                    <a:schemeClr val="tx1"/>
                  </a:solidFill>
                </a:rPr>
                <a:t>titularului</a:t>
              </a:r>
              <a:r>
                <a:rPr lang="en-US" sz="2400" b="0" i="0" kern="1200" dirty="0">
                  <a:solidFill>
                    <a:schemeClr val="tx1"/>
                  </a:solidFill>
                </a:rPr>
                <a:t> </a:t>
              </a:r>
              <a:r>
                <a:rPr lang="en-US" sz="2400" b="0" i="0" kern="1200" dirty="0" err="1">
                  <a:solidFill>
                    <a:schemeClr val="tx1"/>
                  </a:solidFill>
                </a:rPr>
                <a:t>deciziei</a:t>
              </a:r>
              <a:r>
                <a:rPr lang="en-US" sz="2400" b="0" i="0" kern="1200" dirty="0">
                  <a:solidFill>
                    <a:schemeClr val="tx1"/>
                  </a:solidFill>
                </a:rPr>
                <a:t> </a:t>
              </a:r>
              <a:r>
                <a:rPr lang="en-US" sz="2400" b="0" i="0" kern="1200" dirty="0" err="1">
                  <a:solidFill>
                    <a:schemeClr val="tx1"/>
                  </a:solidFill>
                </a:rPr>
                <a:t>sau</a:t>
              </a:r>
              <a:r>
                <a:rPr lang="en-US" sz="2400" b="0" i="0" kern="1200" dirty="0">
                  <a:solidFill>
                    <a:schemeClr val="tx1"/>
                  </a:solidFill>
                </a:rPr>
                <a:t> </a:t>
              </a:r>
              <a:r>
                <a:rPr lang="en-US" sz="2400" b="0" i="0" kern="1200" dirty="0" err="1">
                  <a:solidFill>
                    <a:schemeClr val="tx1"/>
                  </a:solidFill>
                </a:rPr>
                <a:t>persoanei</a:t>
              </a:r>
              <a:r>
                <a:rPr lang="en-US" sz="2400" b="0" i="0" kern="1200" dirty="0">
                  <a:solidFill>
                    <a:schemeClr val="tx1"/>
                  </a:solidFill>
                </a:rPr>
                <a:t> care </a:t>
              </a:r>
              <a:r>
                <a:rPr lang="en-US" sz="2400" b="0" i="0" kern="1200" dirty="0" err="1">
                  <a:solidFill>
                    <a:schemeClr val="tx1"/>
                  </a:solidFill>
                </a:rPr>
                <a:t>îl</a:t>
              </a:r>
              <a:r>
                <a:rPr lang="en-US" sz="2400" b="0" i="0" kern="1200" dirty="0">
                  <a:solidFill>
                    <a:schemeClr val="tx1"/>
                  </a:solidFill>
                </a:rPr>
                <a:t> </a:t>
              </a:r>
              <a:r>
                <a:rPr lang="en-US" sz="2400" b="0" i="0" kern="1200" dirty="0" err="1">
                  <a:solidFill>
                    <a:schemeClr val="tx1"/>
                  </a:solidFill>
                </a:rPr>
                <a:t>reprezintă</a:t>
              </a:r>
              <a:endParaRPr lang="en-US" sz="2400" kern="1200" dirty="0">
                <a:solidFill>
                  <a:schemeClr val="tx1"/>
                </a:solidFill>
              </a:endParaRPr>
            </a:p>
          </p:txBody>
        </p:sp>
        <p:sp>
          <p:nvSpPr>
            <p:cNvPr id="5" name="Rectangle 4"/>
            <p:cNvSpPr/>
            <p:nvPr/>
          </p:nvSpPr>
          <p:spPr>
            <a:xfrm>
              <a:off x="302952" y="3200734"/>
              <a:ext cx="2556624" cy="483034"/>
            </a:xfrm>
            <a:prstGeom prst="rect">
              <a:avLst/>
            </a:prstGeom>
            <a:blipFill>
              <a:blip r:embed="rId2"/>
              <a:stretch>
                <a:fillRect/>
              </a:stretch>
            </a:blip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6" name="Freeform 5"/>
            <p:cNvSpPr/>
            <p:nvPr/>
          </p:nvSpPr>
          <p:spPr>
            <a:xfrm>
              <a:off x="9569896" y="2806540"/>
              <a:ext cx="2454170" cy="439200"/>
            </a:xfrm>
            <a:custGeom>
              <a:avLst/>
              <a:gdLst>
                <a:gd name="connsiteX0" fmla="*/ 0 w 2102456"/>
                <a:gd name="connsiteY0" fmla="*/ 0 h 788583"/>
                <a:gd name="connsiteX1" fmla="*/ 2102456 w 2102456"/>
                <a:gd name="connsiteY1" fmla="*/ 0 h 788583"/>
                <a:gd name="connsiteX2" fmla="*/ 2102456 w 2102456"/>
                <a:gd name="connsiteY2" fmla="*/ 788583 h 788583"/>
                <a:gd name="connsiteX3" fmla="*/ 0 w 2102456"/>
                <a:gd name="connsiteY3" fmla="*/ 788583 h 788583"/>
                <a:gd name="connsiteX4" fmla="*/ 0 w 2102456"/>
                <a:gd name="connsiteY4" fmla="*/ 0 h 7885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2456" h="788583">
                  <a:moveTo>
                    <a:pt x="0" y="0"/>
                  </a:moveTo>
                  <a:lnTo>
                    <a:pt x="2102456" y="0"/>
                  </a:lnTo>
                  <a:lnTo>
                    <a:pt x="2102456" y="788583"/>
                  </a:lnTo>
                  <a:lnTo>
                    <a:pt x="0" y="788583"/>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1120" tIns="40640" rIns="71120" bIns="40640" numCol="1" spcCol="1270" anchor="ctr" anchorCtr="0">
              <a:noAutofit/>
            </a:bodyPr>
            <a:lstStyle/>
            <a:p>
              <a:pPr lvl="0" algn="ctr" defTabSz="444500">
                <a:lnSpc>
                  <a:spcPct val="90000"/>
                </a:lnSpc>
                <a:spcBef>
                  <a:spcPct val="0"/>
                </a:spcBef>
                <a:spcAft>
                  <a:spcPct val="35000"/>
                </a:spcAft>
              </a:pPr>
              <a:r>
                <a:rPr lang="en-US" sz="2400" b="0" i="0" kern="1200" dirty="0">
                  <a:solidFill>
                    <a:schemeClr val="tx1"/>
                  </a:solidFill>
                </a:rPr>
                <a:t>b) </a:t>
              </a:r>
              <a:r>
                <a:rPr lang="en-US" sz="2400" b="0" i="0" kern="1200" dirty="0" err="1">
                  <a:solidFill>
                    <a:schemeClr val="tx1"/>
                  </a:solidFill>
                </a:rPr>
                <a:t>expedierea</a:t>
              </a:r>
              <a:r>
                <a:rPr lang="en-US" sz="2400" b="0" i="0" kern="1200" dirty="0">
                  <a:solidFill>
                    <a:schemeClr val="tx1"/>
                  </a:solidFill>
                </a:rPr>
                <a:t> </a:t>
              </a:r>
              <a:r>
                <a:rPr lang="en-US" sz="2400" b="0" i="0" kern="1200" dirty="0" err="1">
                  <a:solidFill>
                    <a:schemeClr val="tx1"/>
                  </a:solidFill>
                </a:rPr>
                <a:t>prin</a:t>
              </a:r>
              <a:r>
                <a:rPr lang="en-US" sz="2400" b="0" i="0" kern="1200" dirty="0">
                  <a:solidFill>
                    <a:schemeClr val="tx1"/>
                  </a:solidFill>
                </a:rPr>
                <a:t> </a:t>
              </a:r>
              <a:r>
                <a:rPr lang="en-US" sz="2400" b="0" i="0" kern="1200" dirty="0" err="1">
                  <a:solidFill>
                    <a:schemeClr val="tx1"/>
                  </a:solidFill>
                </a:rPr>
                <a:t>intermediul</a:t>
              </a:r>
              <a:r>
                <a:rPr lang="en-US" sz="2400" b="0" i="0" kern="1200" dirty="0">
                  <a:solidFill>
                    <a:schemeClr val="tx1"/>
                  </a:solidFill>
                </a:rPr>
                <a:t> </a:t>
              </a:r>
              <a:r>
                <a:rPr lang="en-US" sz="2400" b="0" i="0" kern="1200" dirty="0" err="1">
                  <a:solidFill>
                    <a:schemeClr val="tx1"/>
                  </a:solidFill>
                </a:rPr>
                <a:t>furnizorului</a:t>
              </a:r>
              <a:r>
                <a:rPr lang="en-US" sz="2400" b="0" i="0" kern="1200" dirty="0">
                  <a:solidFill>
                    <a:schemeClr val="tx1"/>
                  </a:solidFill>
                </a:rPr>
                <a:t> de </a:t>
              </a:r>
              <a:r>
                <a:rPr lang="en-US" sz="2400" b="0" i="0" kern="1200" dirty="0" err="1">
                  <a:solidFill>
                    <a:schemeClr val="tx1"/>
                  </a:solidFill>
                </a:rPr>
                <a:t>serviciu</a:t>
              </a:r>
              <a:r>
                <a:rPr lang="en-US" sz="2400" b="0" i="0" kern="1200" dirty="0">
                  <a:solidFill>
                    <a:schemeClr val="tx1"/>
                  </a:solidFill>
                </a:rPr>
                <a:t> </a:t>
              </a:r>
              <a:r>
                <a:rPr lang="en-US" sz="2400" b="0" i="0" kern="1200" dirty="0" err="1">
                  <a:solidFill>
                    <a:schemeClr val="tx1"/>
                  </a:solidFill>
                </a:rPr>
                <a:t>poștal</a:t>
              </a:r>
              <a:r>
                <a:rPr lang="en-US" sz="2400" b="0" i="0" kern="1200" dirty="0">
                  <a:solidFill>
                    <a:schemeClr val="tx1"/>
                  </a:solidFill>
                </a:rPr>
                <a:t> universal</a:t>
              </a:r>
              <a:endParaRPr lang="en-US" sz="2400" kern="1200" dirty="0">
                <a:solidFill>
                  <a:schemeClr val="tx1"/>
                </a:solidFill>
              </a:endParaRPr>
            </a:p>
          </p:txBody>
        </p:sp>
        <p:sp>
          <p:nvSpPr>
            <p:cNvPr id="7" name="Rectangle 6"/>
            <p:cNvSpPr/>
            <p:nvPr/>
          </p:nvSpPr>
          <p:spPr>
            <a:xfrm>
              <a:off x="9569895" y="3251082"/>
              <a:ext cx="2454171" cy="439200"/>
            </a:xfrm>
            <a:prstGeom prst="rect">
              <a:avLst/>
            </a:prstGeom>
            <a:blipFill>
              <a:blip r:embed="rId3"/>
              <a:stretch>
                <a:fillRect/>
              </a:stretch>
            </a:blip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8" name="Freeform 7"/>
            <p:cNvSpPr/>
            <p:nvPr/>
          </p:nvSpPr>
          <p:spPr>
            <a:xfrm>
              <a:off x="283498" y="3726934"/>
              <a:ext cx="2576078" cy="396034"/>
            </a:xfrm>
            <a:custGeom>
              <a:avLst/>
              <a:gdLst>
                <a:gd name="connsiteX0" fmla="*/ 0 w 2102456"/>
                <a:gd name="connsiteY0" fmla="*/ 0 h 788583"/>
                <a:gd name="connsiteX1" fmla="*/ 2102456 w 2102456"/>
                <a:gd name="connsiteY1" fmla="*/ 0 h 788583"/>
                <a:gd name="connsiteX2" fmla="*/ 2102456 w 2102456"/>
                <a:gd name="connsiteY2" fmla="*/ 788583 h 788583"/>
                <a:gd name="connsiteX3" fmla="*/ 0 w 2102456"/>
                <a:gd name="connsiteY3" fmla="*/ 788583 h 788583"/>
                <a:gd name="connsiteX4" fmla="*/ 0 w 2102456"/>
                <a:gd name="connsiteY4" fmla="*/ 0 h 7885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2456" h="788583">
                  <a:moveTo>
                    <a:pt x="0" y="0"/>
                  </a:moveTo>
                  <a:lnTo>
                    <a:pt x="2102456" y="0"/>
                  </a:lnTo>
                  <a:lnTo>
                    <a:pt x="2102456" y="788583"/>
                  </a:lnTo>
                  <a:lnTo>
                    <a:pt x="0" y="788583"/>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1120" tIns="40640" rIns="71120" bIns="40640" numCol="1" spcCol="1270" anchor="ctr" anchorCtr="0">
              <a:noAutofit/>
            </a:bodyPr>
            <a:lstStyle/>
            <a:p>
              <a:pPr lvl="0" algn="ctr" defTabSz="444500">
                <a:lnSpc>
                  <a:spcPct val="90000"/>
                </a:lnSpc>
                <a:spcBef>
                  <a:spcPct val="0"/>
                </a:spcBef>
                <a:spcAft>
                  <a:spcPct val="35000"/>
                </a:spcAft>
              </a:pPr>
              <a:r>
                <a:rPr lang="en-US" sz="2400" b="0" i="0" kern="1200" dirty="0">
                  <a:solidFill>
                    <a:schemeClr val="tx1"/>
                  </a:solidFill>
                </a:rPr>
                <a:t>c) </a:t>
              </a:r>
              <a:r>
                <a:rPr lang="en-US" sz="2400" b="0" i="0" kern="1200" dirty="0" err="1">
                  <a:solidFill>
                    <a:schemeClr val="tx1"/>
                  </a:solidFill>
                </a:rPr>
                <a:t>expedierea</a:t>
              </a:r>
              <a:r>
                <a:rPr lang="en-US" sz="2400" b="0" i="0" kern="1200" dirty="0">
                  <a:solidFill>
                    <a:schemeClr val="tx1"/>
                  </a:solidFill>
                </a:rPr>
                <a:t> </a:t>
              </a:r>
              <a:r>
                <a:rPr lang="en-US" sz="2400" b="0" i="0" kern="1200" dirty="0" err="1">
                  <a:solidFill>
                    <a:schemeClr val="tx1"/>
                  </a:solidFill>
                </a:rPr>
                <a:t>prin</a:t>
              </a:r>
              <a:r>
                <a:rPr lang="en-US" sz="2400" b="0" i="0" kern="1200" dirty="0">
                  <a:solidFill>
                    <a:schemeClr val="tx1"/>
                  </a:solidFill>
                </a:rPr>
                <a:t> </a:t>
              </a:r>
              <a:r>
                <a:rPr lang="en-US" sz="2400" b="0" i="0" kern="1200" dirty="0" err="1">
                  <a:solidFill>
                    <a:schemeClr val="tx1"/>
                  </a:solidFill>
                </a:rPr>
                <a:t>intermediul</a:t>
              </a:r>
              <a:r>
                <a:rPr lang="en-US" sz="2400" b="0" i="0" kern="1200" dirty="0">
                  <a:solidFill>
                    <a:schemeClr val="tx1"/>
                  </a:solidFill>
                </a:rPr>
                <a:t> </a:t>
              </a:r>
              <a:r>
                <a:rPr lang="en-US" sz="2400" b="0" i="0" kern="1200" dirty="0" err="1">
                  <a:solidFill>
                    <a:schemeClr val="tx1"/>
                  </a:solidFill>
                </a:rPr>
                <a:t>poștei</a:t>
              </a:r>
              <a:r>
                <a:rPr lang="en-US" sz="2400" b="0" i="0" kern="1200" dirty="0">
                  <a:solidFill>
                    <a:schemeClr val="tx1"/>
                  </a:solidFill>
                </a:rPr>
                <a:t> </a:t>
              </a:r>
              <a:r>
                <a:rPr lang="en-US" sz="2400" b="0" i="0" kern="1200" dirty="0" err="1">
                  <a:solidFill>
                    <a:schemeClr val="tx1"/>
                  </a:solidFill>
                </a:rPr>
                <a:t>electronice</a:t>
              </a:r>
              <a:endParaRPr lang="en-US" sz="2400" kern="1200" dirty="0">
                <a:solidFill>
                  <a:schemeClr val="tx1"/>
                </a:solidFill>
              </a:endParaRPr>
            </a:p>
          </p:txBody>
        </p:sp>
        <p:sp>
          <p:nvSpPr>
            <p:cNvPr id="9" name="Freeform 8"/>
            <p:cNvSpPr/>
            <p:nvPr/>
          </p:nvSpPr>
          <p:spPr>
            <a:xfrm>
              <a:off x="283497" y="4166134"/>
              <a:ext cx="2454171" cy="483034"/>
            </a:xfrm>
            <a:custGeom>
              <a:avLst/>
              <a:gdLst>
                <a:gd name="connsiteX0" fmla="*/ 0 w 2102456"/>
                <a:gd name="connsiteY0" fmla="*/ 0 h 439200"/>
                <a:gd name="connsiteX1" fmla="*/ 2102456 w 2102456"/>
                <a:gd name="connsiteY1" fmla="*/ 0 h 439200"/>
                <a:gd name="connsiteX2" fmla="*/ 2102456 w 2102456"/>
                <a:gd name="connsiteY2" fmla="*/ 439200 h 439200"/>
                <a:gd name="connsiteX3" fmla="*/ 0 w 2102456"/>
                <a:gd name="connsiteY3" fmla="*/ 439200 h 439200"/>
                <a:gd name="connsiteX4" fmla="*/ 0 w 2102456"/>
                <a:gd name="connsiteY4" fmla="*/ 0 h 439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2456" h="439200">
                  <a:moveTo>
                    <a:pt x="0" y="0"/>
                  </a:moveTo>
                  <a:lnTo>
                    <a:pt x="2102456" y="0"/>
                  </a:lnTo>
                  <a:lnTo>
                    <a:pt x="2102456" y="439200"/>
                  </a:lnTo>
                  <a:lnTo>
                    <a:pt x="0" y="439200"/>
                  </a:lnTo>
                  <a:lnTo>
                    <a:pt x="0" y="0"/>
                  </a:lnTo>
                  <a:close/>
                </a:path>
              </a:pathLst>
            </a:custGeom>
            <a:blipFill>
              <a:blip r:embed="rId4"/>
              <a:stretch>
                <a:fillRect/>
              </a:stretch>
            </a:blip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3340" tIns="53340" rIns="71120" bIns="80010" numCol="1" spcCol="1270" anchor="t" anchorCtr="0">
              <a:noAutofit/>
            </a:bodyPr>
            <a:lstStyle/>
            <a:p>
              <a:pPr marL="57150" lvl="1" indent="-57150" algn="l" defTabSz="444500">
                <a:lnSpc>
                  <a:spcPct val="90000"/>
                </a:lnSpc>
                <a:spcBef>
                  <a:spcPct val="0"/>
                </a:spcBef>
                <a:spcAft>
                  <a:spcPct val="15000"/>
                </a:spcAft>
                <a:buChar char="••"/>
              </a:pPr>
              <a:endParaRPr lang="en-US" sz="1000" kern="1200" dirty="0"/>
            </a:p>
          </p:txBody>
        </p:sp>
        <p:sp>
          <p:nvSpPr>
            <p:cNvPr id="10" name="Freeform 9"/>
            <p:cNvSpPr/>
            <p:nvPr/>
          </p:nvSpPr>
          <p:spPr>
            <a:xfrm>
              <a:off x="9590116" y="3740631"/>
              <a:ext cx="2551140" cy="396034"/>
            </a:xfrm>
            <a:custGeom>
              <a:avLst/>
              <a:gdLst>
                <a:gd name="connsiteX0" fmla="*/ 0 w 2102456"/>
                <a:gd name="connsiteY0" fmla="*/ 0 h 788583"/>
                <a:gd name="connsiteX1" fmla="*/ 2102456 w 2102456"/>
                <a:gd name="connsiteY1" fmla="*/ 0 h 788583"/>
                <a:gd name="connsiteX2" fmla="*/ 2102456 w 2102456"/>
                <a:gd name="connsiteY2" fmla="*/ 788583 h 788583"/>
                <a:gd name="connsiteX3" fmla="*/ 0 w 2102456"/>
                <a:gd name="connsiteY3" fmla="*/ 788583 h 788583"/>
                <a:gd name="connsiteX4" fmla="*/ 0 w 2102456"/>
                <a:gd name="connsiteY4" fmla="*/ 0 h 7885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2456" h="788583">
                  <a:moveTo>
                    <a:pt x="0" y="0"/>
                  </a:moveTo>
                  <a:lnTo>
                    <a:pt x="2102456" y="0"/>
                  </a:lnTo>
                  <a:lnTo>
                    <a:pt x="2102456" y="788583"/>
                  </a:lnTo>
                  <a:lnTo>
                    <a:pt x="0" y="788583"/>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1120" tIns="40640" rIns="71120" bIns="40640" numCol="1" spcCol="1270" anchor="ctr" anchorCtr="0">
              <a:noAutofit/>
            </a:bodyPr>
            <a:lstStyle/>
            <a:p>
              <a:pPr lvl="0" algn="ctr" defTabSz="444500">
                <a:lnSpc>
                  <a:spcPct val="90000"/>
                </a:lnSpc>
                <a:spcBef>
                  <a:spcPct val="0"/>
                </a:spcBef>
                <a:spcAft>
                  <a:spcPct val="35000"/>
                </a:spcAft>
              </a:pPr>
              <a:r>
                <a:rPr lang="en-US" sz="2400" b="0" i="0" kern="1200" dirty="0">
                  <a:solidFill>
                    <a:schemeClr val="tx1"/>
                  </a:solidFill>
                </a:rPr>
                <a:t>d) </a:t>
              </a:r>
              <a:r>
                <a:rPr lang="en-US" sz="2400" b="0" i="0" kern="1200" dirty="0" err="1">
                  <a:solidFill>
                    <a:schemeClr val="tx1"/>
                  </a:solidFill>
                </a:rPr>
                <a:t>publicarea</a:t>
              </a:r>
              <a:r>
                <a:rPr lang="en-US" sz="2400" b="0" i="0" kern="1200" dirty="0">
                  <a:solidFill>
                    <a:schemeClr val="tx1"/>
                  </a:solidFill>
                </a:rPr>
                <a:t> pe </a:t>
              </a:r>
              <a:r>
                <a:rPr lang="en-US" sz="2400" b="0" i="0" kern="1200" dirty="0" err="1">
                  <a:solidFill>
                    <a:schemeClr val="tx1"/>
                  </a:solidFill>
                </a:rPr>
                <a:t>pagina</a:t>
              </a:r>
              <a:r>
                <a:rPr lang="en-US" sz="2400" b="0" i="0" kern="1200" dirty="0">
                  <a:solidFill>
                    <a:schemeClr val="tx1"/>
                  </a:solidFill>
                </a:rPr>
                <a:t> web </a:t>
              </a:r>
              <a:r>
                <a:rPr lang="en-US" sz="2400" b="0" i="0" kern="1200" dirty="0" err="1">
                  <a:solidFill>
                    <a:schemeClr val="tx1"/>
                  </a:solidFill>
                </a:rPr>
                <a:t>oficială</a:t>
              </a:r>
              <a:r>
                <a:rPr lang="en-US" sz="2400" b="0" i="0" kern="1200" dirty="0">
                  <a:solidFill>
                    <a:schemeClr val="tx1"/>
                  </a:solidFill>
                </a:rPr>
                <a:t> a </a:t>
              </a:r>
              <a:r>
                <a:rPr lang="en-US" sz="2400" b="0" i="0" kern="1200" dirty="0" err="1">
                  <a:solidFill>
                    <a:schemeClr val="tx1"/>
                  </a:solidFill>
                </a:rPr>
                <a:t>Serviciului</a:t>
              </a:r>
              <a:r>
                <a:rPr lang="en-US" sz="2400" b="0" i="0" kern="1200" dirty="0">
                  <a:solidFill>
                    <a:schemeClr val="tx1"/>
                  </a:solidFill>
                </a:rPr>
                <a:t> </a:t>
              </a:r>
              <a:r>
                <a:rPr lang="en-US" sz="2400" b="0" i="0" kern="1200" dirty="0" err="1">
                  <a:solidFill>
                    <a:schemeClr val="tx1"/>
                  </a:solidFill>
                </a:rPr>
                <a:t>Vamal</a:t>
              </a:r>
              <a:endParaRPr lang="en-US" sz="2400" kern="1200" dirty="0">
                <a:solidFill>
                  <a:schemeClr val="tx1"/>
                </a:solidFill>
              </a:endParaRPr>
            </a:p>
          </p:txBody>
        </p:sp>
        <p:sp>
          <p:nvSpPr>
            <p:cNvPr id="11" name="Rectangle 10"/>
            <p:cNvSpPr/>
            <p:nvPr/>
          </p:nvSpPr>
          <p:spPr>
            <a:xfrm>
              <a:off x="9590116" y="4136665"/>
              <a:ext cx="2556624" cy="539897"/>
            </a:xfrm>
            <a:prstGeom prst="rect">
              <a:avLst/>
            </a:prstGeom>
            <a:blipFill>
              <a:blip r:embed="rId5"/>
              <a:srcRect/>
              <a:stretch>
                <a:fillRect l="-44053" t="995" r="-41918" b="-995"/>
              </a:stretch>
            </a:blip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2" name="Freeform 11"/>
            <p:cNvSpPr/>
            <p:nvPr/>
          </p:nvSpPr>
          <p:spPr>
            <a:xfrm>
              <a:off x="4466285" y="3556138"/>
              <a:ext cx="3863067" cy="647527"/>
            </a:xfrm>
            <a:custGeom>
              <a:avLst/>
              <a:gdLst>
                <a:gd name="connsiteX0" fmla="*/ 0 w 2102456"/>
                <a:gd name="connsiteY0" fmla="*/ 0 h 788583"/>
                <a:gd name="connsiteX1" fmla="*/ 2102456 w 2102456"/>
                <a:gd name="connsiteY1" fmla="*/ 0 h 788583"/>
                <a:gd name="connsiteX2" fmla="*/ 2102456 w 2102456"/>
                <a:gd name="connsiteY2" fmla="*/ 788583 h 788583"/>
                <a:gd name="connsiteX3" fmla="*/ 0 w 2102456"/>
                <a:gd name="connsiteY3" fmla="*/ 788583 h 788583"/>
                <a:gd name="connsiteX4" fmla="*/ 0 w 2102456"/>
                <a:gd name="connsiteY4" fmla="*/ 0 h 7885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2456" h="788583">
                  <a:moveTo>
                    <a:pt x="0" y="0"/>
                  </a:moveTo>
                  <a:lnTo>
                    <a:pt x="2102456" y="0"/>
                  </a:lnTo>
                  <a:lnTo>
                    <a:pt x="2102456" y="788583"/>
                  </a:lnTo>
                  <a:lnTo>
                    <a:pt x="0" y="788583"/>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1120" tIns="40640" rIns="71120" bIns="40640" numCol="1" spcCol="1270" anchor="ctr" anchorCtr="0">
              <a:noAutofit/>
            </a:bodyPr>
            <a:lstStyle/>
            <a:p>
              <a:pPr lvl="0" algn="ctr" defTabSz="444500">
                <a:lnSpc>
                  <a:spcPct val="90000"/>
                </a:lnSpc>
                <a:spcBef>
                  <a:spcPct val="0"/>
                </a:spcBef>
                <a:spcAft>
                  <a:spcPct val="35000"/>
                </a:spcAft>
              </a:pPr>
              <a:r>
                <a:rPr lang="en-US" sz="2400" b="0" i="0" kern="1200" dirty="0">
                  <a:solidFill>
                    <a:schemeClr val="tx1"/>
                  </a:solidFill>
                </a:rPr>
                <a:t>e) </a:t>
              </a:r>
              <a:r>
                <a:rPr lang="en-US" sz="2400" b="0" i="0" kern="1200" dirty="0" err="1">
                  <a:solidFill>
                    <a:schemeClr val="tx1"/>
                  </a:solidFill>
                </a:rPr>
                <a:t>expedierea</a:t>
              </a:r>
              <a:r>
                <a:rPr lang="en-US" sz="2400" b="0" i="0" kern="1200" dirty="0">
                  <a:solidFill>
                    <a:schemeClr val="tx1"/>
                  </a:solidFill>
                </a:rPr>
                <a:t> </a:t>
              </a:r>
              <a:r>
                <a:rPr lang="en-US" sz="2400" b="0" i="0" kern="1200" dirty="0" err="1">
                  <a:solidFill>
                    <a:schemeClr val="tx1"/>
                  </a:solidFill>
                </a:rPr>
                <a:t>prin</a:t>
              </a:r>
              <a:r>
                <a:rPr lang="en-US" sz="2400" b="0" i="0" kern="1200" dirty="0">
                  <a:solidFill>
                    <a:schemeClr val="tx1"/>
                  </a:solidFill>
                </a:rPr>
                <a:t> </a:t>
              </a:r>
              <a:r>
                <a:rPr lang="en-US" sz="2400" b="0" i="0" kern="1200" dirty="0" err="1">
                  <a:solidFill>
                    <a:schemeClr val="tx1"/>
                  </a:solidFill>
                </a:rPr>
                <a:t>intermediul</a:t>
              </a:r>
              <a:r>
                <a:rPr lang="en-US" sz="2400" b="0" i="0" kern="1200" dirty="0">
                  <a:solidFill>
                    <a:schemeClr val="tx1"/>
                  </a:solidFill>
                </a:rPr>
                <a:t> </a:t>
              </a:r>
              <a:r>
                <a:rPr lang="en-US" sz="2400" b="0" i="0" kern="1200" dirty="0" err="1">
                  <a:solidFill>
                    <a:schemeClr val="tx1"/>
                  </a:solidFill>
                </a:rPr>
                <a:t>sistemelor</a:t>
              </a:r>
              <a:r>
                <a:rPr lang="en-US" sz="2400" b="0" i="0" kern="1200" dirty="0">
                  <a:solidFill>
                    <a:schemeClr val="tx1"/>
                  </a:solidFill>
                </a:rPr>
                <a:t> </a:t>
              </a:r>
              <a:r>
                <a:rPr lang="en-US" sz="2400" b="0" i="0" kern="1200" dirty="0" err="1">
                  <a:solidFill>
                    <a:schemeClr val="tx1"/>
                  </a:solidFill>
                </a:rPr>
                <a:t>informaționale</a:t>
              </a:r>
              <a:r>
                <a:rPr lang="en-US" sz="2400" b="0" i="0" kern="1200" dirty="0">
                  <a:solidFill>
                    <a:schemeClr val="tx1"/>
                  </a:solidFill>
                </a:rPr>
                <a:t> </a:t>
              </a:r>
              <a:r>
                <a:rPr lang="en-US" sz="2400" b="0" i="0" kern="1200" dirty="0" err="1">
                  <a:solidFill>
                    <a:schemeClr val="tx1"/>
                  </a:solidFill>
                </a:rPr>
                <a:t>și</a:t>
              </a:r>
              <a:r>
                <a:rPr lang="en-US" sz="2400" b="0" i="0" kern="1200" dirty="0">
                  <a:solidFill>
                    <a:schemeClr val="tx1"/>
                  </a:solidFill>
                </a:rPr>
                <a:t>/</a:t>
              </a:r>
              <a:r>
                <a:rPr lang="en-US" sz="2400" b="0" i="0" kern="1200" dirty="0" err="1">
                  <a:solidFill>
                    <a:schemeClr val="tx1"/>
                  </a:solidFill>
                </a:rPr>
                <a:t>sau</a:t>
              </a:r>
              <a:r>
                <a:rPr lang="en-US" sz="2400" b="0" i="0" kern="1200" dirty="0">
                  <a:solidFill>
                    <a:schemeClr val="tx1"/>
                  </a:solidFill>
                </a:rPr>
                <a:t> </a:t>
              </a:r>
              <a:r>
                <a:rPr lang="en-US" sz="2400" b="0" i="0" kern="1200" dirty="0" err="1">
                  <a:solidFill>
                    <a:schemeClr val="tx1"/>
                  </a:solidFill>
                </a:rPr>
                <a:t>prin</a:t>
              </a:r>
              <a:r>
                <a:rPr lang="en-US" sz="2400" b="0" i="0" kern="1200" dirty="0">
                  <a:solidFill>
                    <a:schemeClr val="tx1"/>
                  </a:solidFill>
                </a:rPr>
                <a:t> </a:t>
              </a:r>
              <a:r>
                <a:rPr lang="en-US" sz="2400" b="0" i="0" kern="1200" dirty="0" err="1">
                  <a:solidFill>
                    <a:schemeClr val="tx1"/>
                  </a:solidFill>
                </a:rPr>
                <a:t>folosirea</a:t>
              </a:r>
              <a:r>
                <a:rPr lang="en-US" sz="2400" b="0" i="0" kern="1200" dirty="0">
                  <a:solidFill>
                    <a:schemeClr val="tx1"/>
                  </a:solidFill>
                </a:rPr>
                <a:t> </a:t>
              </a:r>
              <a:r>
                <a:rPr lang="en-US" sz="2400" b="0" i="0" kern="1200" dirty="0" err="1">
                  <a:solidFill>
                    <a:schemeClr val="tx1"/>
                  </a:solidFill>
                </a:rPr>
                <a:t>acelorași</a:t>
              </a:r>
              <a:r>
                <a:rPr lang="en-US" sz="2400" b="0" i="0" kern="1200" dirty="0">
                  <a:solidFill>
                    <a:schemeClr val="tx1"/>
                  </a:solidFill>
                </a:rPr>
                <a:t> </a:t>
              </a:r>
              <a:r>
                <a:rPr lang="en-US" sz="2400" b="0" i="0" kern="1200" dirty="0" err="1">
                  <a:solidFill>
                    <a:schemeClr val="tx1"/>
                  </a:solidFill>
                </a:rPr>
                <a:t>mijloace</a:t>
              </a:r>
              <a:r>
                <a:rPr lang="ro-RO" sz="2400" b="0" i="0" kern="1200" dirty="0">
                  <a:solidFill>
                    <a:schemeClr val="tx1"/>
                  </a:solidFill>
                </a:rPr>
                <a:t> </a:t>
              </a:r>
              <a:r>
                <a:rPr lang="en-US" sz="2400" b="0" i="0" kern="1200" dirty="0">
                  <a:solidFill>
                    <a:schemeClr val="tx1"/>
                  </a:solidFill>
                </a:rPr>
                <a:t>care se </a:t>
              </a:r>
              <a:r>
                <a:rPr lang="en-US" sz="2400" b="0" i="0" kern="1200" dirty="0" err="1">
                  <a:solidFill>
                    <a:schemeClr val="tx1"/>
                  </a:solidFill>
                </a:rPr>
                <a:t>utilizează</a:t>
              </a:r>
              <a:r>
                <a:rPr lang="en-US" sz="2400" b="0" i="0" kern="1200" dirty="0">
                  <a:solidFill>
                    <a:schemeClr val="tx1"/>
                  </a:solidFill>
                </a:rPr>
                <a:t> la </a:t>
              </a:r>
              <a:r>
                <a:rPr lang="en-US" sz="2400" b="0" i="0" kern="1200" dirty="0" err="1">
                  <a:solidFill>
                    <a:schemeClr val="tx1"/>
                  </a:solidFill>
                </a:rPr>
                <a:t>depunerea</a:t>
              </a:r>
              <a:r>
                <a:rPr lang="en-US" sz="2400" b="0" i="0" kern="1200" dirty="0">
                  <a:solidFill>
                    <a:schemeClr val="tx1"/>
                  </a:solidFill>
                </a:rPr>
                <a:t> </a:t>
              </a:r>
              <a:r>
                <a:rPr lang="en-US" sz="2400" b="0" i="0" kern="1200" dirty="0" err="1">
                  <a:solidFill>
                    <a:schemeClr val="tx1"/>
                  </a:solidFill>
                </a:rPr>
                <a:t>cererii</a:t>
              </a:r>
              <a:r>
                <a:rPr lang="en-US" sz="2400" b="0" i="0" kern="1200" dirty="0">
                  <a:solidFill>
                    <a:schemeClr val="tx1"/>
                  </a:solidFill>
                </a:rPr>
                <a:t> </a:t>
              </a:r>
              <a:r>
                <a:rPr lang="en-US" sz="2400" b="0" i="0" kern="1200" dirty="0" err="1">
                  <a:solidFill>
                    <a:schemeClr val="tx1"/>
                  </a:solidFill>
                </a:rPr>
                <a:t>sau</a:t>
              </a:r>
              <a:r>
                <a:rPr lang="en-US" sz="2400" b="0" i="0" kern="1200" dirty="0">
                  <a:solidFill>
                    <a:schemeClr val="tx1"/>
                  </a:solidFill>
                </a:rPr>
                <a:t> </a:t>
              </a:r>
              <a:r>
                <a:rPr lang="en-US" sz="2400" b="0" i="0" kern="1200" dirty="0" err="1">
                  <a:solidFill>
                    <a:schemeClr val="tx1"/>
                  </a:solidFill>
                </a:rPr>
                <a:t>declarației</a:t>
              </a:r>
              <a:r>
                <a:rPr lang="en-US" sz="2400" b="0" i="0" kern="1200" dirty="0">
                  <a:solidFill>
                    <a:schemeClr val="tx1"/>
                  </a:solidFill>
                </a:rPr>
                <a:t> </a:t>
              </a:r>
              <a:r>
                <a:rPr lang="en-US" sz="2400" b="0" i="0" kern="1200" dirty="0" err="1">
                  <a:solidFill>
                    <a:schemeClr val="tx1"/>
                  </a:solidFill>
                </a:rPr>
                <a:t>vamale</a:t>
              </a:r>
              <a:endParaRPr lang="en-US" sz="2400" kern="1200" dirty="0">
                <a:solidFill>
                  <a:schemeClr val="tx1"/>
                </a:solidFill>
              </a:endParaRPr>
            </a:p>
          </p:txBody>
        </p:sp>
        <p:sp>
          <p:nvSpPr>
            <p:cNvPr id="13" name="Rectangle 12"/>
            <p:cNvSpPr/>
            <p:nvPr/>
          </p:nvSpPr>
          <p:spPr>
            <a:xfrm>
              <a:off x="4466285" y="4203665"/>
              <a:ext cx="3863067" cy="483034"/>
            </a:xfrm>
            <a:prstGeom prst="rect">
              <a:avLst/>
            </a:prstGeom>
            <a:blipFill>
              <a:blip r:embed="rId6"/>
              <a:stretch>
                <a:fillRect l="-44053" t="995" r="-41918" b="-995"/>
              </a:stretch>
            </a:blip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en-US"/>
            </a:p>
          </p:txBody>
        </p:sp>
      </p:grpSp>
      <p:sp>
        <p:nvSpPr>
          <p:cNvPr id="14" name="TextBox 13"/>
          <p:cNvSpPr txBox="1"/>
          <p:nvPr/>
        </p:nvSpPr>
        <p:spPr>
          <a:xfrm>
            <a:off x="3694317" y="513106"/>
            <a:ext cx="4987636" cy="1615827"/>
          </a:xfrm>
          <a:prstGeom prst="rect">
            <a:avLst/>
          </a:prstGeom>
          <a:noFill/>
        </p:spPr>
        <p:txBody>
          <a:bodyPr wrap="square" rtlCol="0">
            <a:spAutoFit/>
          </a:bodyPr>
          <a:lstStyle/>
          <a:p>
            <a:pPr algn="ctr"/>
            <a:r>
              <a:rPr lang="en-US" sz="3300" dirty="0" err="1">
                <a:solidFill>
                  <a:schemeClr val="bg1"/>
                </a:solidFill>
                <a:latin typeface="Bahnschrift SemiBold SemiConden" panose="020B0502040204020203" pitchFamily="34" charset="0"/>
              </a:rPr>
              <a:t>Decizia</a:t>
            </a:r>
            <a:r>
              <a:rPr lang="en-US" sz="3300" dirty="0">
                <a:solidFill>
                  <a:schemeClr val="bg1"/>
                </a:solidFill>
                <a:latin typeface="Bahnschrift SemiBold SemiConden" panose="020B0502040204020203" pitchFamily="34" charset="0"/>
              </a:rPr>
              <a:t> se </a:t>
            </a:r>
            <a:r>
              <a:rPr lang="en-US" sz="3300" dirty="0" err="1">
                <a:solidFill>
                  <a:schemeClr val="bg1"/>
                </a:solidFill>
                <a:latin typeface="Bahnschrift SemiBold SemiConden" panose="020B0502040204020203" pitchFamily="34" charset="0"/>
              </a:rPr>
              <a:t>comunică</a:t>
            </a:r>
            <a:r>
              <a:rPr lang="en-US" sz="3300" dirty="0">
                <a:solidFill>
                  <a:schemeClr val="bg1"/>
                </a:solidFill>
                <a:latin typeface="Bahnschrift SemiBold SemiConden" panose="020B0502040204020203" pitchFamily="34" charset="0"/>
              </a:rPr>
              <a:t> </a:t>
            </a:r>
            <a:r>
              <a:rPr lang="en-US" sz="3300" dirty="0" err="1">
                <a:solidFill>
                  <a:schemeClr val="bg1"/>
                </a:solidFill>
                <a:latin typeface="Bahnschrift SemiBold SemiConden" panose="020B0502040204020203" pitchFamily="34" charset="0"/>
              </a:rPr>
              <a:t>prin</a:t>
            </a:r>
            <a:r>
              <a:rPr lang="en-US" sz="3300" dirty="0">
                <a:solidFill>
                  <a:schemeClr val="bg1"/>
                </a:solidFill>
                <a:latin typeface="Bahnschrift SemiBold SemiConden" panose="020B0502040204020203" pitchFamily="34" charset="0"/>
              </a:rPr>
              <a:t> </a:t>
            </a:r>
            <a:r>
              <a:rPr lang="en-US" sz="3300" dirty="0" err="1">
                <a:solidFill>
                  <a:schemeClr val="bg1"/>
                </a:solidFill>
                <a:latin typeface="Bahnschrift SemiBold SemiConden" panose="020B0502040204020203" pitchFamily="34" charset="0"/>
              </a:rPr>
              <a:t>una</a:t>
            </a:r>
            <a:r>
              <a:rPr lang="en-US" sz="3300" dirty="0">
                <a:solidFill>
                  <a:schemeClr val="bg1"/>
                </a:solidFill>
                <a:latin typeface="Bahnschrift SemiBold SemiConden" panose="020B0502040204020203" pitchFamily="34" charset="0"/>
              </a:rPr>
              <a:t> </a:t>
            </a:r>
            <a:r>
              <a:rPr lang="en-US" sz="3300" dirty="0" err="1">
                <a:solidFill>
                  <a:schemeClr val="bg1"/>
                </a:solidFill>
                <a:latin typeface="Bahnschrift SemiBold SemiConden" panose="020B0502040204020203" pitchFamily="34" charset="0"/>
              </a:rPr>
              <a:t>dintre</a:t>
            </a:r>
            <a:r>
              <a:rPr lang="en-US" sz="3300" dirty="0">
                <a:solidFill>
                  <a:schemeClr val="bg1"/>
                </a:solidFill>
                <a:latin typeface="Bahnschrift SemiBold SemiConden" panose="020B0502040204020203" pitchFamily="34" charset="0"/>
              </a:rPr>
              <a:t> </a:t>
            </a:r>
            <a:r>
              <a:rPr lang="en-US" sz="3300" dirty="0" err="1">
                <a:solidFill>
                  <a:schemeClr val="bg1"/>
                </a:solidFill>
                <a:latin typeface="Bahnschrift SemiBold SemiConden" panose="020B0502040204020203" pitchFamily="34" charset="0"/>
              </a:rPr>
              <a:t>următoarele</a:t>
            </a:r>
            <a:r>
              <a:rPr lang="en-US" sz="3300" dirty="0">
                <a:solidFill>
                  <a:schemeClr val="bg1"/>
                </a:solidFill>
                <a:latin typeface="Bahnschrift SemiBold SemiConden" panose="020B0502040204020203" pitchFamily="34" charset="0"/>
              </a:rPr>
              <a:t> </a:t>
            </a:r>
            <a:r>
              <a:rPr lang="en-US" sz="3300" dirty="0" err="1">
                <a:solidFill>
                  <a:schemeClr val="bg1"/>
                </a:solidFill>
                <a:latin typeface="Bahnschrift SemiBold SemiConden" panose="020B0502040204020203" pitchFamily="34" charset="0"/>
              </a:rPr>
              <a:t>modalități</a:t>
            </a:r>
            <a:r>
              <a:rPr lang="en-US" sz="3300" dirty="0">
                <a:solidFill>
                  <a:schemeClr val="bg1"/>
                </a:solidFill>
                <a:latin typeface="Bahnschrift SemiBold SemiConden" panose="020B0502040204020203" pitchFamily="34" charset="0"/>
              </a:rPr>
              <a:t>:</a:t>
            </a:r>
          </a:p>
        </p:txBody>
      </p:sp>
    </p:spTree>
    <p:extLst>
      <p:ext uri="{BB962C8B-B14F-4D97-AF65-F5344CB8AC3E}">
        <p14:creationId xmlns:p14="http://schemas.microsoft.com/office/powerpoint/2010/main" val="22235449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310</TotalTime>
  <Words>788</Words>
  <Application>Microsoft Office PowerPoint</Application>
  <PresentationFormat>Ecran lat</PresentationFormat>
  <Paragraphs>64</Paragraphs>
  <Slides>10</Slides>
  <Notes>3</Notes>
  <HiddenSlides>0</HiddenSlides>
  <MMClips>0</MMClips>
  <ScaleCrop>false</ScaleCrop>
  <HeadingPairs>
    <vt:vector size="6" baseType="variant">
      <vt:variant>
        <vt:lpstr>Fonturi utilizate</vt:lpstr>
      </vt:variant>
      <vt:variant>
        <vt:i4>5</vt:i4>
      </vt:variant>
      <vt:variant>
        <vt:lpstr>Temă</vt:lpstr>
      </vt:variant>
      <vt:variant>
        <vt:i4>1</vt:i4>
      </vt:variant>
      <vt:variant>
        <vt:lpstr>Titluri diapozitive</vt:lpstr>
      </vt:variant>
      <vt:variant>
        <vt:i4>10</vt:i4>
      </vt:variant>
    </vt:vector>
  </HeadingPairs>
  <TitlesOfParts>
    <vt:vector size="16" baseType="lpstr">
      <vt:lpstr>Arial</vt:lpstr>
      <vt:lpstr>Bahnschrift SemiBold SemiConden</vt:lpstr>
      <vt:lpstr>Calibri</vt:lpstr>
      <vt:lpstr>Calibri Light</vt:lpstr>
      <vt:lpstr>Palatino Linotype</vt:lpstr>
      <vt:lpstr>Office Theme</vt:lpstr>
      <vt:lpstr>Deciziile vamale</vt:lpstr>
      <vt:lpstr>Prezentare PowerPoint</vt:lpstr>
      <vt:lpstr>Prezentare PowerPoint</vt:lpstr>
      <vt:lpstr>Serviciul Vamal, în termen de cel mult 20 de zile de la data primirii cererii, verifică întrunirea tuturor condițiilor pentru acceptarea cererii respective (art.16 CV).</vt:lpstr>
      <vt:lpstr>Prezentare PowerPoint</vt:lpstr>
      <vt:lpstr>Prezentare PowerPoint</vt:lpstr>
      <vt:lpstr>Prezentare PowerPoint</vt:lpstr>
      <vt:lpstr>Prin derogare de la prevederile art.15, solicitantului NU i se oferă  posibilitatea să prezinte dreptul la replică în următoarele cazuri:  </vt:lpstr>
      <vt:lpstr>Prezentare PowerPoint</vt:lpstr>
      <vt:lpstr>Prezentare PowerPoint</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Deciziile vamale</dc:title>
  <dc:creator>dorin</dc:creator>
  <cp:lastModifiedBy>Popovici Mariana</cp:lastModifiedBy>
  <cp:revision>29</cp:revision>
  <dcterms:created xsi:type="dcterms:W3CDTF">2023-10-08T15:35:13Z</dcterms:created>
  <dcterms:modified xsi:type="dcterms:W3CDTF">2023-10-09T08:19:01Z</dcterms:modified>
</cp:coreProperties>
</file>