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57" r:id="rId2"/>
    <p:sldId id="360" r:id="rId3"/>
    <p:sldId id="358" r:id="rId4"/>
    <p:sldId id="359" r:id="rId5"/>
  </p:sldIdLst>
  <p:sldSz cx="12192000" cy="6858000"/>
  <p:notesSz cx="6858000" cy="9144000"/>
  <p:defaultTextStyle>
    <a:defPPr>
      <a:defRPr lang="ru-M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MD"/>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2C28B-A683-44B4-AADE-F25112A3CC86}" type="datetimeFigureOut">
              <a:rPr lang="ru-MD" smtClean="0"/>
              <a:t>07.09.2023</a:t>
            </a:fld>
            <a:endParaRPr lang="ru-MD"/>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MD"/>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MD"/>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2BE8B-59FB-4051-8530-5E7D7F0B2781}" type="slidenum">
              <a:rPr lang="ru-MD" smtClean="0"/>
              <a:t>‹#›</a:t>
            </a:fld>
            <a:endParaRPr lang="ru-MD"/>
          </a:p>
        </p:txBody>
      </p:sp>
    </p:spTree>
    <p:extLst>
      <p:ext uri="{BB962C8B-B14F-4D97-AF65-F5344CB8AC3E}">
        <p14:creationId xmlns:p14="http://schemas.microsoft.com/office/powerpoint/2010/main" val="407919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BF82289-BCFD-4053-9D06-A9140C63A457}" type="slidenum">
              <a:rPr lang="ro-RO" noProof="0" smtClean="0"/>
              <a:t>1</a:t>
            </a:fld>
            <a:endParaRPr lang="ro-RO" noProof="0"/>
          </a:p>
        </p:txBody>
      </p:sp>
    </p:spTree>
    <p:extLst>
      <p:ext uri="{BB962C8B-B14F-4D97-AF65-F5344CB8AC3E}">
        <p14:creationId xmlns:p14="http://schemas.microsoft.com/office/powerpoint/2010/main" val="192089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BF82289-BCFD-4053-9D06-A9140C63A457}" type="slidenum">
              <a:rPr lang="ro-RO" noProof="0" smtClean="0"/>
              <a:t>2</a:t>
            </a:fld>
            <a:endParaRPr lang="ro-RO" noProof="0"/>
          </a:p>
        </p:txBody>
      </p:sp>
    </p:spTree>
    <p:extLst>
      <p:ext uri="{BB962C8B-B14F-4D97-AF65-F5344CB8AC3E}">
        <p14:creationId xmlns:p14="http://schemas.microsoft.com/office/powerpoint/2010/main" val="18858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BF82289-BCFD-4053-9D06-A9140C63A457}" type="slidenum">
              <a:rPr lang="ro-RO" noProof="0" smtClean="0"/>
              <a:t>3</a:t>
            </a:fld>
            <a:endParaRPr lang="ro-RO" noProof="0"/>
          </a:p>
        </p:txBody>
      </p:sp>
    </p:spTree>
    <p:extLst>
      <p:ext uri="{BB962C8B-B14F-4D97-AF65-F5344CB8AC3E}">
        <p14:creationId xmlns:p14="http://schemas.microsoft.com/office/powerpoint/2010/main" val="29835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BF82289-BCFD-4053-9D06-A9140C63A457}" type="slidenum">
              <a:rPr lang="ro-RO" noProof="0" smtClean="0"/>
              <a:t>4</a:t>
            </a:fld>
            <a:endParaRPr lang="ro-RO" noProof="0"/>
          </a:p>
        </p:txBody>
      </p:sp>
    </p:spTree>
    <p:extLst>
      <p:ext uri="{BB962C8B-B14F-4D97-AF65-F5344CB8AC3E}">
        <p14:creationId xmlns:p14="http://schemas.microsoft.com/office/powerpoint/2010/main" val="352126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A9655-FBE7-4C9D-8F47-2199786D21D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MD"/>
          </a:p>
        </p:txBody>
      </p:sp>
      <p:sp>
        <p:nvSpPr>
          <p:cNvPr id="3" name="Подзаголовок 2">
            <a:extLst>
              <a:ext uri="{FF2B5EF4-FFF2-40B4-BE49-F238E27FC236}">
                <a16:creationId xmlns:a16="http://schemas.microsoft.com/office/drawing/2014/main" id="{7438A963-C05B-4CF2-A597-F25F605F7A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MD"/>
          </a:p>
        </p:txBody>
      </p:sp>
      <p:sp>
        <p:nvSpPr>
          <p:cNvPr id="4" name="Дата 3">
            <a:extLst>
              <a:ext uri="{FF2B5EF4-FFF2-40B4-BE49-F238E27FC236}">
                <a16:creationId xmlns:a16="http://schemas.microsoft.com/office/drawing/2014/main" id="{823BA0CE-0EF7-4399-AD90-D81B7B53C710}"/>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5" name="Нижний колонтитул 4">
            <a:extLst>
              <a:ext uri="{FF2B5EF4-FFF2-40B4-BE49-F238E27FC236}">
                <a16:creationId xmlns:a16="http://schemas.microsoft.com/office/drawing/2014/main" id="{19E0AE65-6166-4683-888C-9995A8768682}"/>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9D38A892-5DD2-443C-934C-8E2A0BA71653}"/>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239291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6CA4CA-CCC6-4485-8CCD-9AEF680B3F19}"/>
              </a:ext>
            </a:extLst>
          </p:cNvPr>
          <p:cNvSpPr>
            <a:spLocks noGrp="1"/>
          </p:cNvSpPr>
          <p:nvPr>
            <p:ph type="title"/>
          </p:nvPr>
        </p:nvSpPr>
        <p:spPr/>
        <p:txBody>
          <a:bodyPr/>
          <a:lstStyle/>
          <a:p>
            <a:r>
              <a:rPr lang="ru-RU"/>
              <a:t>Образец заголовка</a:t>
            </a:r>
            <a:endParaRPr lang="ru-MD"/>
          </a:p>
        </p:txBody>
      </p:sp>
      <p:sp>
        <p:nvSpPr>
          <p:cNvPr id="3" name="Вертикальный текст 2">
            <a:extLst>
              <a:ext uri="{FF2B5EF4-FFF2-40B4-BE49-F238E27FC236}">
                <a16:creationId xmlns:a16="http://schemas.microsoft.com/office/drawing/2014/main" id="{5C9573E1-F735-40D1-9789-732D2FC6780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DD4FB08A-C4F9-4A12-BF0B-08A8387E9ADC}"/>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5" name="Нижний колонтитул 4">
            <a:extLst>
              <a:ext uri="{FF2B5EF4-FFF2-40B4-BE49-F238E27FC236}">
                <a16:creationId xmlns:a16="http://schemas.microsoft.com/office/drawing/2014/main" id="{373A43B1-4628-4538-90E7-974D3B8E2AFC}"/>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7C89D6F8-9B72-4BD0-A8C5-DFA7355C082F}"/>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3497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45A1C70-8B43-49D1-8D9C-AA2AD5D2A892}"/>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MD"/>
          </a:p>
        </p:txBody>
      </p:sp>
      <p:sp>
        <p:nvSpPr>
          <p:cNvPr id="3" name="Вертикальный текст 2">
            <a:extLst>
              <a:ext uri="{FF2B5EF4-FFF2-40B4-BE49-F238E27FC236}">
                <a16:creationId xmlns:a16="http://schemas.microsoft.com/office/drawing/2014/main" id="{86348EC0-236D-4914-94A8-B6074303698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C52ED7B3-7985-445E-BA53-6D13A3ACD816}"/>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5" name="Нижний колонтитул 4">
            <a:extLst>
              <a:ext uri="{FF2B5EF4-FFF2-40B4-BE49-F238E27FC236}">
                <a16:creationId xmlns:a16="http://schemas.microsoft.com/office/drawing/2014/main" id="{AF1A5B20-3083-4D4E-95E1-01BBD5C80229}"/>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E41F4CDB-E895-449D-B18B-74A6D3F03037}"/>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49987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u_03">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ro-RO" noProof="0"/>
              <a:t>Subtitlu</a:t>
            </a:r>
          </a:p>
        </p:txBody>
      </p:sp>
    </p:spTree>
    <p:extLst>
      <p:ext uri="{BB962C8B-B14F-4D97-AF65-F5344CB8AC3E}">
        <p14:creationId xmlns:p14="http://schemas.microsoft.com/office/powerpoint/2010/main" val="306196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F553B9-71DD-4B67-A41E-61ED50A48603}"/>
              </a:ext>
            </a:extLst>
          </p:cNvPr>
          <p:cNvSpPr>
            <a:spLocks noGrp="1"/>
          </p:cNvSpPr>
          <p:nvPr>
            <p:ph type="title"/>
          </p:nvPr>
        </p:nvSpPr>
        <p:spPr/>
        <p:txBody>
          <a:bodyPr/>
          <a:lstStyle/>
          <a:p>
            <a:r>
              <a:rPr lang="ru-RU"/>
              <a:t>Образец заголовка</a:t>
            </a:r>
            <a:endParaRPr lang="ru-MD"/>
          </a:p>
        </p:txBody>
      </p:sp>
      <p:sp>
        <p:nvSpPr>
          <p:cNvPr id="3" name="Объект 2">
            <a:extLst>
              <a:ext uri="{FF2B5EF4-FFF2-40B4-BE49-F238E27FC236}">
                <a16:creationId xmlns:a16="http://schemas.microsoft.com/office/drawing/2014/main" id="{D0C6B007-1532-4BC0-9C7B-D9A2E01D3E1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4192D7CF-1C8D-4A3A-927C-D185D35F713E}"/>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5" name="Нижний колонтитул 4">
            <a:extLst>
              <a:ext uri="{FF2B5EF4-FFF2-40B4-BE49-F238E27FC236}">
                <a16:creationId xmlns:a16="http://schemas.microsoft.com/office/drawing/2014/main" id="{A6DD2D11-0945-4B3A-ACD5-EE05A3C84ABE}"/>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9DFDEA95-B137-406E-B433-73D7AC0101C3}"/>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212195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4F2D4-1048-4706-B926-D41880B8639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MD"/>
          </a:p>
        </p:txBody>
      </p:sp>
      <p:sp>
        <p:nvSpPr>
          <p:cNvPr id="3" name="Текст 2">
            <a:extLst>
              <a:ext uri="{FF2B5EF4-FFF2-40B4-BE49-F238E27FC236}">
                <a16:creationId xmlns:a16="http://schemas.microsoft.com/office/drawing/2014/main" id="{4B43E9B3-816B-478D-90FB-AA5D98376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B85E94F-C1F3-4155-A9F4-88F24531D9BA}"/>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5" name="Нижний колонтитул 4">
            <a:extLst>
              <a:ext uri="{FF2B5EF4-FFF2-40B4-BE49-F238E27FC236}">
                <a16:creationId xmlns:a16="http://schemas.microsoft.com/office/drawing/2014/main" id="{45702519-3B6D-4049-8AE2-81BC1032A572}"/>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3D0E853A-0597-45B3-AC52-747149E48E6C}"/>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321741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A41E8B-12F8-4990-A5F0-AACA0CE6ED03}"/>
              </a:ext>
            </a:extLst>
          </p:cNvPr>
          <p:cNvSpPr>
            <a:spLocks noGrp="1"/>
          </p:cNvSpPr>
          <p:nvPr>
            <p:ph type="title"/>
          </p:nvPr>
        </p:nvSpPr>
        <p:spPr/>
        <p:txBody>
          <a:bodyPr/>
          <a:lstStyle/>
          <a:p>
            <a:r>
              <a:rPr lang="ru-RU"/>
              <a:t>Образец заголовка</a:t>
            </a:r>
            <a:endParaRPr lang="ru-MD"/>
          </a:p>
        </p:txBody>
      </p:sp>
      <p:sp>
        <p:nvSpPr>
          <p:cNvPr id="3" name="Объект 2">
            <a:extLst>
              <a:ext uri="{FF2B5EF4-FFF2-40B4-BE49-F238E27FC236}">
                <a16:creationId xmlns:a16="http://schemas.microsoft.com/office/drawing/2014/main" id="{1EF726CC-6DDA-4229-9526-0F732B3A771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Объект 3">
            <a:extLst>
              <a:ext uri="{FF2B5EF4-FFF2-40B4-BE49-F238E27FC236}">
                <a16:creationId xmlns:a16="http://schemas.microsoft.com/office/drawing/2014/main" id="{932B2E69-66AF-4EB3-9C2E-73DCD647BC8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5" name="Дата 4">
            <a:extLst>
              <a:ext uri="{FF2B5EF4-FFF2-40B4-BE49-F238E27FC236}">
                <a16:creationId xmlns:a16="http://schemas.microsoft.com/office/drawing/2014/main" id="{7B1254C0-F745-42B6-A72D-1CF92632C59C}"/>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6" name="Нижний колонтитул 5">
            <a:extLst>
              <a:ext uri="{FF2B5EF4-FFF2-40B4-BE49-F238E27FC236}">
                <a16:creationId xmlns:a16="http://schemas.microsoft.com/office/drawing/2014/main" id="{9F241015-C16B-472F-9FC7-8266D63CD324}"/>
              </a:ext>
            </a:extLst>
          </p:cNvPr>
          <p:cNvSpPr>
            <a:spLocks noGrp="1"/>
          </p:cNvSpPr>
          <p:nvPr>
            <p:ph type="ftr" sz="quarter" idx="11"/>
          </p:nvPr>
        </p:nvSpPr>
        <p:spPr/>
        <p:txBody>
          <a:bodyPr/>
          <a:lstStyle/>
          <a:p>
            <a:endParaRPr lang="ru-MD"/>
          </a:p>
        </p:txBody>
      </p:sp>
      <p:sp>
        <p:nvSpPr>
          <p:cNvPr id="7" name="Номер слайда 6">
            <a:extLst>
              <a:ext uri="{FF2B5EF4-FFF2-40B4-BE49-F238E27FC236}">
                <a16:creationId xmlns:a16="http://schemas.microsoft.com/office/drawing/2014/main" id="{D03E2C86-7421-4265-BD3A-2C0CC59D56BF}"/>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343139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832AB-D336-44E6-8871-022690A5ACBD}"/>
              </a:ext>
            </a:extLst>
          </p:cNvPr>
          <p:cNvSpPr>
            <a:spLocks noGrp="1"/>
          </p:cNvSpPr>
          <p:nvPr>
            <p:ph type="title"/>
          </p:nvPr>
        </p:nvSpPr>
        <p:spPr>
          <a:xfrm>
            <a:off x="839788" y="365125"/>
            <a:ext cx="10515600" cy="1325563"/>
          </a:xfrm>
        </p:spPr>
        <p:txBody>
          <a:bodyPr/>
          <a:lstStyle/>
          <a:p>
            <a:r>
              <a:rPr lang="ru-RU"/>
              <a:t>Образец заголовка</a:t>
            </a:r>
            <a:endParaRPr lang="ru-MD"/>
          </a:p>
        </p:txBody>
      </p:sp>
      <p:sp>
        <p:nvSpPr>
          <p:cNvPr id="3" name="Текст 2">
            <a:extLst>
              <a:ext uri="{FF2B5EF4-FFF2-40B4-BE49-F238E27FC236}">
                <a16:creationId xmlns:a16="http://schemas.microsoft.com/office/drawing/2014/main" id="{6487776F-D680-4519-8F99-B9656AE0F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C3FD302-97DF-4D3D-B975-F4C719ACA5E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5" name="Текст 4">
            <a:extLst>
              <a:ext uri="{FF2B5EF4-FFF2-40B4-BE49-F238E27FC236}">
                <a16:creationId xmlns:a16="http://schemas.microsoft.com/office/drawing/2014/main" id="{D0EC3077-D2D7-462C-9594-ED68DE7B9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F011462-30D4-474D-9124-CD8765AB6B9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7" name="Дата 6">
            <a:extLst>
              <a:ext uri="{FF2B5EF4-FFF2-40B4-BE49-F238E27FC236}">
                <a16:creationId xmlns:a16="http://schemas.microsoft.com/office/drawing/2014/main" id="{A52873EB-0D2B-42FB-B857-87E72B055FDC}"/>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8" name="Нижний колонтитул 7">
            <a:extLst>
              <a:ext uri="{FF2B5EF4-FFF2-40B4-BE49-F238E27FC236}">
                <a16:creationId xmlns:a16="http://schemas.microsoft.com/office/drawing/2014/main" id="{E13F9D19-6EBF-428F-9E84-F1D742309F7C}"/>
              </a:ext>
            </a:extLst>
          </p:cNvPr>
          <p:cNvSpPr>
            <a:spLocks noGrp="1"/>
          </p:cNvSpPr>
          <p:nvPr>
            <p:ph type="ftr" sz="quarter" idx="11"/>
          </p:nvPr>
        </p:nvSpPr>
        <p:spPr/>
        <p:txBody>
          <a:bodyPr/>
          <a:lstStyle/>
          <a:p>
            <a:endParaRPr lang="ru-MD"/>
          </a:p>
        </p:txBody>
      </p:sp>
      <p:sp>
        <p:nvSpPr>
          <p:cNvPr id="9" name="Номер слайда 8">
            <a:extLst>
              <a:ext uri="{FF2B5EF4-FFF2-40B4-BE49-F238E27FC236}">
                <a16:creationId xmlns:a16="http://schemas.microsoft.com/office/drawing/2014/main" id="{93026A78-B70F-4BCF-9D10-0CFBBFD71FE9}"/>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277263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AEE540-859E-4501-8C66-B4C8E2077693}"/>
              </a:ext>
            </a:extLst>
          </p:cNvPr>
          <p:cNvSpPr>
            <a:spLocks noGrp="1"/>
          </p:cNvSpPr>
          <p:nvPr>
            <p:ph type="title"/>
          </p:nvPr>
        </p:nvSpPr>
        <p:spPr/>
        <p:txBody>
          <a:bodyPr/>
          <a:lstStyle/>
          <a:p>
            <a:r>
              <a:rPr lang="ru-RU"/>
              <a:t>Образец заголовка</a:t>
            </a:r>
            <a:endParaRPr lang="ru-MD"/>
          </a:p>
        </p:txBody>
      </p:sp>
      <p:sp>
        <p:nvSpPr>
          <p:cNvPr id="3" name="Дата 2">
            <a:extLst>
              <a:ext uri="{FF2B5EF4-FFF2-40B4-BE49-F238E27FC236}">
                <a16:creationId xmlns:a16="http://schemas.microsoft.com/office/drawing/2014/main" id="{ECD0EB29-619B-4BC1-A4FC-D0164A079C6C}"/>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4" name="Нижний колонтитул 3">
            <a:extLst>
              <a:ext uri="{FF2B5EF4-FFF2-40B4-BE49-F238E27FC236}">
                <a16:creationId xmlns:a16="http://schemas.microsoft.com/office/drawing/2014/main" id="{D55276B0-AC74-466E-8AA0-4DC6213B1E56}"/>
              </a:ext>
            </a:extLst>
          </p:cNvPr>
          <p:cNvSpPr>
            <a:spLocks noGrp="1"/>
          </p:cNvSpPr>
          <p:nvPr>
            <p:ph type="ftr" sz="quarter" idx="11"/>
          </p:nvPr>
        </p:nvSpPr>
        <p:spPr/>
        <p:txBody>
          <a:bodyPr/>
          <a:lstStyle/>
          <a:p>
            <a:endParaRPr lang="ru-MD"/>
          </a:p>
        </p:txBody>
      </p:sp>
      <p:sp>
        <p:nvSpPr>
          <p:cNvPr id="5" name="Номер слайда 4">
            <a:extLst>
              <a:ext uri="{FF2B5EF4-FFF2-40B4-BE49-F238E27FC236}">
                <a16:creationId xmlns:a16="http://schemas.microsoft.com/office/drawing/2014/main" id="{06D3C16C-EDAC-4AE5-A2A4-AAE3FCF1A649}"/>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218988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7ED9AA0-22E4-46A0-A3B0-5D80C2CBD93A}"/>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3" name="Нижний колонтитул 2">
            <a:extLst>
              <a:ext uri="{FF2B5EF4-FFF2-40B4-BE49-F238E27FC236}">
                <a16:creationId xmlns:a16="http://schemas.microsoft.com/office/drawing/2014/main" id="{2802050D-8F24-4A90-A47B-0D2F60C9C207}"/>
              </a:ext>
            </a:extLst>
          </p:cNvPr>
          <p:cNvSpPr>
            <a:spLocks noGrp="1"/>
          </p:cNvSpPr>
          <p:nvPr>
            <p:ph type="ftr" sz="quarter" idx="11"/>
          </p:nvPr>
        </p:nvSpPr>
        <p:spPr/>
        <p:txBody>
          <a:bodyPr/>
          <a:lstStyle/>
          <a:p>
            <a:endParaRPr lang="ru-MD"/>
          </a:p>
        </p:txBody>
      </p:sp>
      <p:sp>
        <p:nvSpPr>
          <p:cNvPr id="4" name="Номер слайда 3">
            <a:extLst>
              <a:ext uri="{FF2B5EF4-FFF2-40B4-BE49-F238E27FC236}">
                <a16:creationId xmlns:a16="http://schemas.microsoft.com/office/drawing/2014/main" id="{92FE7CFB-8716-473F-BCD4-1566D51CF4D6}"/>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270335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2E623C-60AE-4E68-9EB0-8E6E0E4A17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MD"/>
          </a:p>
        </p:txBody>
      </p:sp>
      <p:sp>
        <p:nvSpPr>
          <p:cNvPr id="3" name="Объект 2">
            <a:extLst>
              <a:ext uri="{FF2B5EF4-FFF2-40B4-BE49-F238E27FC236}">
                <a16:creationId xmlns:a16="http://schemas.microsoft.com/office/drawing/2014/main" id="{AEEAA69B-F4D6-4624-BF04-1F598F2A4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Текст 3">
            <a:extLst>
              <a:ext uri="{FF2B5EF4-FFF2-40B4-BE49-F238E27FC236}">
                <a16:creationId xmlns:a16="http://schemas.microsoft.com/office/drawing/2014/main" id="{0DCD25E5-353B-4F45-8EEE-A91F66648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8D2307E-36B9-414F-9B82-0C4A078CD1FB}"/>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6" name="Нижний колонтитул 5">
            <a:extLst>
              <a:ext uri="{FF2B5EF4-FFF2-40B4-BE49-F238E27FC236}">
                <a16:creationId xmlns:a16="http://schemas.microsoft.com/office/drawing/2014/main" id="{479E030E-66AA-429C-BC50-D6A4F46B51FE}"/>
              </a:ext>
            </a:extLst>
          </p:cNvPr>
          <p:cNvSpPr>
            <a:spLocks noGrp="1"/>
          </p:cNvSpPr>
          <p:nvPr>
            <p:ph type="ftr" sz="quarter" idx="11"/>
          </p:nvPr>
        </p:nvSpPr>
        <p:spPr/>
        <p:txBody>
          <a:bodyPr/>
          <a:lstStyle/>
          <a:p>
            <a:endParaRPr lang="ru-MD"/>
          </a:p>
        </p:txBody>
      </p:sp>
      <p:sp>
        <p:nvSpPr>
          <p:cNvPr id="7" name="Номер слайда 6">
            <a:extLst>
              <a:ext uri="{FF2B5EF4-FFF2-40B4-BE49-F238E27FC236}">
                <a16:creationId xmlns:a16="http://schemas.microsoft.com/office/drawing/2014/main" id="{14B11FAC-68C1-4A28-8D7E-F09800F7A911}"/>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197788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3458A3-3D39-4107-81DE-CBC6C1E8A5E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MD"/>
          </a:p>
        </p:txBody>
      </p:sp>
      <p:sp>
        <p:nvSpPr>
          <p:cNvPr id="3" name="Рисунок 2">
            <a:extLst>
              <a:ext uri="{FF2B5EF4-FFF2-40B4-BE49-F238E27FC236}">
                <a16:creationId xmlns:a16="http://schemas.microsoft.com/office/drawing/2014/main" id="{69053916-0E55-42F2-A1D9-87FD25BAF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MD"/>
          </a:p>
        </p:txBody>
      </p:sp>
      <p:sp>
        <p:nvSpPr>
          <p:cNvPr id="4" name="Текст 3">
            <a:extLst>
              <a:ext uri="{FF2B5EF4-FFF2-40B4-BE49-F238E27FC236}">
                <a16:creationId xmlns:a16="http://schemas.microsoft.com/office/drawing/2014/main" id="{6477818D-8B3A-4E5C-8CB3-10ECD7D46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659E56C-58A8-4769-8EBF-4E1E7E3898A6}"/>
              </a:ext>
            </a:extLst>
          </p:cNvPr>
          <p:cNvSpPr>
            <a:spLocks noGrp="1"/>
          </p:cNvSpPr>
          <p:nvPr>
            <p:ph type="dt" sz="half" idx="10"/>
          </p:nvPr>
        </p:nvSpPr>
        <p:spPr/>
        <p:txBody>
          <a:bodyPr/>
          <a:lstStyle/>
          <a:p>
            <a:fld id="{2085F88B-B68A-4832-A41A-0EF3CE836A73}" type="datetimeFigureOut">
              <a:rPr lang="ru-MD" smtClean="0"/>
              <a:t>07.09.2023</a:t>
            </a:fld>
            <a:endParaRPr lang="ru-MD"/>
          </a:p>
        </p:txBody>
      </p:sp>
      <p:sp>
        <p:nvSpPr>
          <p:cNvPr id="6" name="Нижний колонтитул 5">
            <a:extLst>
              <a:ext uri="{FF2B5EF4-FFF2-40B4-BE49-F238E27FC236}">
                <a16:creationId xmlns:a16="http://schemas.microsoft.com/office/drawing/2014/main" id="{6F0D65AA-C2D0-4089-B55B-4A451D1FF416}"/>
              </a:ext>
            </a:extLst>
          </p:cNvPr>
          <p:cNvSpPr>
            <a:spLocks noGrp="1"/>
          </p:cNvSpPr>
          <p:nvPr>
            <p:ph type="ftr" sz="quarter" idx="11"/>
          </p:nvPr>
        </p:nvSpPr>
        <p:spPr/>
        <p:txBody>
          <a:bodyPr/>
          <a:lstStyle/>
          <a:p>
            <a:endParaRPr lang="ru-MD"/>
          </a:p>
        </p:txBody>
      </p:sp>
      <p:sp>
        <p:nvSpPr>
          <p:cNvPr id="7" name="Номер слайда 6">
            <a:extLst>
              <a:ext uri="{FF2B5EF4-FFF2-40B4-BE49-F238E27FC236}">
                <a16:creationId xmlns:a16="http://schemas.microsoft.com/office/drawing/2014/main" id="{4930BE8D-0A29-4808-B1FF-622A6B03DBE5}"/>
              </a:ext>
            </a:extLst>
          </p:cNvPr>
          <p:cNvSpPr>
            <a:spLocks noGrp="1"/>
          </p:cNvSpPr>
          <p:nvPr>
            <p:ph type="sldNum" sz="quarter" idx="12"/>
          </p:nvPr>
        </p:nvSpPr>
        <p:spPr/>
        <p:txBody>
          <a:bodyPr/>
          <a:lstStyle/>
          <a:p>
            <a:fld id="{DC03EBCD-5FD9-4217-8045-ABE018886F6B}" type="slidenum">
              <a:rPr lang="ru-MD" smtClean="0"/>
              <a:t>‹#›</a:t>
            </a:fld>
            <a:endParaRPr lang="ru-MD"/>
          </a:p>
        </p:txBody>
      </p:sp>
    </p:spTree>
    <p:extLst>
      <p:ext uri="{BB962C8B-B14F-4D97-AF65-F5344CB8AC3E}">
        <p14:creationId xmlns:p14="http://schemas.microsoft.com/office/powerpoint/2010/main" val="192542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4AE6D-8833-43E4-A0FB-05FCDB1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MD"/>
          </a:p>
        </p:txBody>
      </p:sp>
      <p:sp>
        <p:nvSpPr>
          <p:cNvPr id="3" name="Текст 2">
            <a:extLst>
              <a:ext uri="{FF2B5EF4-FFF2-40B4-BE49-F238E27FC236}">
                <a16:creationId xmlns:a16="http://schemas.microsoft.com/office/drawing/2014/main" id="{E1D033AE-B78C-4761-B55E-B98ED663E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3795EC18-A2C0-4F44-A9FE-A7C4FDD45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F88B-B68A-4832-A41A-0EF3CE836A73}" type="datetimeFigureOut">
              <a:rPr lang="ru-MD" smtClean="0"/>
              <a:t>07.09.2023</a:t>
            </a:fld>
            <a:endParaRPr lang="ru-MD"/>
          </a:p>
        </p:txBody>
      </p:sp>
      <p:sp>
        <p:nvSpPr>
          <p:cNvPr id="5" name="Нижний колонтитул 4">
            <a:extLst>
              <a:ext uri="{FF2B5EF4-FFF2-40B4-BE49-F238E27FC236}">
                <a16:creationId xmlns:a16="http://schemas.microsoft.com/office/drawing/2014/main" id="{E8F04E1C-0617-4894-AF34-93C55EAAF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MD"/>
          </a:p>
        </p:txBody>
      </p:sp>
      <p:sp>
        <p:nvSpPr>
          <p:cNvPr id="6" name="Номер слайда 5">
            <a:extLst>
              <a:ext uri="{FF2B5EF4-FFF2-40B4-BE49-F238E27FC236}">
                <a16:creationId xmlns:a16="http://schemas.microsoft.com/office/drawing/2014/main" id="{9299324B-F9AE-445D-9EA9-B7102376E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3EBCD-5FD9-4217-8045-ABE018886F6B}" type="slidenum">
              <a:rPr lang="ru-MD" smtClean="0"/>
              <a:t>‹#›</a:t>
            </a:fld>
            <a:endParaRPr lang="ru-MD"/>
          </a:p>
        </p:txBody>
      </p:sp>
    </p:spTree>
    <p:extLst>
      <p:ext uri="{BB962C8B-B14F-4D97-AF65-F5344CB8AC3E}">
        <p14:creationId xmlns:p14="http://schemas.microsoft.com/office/powerpoint/2010/main" val="206782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M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6019" y="325316"/>
            <a:ext cx="11553595" cy="3825422"/>
          </a:xfrm>
        </p:spPr>
        <p:txBody>
          <a:bodyPr>
            <a:normAutofit/>
          </a:bodyPr>
          <a:lstStyle/>
          <a:p>
            <a:br>
              <a:rPr lang="ro-MD" dirty="0"/>
            </a:br>
            <a:br>
              <a:rPr lang="ro-MD" dirty="0"/>
            </a:br>
            <a:r>
              <a:rPr lang="ro-MD" dirty="0"/>
              <a:t>                                                      </a:t>
            </a:r>
            <a:endParaRPr lang="ru-RU" dirty="0"/>
          </a:p>
        </p:txBody>
      </p:sp>
      <p:sp>
        <p:nvSpPr>
          <p:cNvPr id="5" name="Прямоугольник 4"/>
          <p:cNvSpPr/>
          <p:nvPr/>
        </p:nvSpPr>
        <p:spPr>
          <a:xfrm>
            <a:off x="501163" y="237392"/>
            <a:ext cx="11280530" cy="6463308"/>
          </a:xfrm>
          <a:prstGeom prst="rect">
            <a:avLst/>
          </a:prstGeom>
        </p:spPr>
        <p:txBody>
          <a:bodyPr wrap="square">
            <a:spAutoFit/>
          </a:bodyPr>
          <a:lstStyle/>
          <a:p>
            <a:pPr algn="ctr"/>
            <a:r>
              <a:rPr lang="ro-RO" b="1" dirty="0"/>
              <a:t>STATUTUL VAMAL AL MĂRFURILOR </a:t>
            </a:r>
          </a:p>
          <a:p>
            <a:pPr algn="ctr"/>
            <a:r>
              <a:rPr lang="ro-RO" b="1" dirty="0"/>
              <a:t>(</a:t>
            </a:r>
            <a:r>
              <a:rPr lang="ro-RO" sz="1600" b="1" dirty="0"/>
              <a:t>TITLUL V</a:t>
            </a:r>
            <a:r>
              <a:rPr lang="ro-RO" b="1" dirty="0"/>
              <a:t> Capitolul I  Cod vamal nr. 95/2021)</a:t>
            </a:r>
            <a:r>
              <a:rPr lang="es-ES" dirty="0"/>
              <a:t> </a:t>
            </a:r>
            <a:endParaRPr lang="ro-MD" dirty="0"/>
          </a:p>
          <a:p>
            <a:r>
              <a:rPr lang="ro-MD" dirty="0">
                <a:latin typeface="Times New Roman" panose="02020603050405020304" pitchFamily="18" charset="0"/>
                <a:cs typeface="Times New Roman" panose="02020603050405020304" pitchFamily="18" charset="0"/>
              </a:rPr>
              <a:t>      </a:t>
            </a:r>
            <a:r>
              <a:rPr lang="ro-MD" b="1" u="sng" dirty="0">
                <a:latin typeface="Times New Roman" panose="02020603050405020304" pitchFamily="18" charset="0"/>
                <a:cs typeface="Times New Roman" panose="02020603050405020304" pitchFamily="18" charset="0"/>
              </a:rPr>
              <a:t>Statutul vamal de mărfuri autohtone</a:t>
            </a:r>
          </a:p>
          <a:p>
            <a:pPr marL="285750" indent="-285750">
              <a:buFontTx/>
              <a:buChar char="-"/>
            </a:pPr>
            <a:r>
              <a:rPr lang="ro-RO" dirty="0">
                <a:latin typeface="Times New Roman" panose="02020603050405020304" pitchFamily="18" charset="0"/>
                <a:cs typeface="Times New Roman" panose="02020603050405020304" pitchFamily="18" charset="0"/>
              </a:rPr>
              <a:t>Toate mărfurile care se află pe teritoriul vamal sunt presupuse a fi mărfuri autohtone;</a:t>
            </a:r>
          </a:p>
          <a:p>
            <a:pPr marL="285750" indent="-285750">
              <a:buFontTx/>
              <a:buChar char="-"/>
            </a:pPr>
            <a:r>
              <a:rPr lang="ro-RO" dirty="0">
                <a:latin typeface="Times New Roman" panose="02020603050405020304" pitchFamily="18" charset="0"/>
                <a:cs typeface="Times New Roman" panose="02020603050405020304" pitchFamily="18" charset="0"/>
              </a:rPr>
              <a:t>Mărfurile obţinute integral pe teritoriul vamal nu au statutul vamal de mărfuri autohtone dacă sunt obţinute din mărfuri plasate în depozitare temporară sau sub regim de tranzit extern, de antrepozit vamal, de admitere temporară sau de perfecţionare activă;</a:t>
            </a:r>
          </a:p>
          <a:p>
            <a:pPr marL="285750" indent="-285750">
              <a:buFontTx/>
              <a:buChar char="-"/>
            </a:pPr>
            <a:r>
              <a:rPr lang="ro-RO" dirty="0">
                <a:latin typeface="Times New Roman" panose="02020603050405020304" pitchFamily="18" charset="0"/>
                <a:cs typeface="Times New Roman" panose="02020603050405020304" pitchFamily="18" charset="0"/>
              </a:rPr>
              <a:t>Statutul vamal al mărfurilor autohtone se dovedeşte prin mijloace bazate pe utilizarea tehnicilor electronice de prelucrare a datelor.</a:t>
            </a:r>
            <a:r>
              <a:rPr lang="ro-RO" b="1" dirty="0">
                <a:latin typeface="Times New Roman" panose="02020603050405020304" pitchFamily="18" charset="0"/>
                <a:cs typeface="Times New Roman" panose="02020603050405020304" pitchFamily="18" charset="0"/>
              </a:rPr>
              <a:t> </a:t>
            </a:r>
          </a:p>
          <a:p>
            <a:r>
              <a:rPr lang="ro-RO" dirty="0">
                <a:latin typeface="Times New Roman" panose="02020603050405020304" pitchFamily="18" charset="0"/>
                <a:cs typeface="Times New Roman" panose="02020603050405020304" pitchFamily="18" charset="0"/>
              </a:rPr>
              <a:t>      </a:t>
            </a:r>
            <a:r>
              <a:rPr lang="ro-RO" b="1" u="sng" dirty="0">
                <a:latin typeface="Times New Roman" panose="02020603050405020304" pitchFamily="18" charset="0"/>
                <a:cs typeface="Times New Roman" panose="02020603050405020304" pitchFamily="18" charset="0"/>
              </a:rPr>
              <a:t>Dovezile prezentate prin alte mijloace decât tehnicile de prelucrare electronică a datelor</a:t>
            </a:r>
          </a:p>
          <a:p>
            <a:pPr marL="285750" indent="-285750">
              <a:buFontTx/>
              <a:buChar char="-"/>
            </a:pPr>
            <a:r>
              <a:rPr lang="ro-RO" dirty="0">
                <a:latin typeface="Times New Roman" panose="02020603050405020304" pitchFamily="18" charset="0"/>
                <a:cs typeface="Times New Roman" panose="02020603050405020304" pitchFamily="18" charset="0"/>
              </a:rPr>
              <a:t>Un călător care nu este operator economic poate depune în scris o cerere pentru o dovadă a statutului vamal de mărfuri autohtone. </a:t>
            </a:r>
            <a:r>
              <a:rPr lang="ro-RO" dirty="0">
                <a:solidFill>
                  <a:srgbClr val="FF0000"/>
                </a:solidFill>
                <a:latin typeface="Times New Roman" panose="02020603050405020304" pitchFamily="18" charset="0"/>
                <a:cs typeface="Times New Roman" panose="02020603050405020304" pitchFamily="18" charset="0"/>
              </a:rPr>
              <a:t>Procedura de depunere, de examinare a cererii şi de confirmare a statutului vamal pentru călători se stabileşte de Serviciul Vamal.</a:t>
            </a:r>
          </a:p>
          <a:p>
            <a:pPr marL="285750" indent="-285750">
              <a:buFontTx/>
              <a:buChar char="-"/>
            </a:pPr>
            <a:r>
              <a:rPr lang="ro-RO" dirty="0">
                <a:latin typeface="Times New Roman" panose="02020603050405020304" pitchFamily="18" charset="0"/>
                <a:cs typeface="Times New Roman" panose="02020603050405020304" pitchFamily="18" charset="0"/>
              </a:rPr>
              <a:t>Dovada statutului vamal de mărfuri autohtone atunci când valoarea acestora nu depăşeşte echivalentul în lei a 15000 EUR poate fi prezentată prin oricare dintre următoarele mijloace, altele decât tehnicile de prelucrare electronică a datelor:</a:t>
            </a:r>
          </a:p>
          <a:p>
            <a:r>
              <a:rPr lang="ro-RO" dirty="0">
                <a:latin typeface="Times New Roman" panose="02020603050405020304" pitchFamily="18" charset="0"/>
                <a:cs typeface="Times New Roman" panose="02020603050405020304" pitchFamily="18" charset="0"/>
              </a:rPr>
              <a:t>a) documentul comercial (invoice-ul) aferent mărfurilor; </a:t>
            </a:r>
          </a:p>
          <a:p>
            <a:r>
              <a:rPr lang="ro-RO" dirty="0">
                <a:latin typeface="Times New Roman" panose="02020603050405020304" pitchFamily="18" charset="0"/>
                <a:cs typeface="Times New Roman" panose="02020603050405020304" pitchFamily="18" charset="0"/>
              </a:rPr>
              <a:t>b) documentul de transport pentru mărfuri. </a:t>
            </a:r>
          </a:p>
          <a:p>
            <a:r>
              <a:rPr lang="ro-RO" dirty="0">
                <a:latin typeface="Times New Roman" panose="02020603050405020304" pitchFamily="18" charset="0"/>
                <a:cs typeface="Times New Roman" panose="02020603050405020304" pitchFamily="18" charset="0"/>
              </a:rPr>
              <a:t>-    În cazul în care mărfurile autohtone sunt transportate în conformitate cu Convenţia vamală privind transportul internaţional de mărfuri sub acoperirea carnetelor TIR (Convenţia TIR) sau cu Convenţia privind admiterea temporară (Convenţia de la Istanbul), dovada statutului vamal de mărfuri autohtone poate fi prezentată prin alte mijloace decât tehnicile de prelucrare electronică a datelor.</a:t>
            </a:r>
          </a:p>
          <a:p>
            <a:pPr marL="285750" indent="-285750">
              <a:buFontTx/>
              <a:buChar char="-"/>
            </a:pPr>
            <a:endParaRPr lang="ru-RU" dirty="0"/>
          </a:p>
        </p:txBody>
      </p:sp>
      <p:pic>
        <p:nvPicPr>
          <p:cNvPr id="2" name="Рисунок 1">
            <a:extLst>
              <a:ext uri="{FF2B5EF4-FFF2-40B4-BE49-F238E27FC236}">
                <a16:creationId xmlns:a16="http://schemas.microsoft.com/office/drawing/2014/main" id="{ABC5406E-2FB6-40DF-AB45-B8297FCB46FC}"/>
              </a:ext>
            </a:extLst>
          </p:cNvPr>
          <p:cNvPicPr>
            <a:picLocks noChangeAspect="1"/>
          </p:cNvPicPr>
          <p:nvPr/>
        </p:nvPicPr>
        <p:blipFill>
          <a:blip r:embed="rId3"/>
          <a:stretch>
            <a:fillRect/>
          </a:stretch>
        </p:blipFill>
        <p:spPr>
          <a:xfrm>
            <a:off x="0" y="0"/>
            <a:ext cx="12192000" cy="6857999"/>
          </a:xfrm>
          <a:prstGeom prst="rect">
            <a:avLst/>
          </a:prstGeom>
        </p:spPr>
      </p:pic>
      <p:pic>
        <p:nvPicPr>
          <p:cNvPr id="6" name="Рисунок 5">
            <a:extLst>
              <a:ext uri="{FF2B5EF4-FFF2-40B4-BE49-F238E27FC236}">
                <a16:creationId xmlns:a16="http://schemas.microsoft.com/office/drawing/2014/main" id="{45EEE0A3-D33D-4229-81F1-79414BA39093}"/>
              </a:ext>
            </a:extLst>
          </p:cNvPr>
          <p:cNvPicPr>
            <a:picLocks noChangeAspect="1"/>
          </p:cNvPicPr>
          <p:nvPr/>
        </p:nvPicPr>
        <p:blipFill>
          <a:blip r:embed="rId4"/>
          <a:stretch>
            <a:fillRect/>
          </a:stretch>
        </p:blipFill>
        <p:spPr>
          <a:xfrm>
            <a:off x="0" y="0"/>
            <a:ext cx="6956139" cy="6858594"/>
          </a:xfrm>
          <a:prstGeom prst="rect">
            <a:avLst/>
          </a:prstGeom>
        </p:spPr>
      </p:pic>
      <p:sp>
        <p:nvSpPr>
          <p:cNvPr id="8" name="Прямоугольник 7">
            <a:extLst>
              <a:ext uri="{FF2B5EF4-FFF2-40B4-BE49-F238E27FC236}">
                <a16:creationId xmlns:a16="http://schemas.microsoft.com/office/drawing/2014/main" id="{4DECB7CC-ECB4-4D65-9526-0B51E26934C1}"/>
              </a:ext>
            </a:extLst>
          </p:cNvPr>
          <p:cNvSpPr/>
          <p:nvPr/>
        </p:nvSpPr>
        <p:spPr>
          <a:xfrm>
            <a:off x="135099" y="4553291"/>
            <a:ext cx="6096000" cy="461665"/>
          </a:xfrm>
          <a:prstGeom prst="rect">
            <a:avLst/>
          </a:prstGeom>
        </p:spPr>
        <p:txBody>
          <a:bodyPr>
            <a:spAutoFit/>
          </a:bodyPr>
          <a:lstStyle/>
          <a:p>
            <a:r>
              <a:rPr lang="ro-RO" sz="2400" dirty="0">
                <a:solidFill>
                  <a:prstClr val="white"/>
                </a:solidFill>
                <a:latin typeface="Palatino Linotype" panose="02040502050505030304" pitchFamily="18" charset="0"/>
                <a:ea typeface="+mj-ea"/>
                <a:cs typeface="+mj-cs"/>
              </a:rPr>
              <a:t>STATUTUL VAMAL AL MĂRFURILOR</a:t>
            </a:r>
            <a:endParaRPr lang="en-US" sz="2400" dirty="0">
              <a:solidFill>
                <a:prstClr val="white"/>
              </a:solidFill>
              <a:latin typeface="Palatino Linotype" panose="02040502050505030304" pitchFamily="18" charset="0"/>
              <a:ea typeface="+mj-ea"/>
              <a:cs typeface="+mj-cs"/>
            </a:endParaRPr>
          </a:p>
        </p:txBody>
      </p:sp>
      <p:sp>
        <p:nvSpPr>
          <p:cNvPr id="9" name="TextBox 8">
            <a:extLst>
              <a:ext uri="{FF2B5EF4-FFF2-40B4-BE49-F238E27FC236}">
                <a16:creationId xmlns:a16="http://schemas.microsoft.com/office/drawing/2014/main" id="{E3412E1F-4586-4E3C-8668-18528ABFEEF1}"/>
              </a:ext>
            </a:extLst>
          </p:cNvPr>
          <p:cNvSpPr txBox="1"/>
          <p:nvPr/>
        </p:nvSpPr>
        <p:spPr>
          <a:xfrm>
            <a:off x="135099" y="5474812"/>
            <a:ext cx="6127376" cy="584775"/>
          </a:xfrm>
          <a:prstGeom prst="rect">
            <a:avLst/>
          </a:prstGeom>
          <a:noFill/>
        </p:spPr>
        <p:txBody>
          <a:bodyPr wrap="square">
            <a:spAutoFit/>
          </a:bodyPr>
          <a:lstStyle/>
          <a:p>
            <a:pPr algn="just">
              <a:buFont typeface="Arial" panose="020B0604020202020204" pitchFamily="34" charset="0"/>
              <a:buChar char="•"/>
            </a:pPr>
            <a:r>
              <a:rPr lang="ro-MD" sz="1600" b="0" dirty="0">
                <a:solidFill>
                  <a:schemeClr val="bg1"/>
                </a:solidFill>
                <a:effectLst/>
                <a:latin typeface="Times New Roman" panose="02020603050405020304" pitchFamily="18" charset="0"/>
              </a:rPr>
              <a:t>Statutul vamal de mărfuri autohtone</a:t>
            </a:r>
            <a:endParaRPr lang="ro-MD" sz="1600" b="0" dirty="0">
              <a:solidFill>
                <a:schemeClr val="bg1"/>
              </a:solidFill>
              <a:effectLst/>
              <a:latin typeface="Montserrat" panose="00000500000000000000" pitchFamily="2" charset="-52"/>
            </a:endParaRPr>
          </a:p>
          <a:p>
            <a:pPr algn="just">
              <a:buFont typeface="Arial" panose="020B0604020202020204" pitchFamily="34" charset="0"/>
              <a:buChar char="•"/>
            </a:pPr>
            <a:r>
              <a:rPr lang="ro-MD" sz="1600" b="0" dirty="0">
                <a:solidFill>
                  <a:schemeClr val="bg1"/>
                </a:solidFill>
                <a:effectLst/>
                <a:latin typeface="Times New Roman" panose="02020603050405020304" pitchFamily="18" charset="0"/>
              </a:rPr>
              <a:t>Prezumția privind statutul vamal</a:t>
            </a:r>
            <a:endParaRPr lang="ro-MD" sz="1600" b="0" dirty="0">
              <a:solidFill>
                <a:schemeClr val="bg1"/>
              </a:solidFill>
              <a:effectLst/>
              <a:latin typeface="Montserrat" panose="00000500000000000000" pitchFamily="2" charset="-52"/>
            </a:endParaRPr>
          </a:p>
        </p:txBody>
      </p:sp>
    </p:spTree>
    <p:extLst>
      <p:ext uri="{BB962C8B-B14F-4D97-AF65-F5344CB8AC3E}">
        <p14:creationId xmlns:p14="http://schemas.microsoft.com/office/powerpoint/2010/main" val="367634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6019" y="325316"/>
            <a:ext cx="11553595" cy="3825422"/>
          </a:xfrm>
        </p:spPr>
        <p:txBody>
          <a:bodyPr>
            <a:normAutofit/>
          </a:bodyPr>
          <a:lstStyle/>
          <a:p>
            <a:br>
              <a:rPr lang="ro-MD" dirty="0"/>
            </a:br>
            <a:br>
              <a:rPr lang="ro-MD" dirty="0"/>
            </a:br>
            <a:r>
              <a:rPr lang="ro-MD" dirty="0"/>
              <a:t>                                                      </a:t>
            </a:r>
            <a:endParaRPr lang="ru-RU" dirty="0"/>
          </a:p>
        </p:txBody>
      </p:sp>
      <p:sp>
        <p:nvSpPr>
          <p:cNvPr id="5" name="Прямоугольник 4"/>
          <p:cNvSpPr/>
          <p:nvPr/>
        </p:nvSpPr>
        <p:spPr>
          <a:xfrm>
            <a:off x="501163" y="237392"/>
            <a:ext cx="11280530" cy="6201698"/>
          </a:xfrm>
          <a:prstGeom prst="rect">
            <a:avLst/>
          </a:prstGeom>
        </p:spPr>
        <p:txBody>
          <a:bodyPr wrap="square">
            <a:spAutoFit/>
          </a:bodyPr>
          <a:lstStyle/>
          <a:p>
            <a:pPr algn="ctr"/>
            <a:r>
              <a:rPr lang="ro-RO" b="1" dirty="0"/>
              <a:t>REGULI GENERALE PRIVIND STATUTUL VAMAL AL MĂRFURILOR </a:t>
            </a:r>
          </a:p>
          <a:p>
            <a:pPr algn="ctr"/>
            <a:r>
              <a:rPr lang="ro-RO" b="1" dirty="0"/>
              <a:t>(Capitolul V  REGULAMENTUL nr. 92/2023)</a:t>
            </a:r>
            <a:r>
              <a:rPr lang="es-ES" dirty="0"/>
              <a:t> </a:t>
            </a:r>
            <a:endParaRPr lang="ro-MD" dirty="0"/>
          </a:p>
          <a:p>
            <a:r>
              <a:rPr lang="ro-MD" dirty="0"/>
              <a:t>      </a:t>
            </a:r>
            <a:r>
              <a:rPr lang="ro-MD" dirty="0">
                <a:latin typeface="Times New Roman" panose="02020603050405020304" pitchFamily="18" charset="0"/>
                <a:cs typeface="Times New Roman" panose="02020603050405020304" pitchFamily="18" charset="0"/>
              </a:rPr>
              <a:t>U</a:t>
            </a:r>
            <a:r>
              <a:rPr lang="ro-RO" dirty="0">
                <a:latin typeface="Times New Roman" panose="02020603050405020304" pitchFamily="18" charset="0"/>
                <a:cs typeface="Times New Roman" panose="02020603050405020304" pitchFamily="18" charset="0"/>
              </a:rPr>
              <a:t>rmătoarele mijloace, după caz, va fi utilizat pentru a dovedi că mărfurile au statutul vamal de mărfuri autohtone:</a:t>
            </a:r>
          </a:p>
          <a:p>
            <a:r>
              <a:rPr lang="ro-RO" dirty="0">
                <a:latin typeface="Times New Roman" panose="02020603050405020304" pitchFamily="18" charset="0"/>
                <a:cs typeface="Times New Roman" panose="02020603050405020304" pitchFamily="18" charset="0"/>
              </a:rPr>
              <a:t>1) datele declaraţiei de tranzit al mărfurilor plasate în tranzit intern;</a:t>
            </a:r>
          </a:p>
          <a:p>
            <a:r>
              <a:rPr lang="ro-RO" dirty="0">
                <a:latin typeface="Times New Roman" panose="02020603050405020304" pitchFamily="18" charset="0"/>
                <a:cs typeface="Times New Roman" panose="02020603050405020304" pitchFamily="18" charset="0"/>
              </a:rPr>
              <a:t>2) documentul T2LMD;</a:t>
            </a:r>
          </a:p>
          <a:p>
            <a:r>
              <a:rPr lang="ro-RO" dirty="0">
                <a:latin typeface="Times New Roman" panose="02020603050405020304" pitchFamily="18" charset="0"/>
                <a:cs typeface="Times New Roman" panose="02020603050405020304" pitchFamily="18" charset="0"/>
              </a:rPr>
              <a:t>3) factura sau documentul de transport. (</a:t>
            </a:r>
            <a:r>
              <a:rPr lang="ro-RO" sz="1400" dirty="0">
                <a:latin typeface="Times New Roman" panose="02020603050405020304" pitchFamily="18" charset="0"/>
                <a:cs typeface="Times New Roman" panose="02020603050405020304" pitchFamily="18" charset="0"/>
              </a:rPr>
              <a:t>În cazul mărfurilor cu statut vamal de mărfuri autohtone a căror valoare nu depăşeşte echivalentul în lei moldoveneşti a 15000 euro, statutul vamal al mărfurilor autohtone poate fi dovedit prin prezentarea facturii sau a documentului de transport aferent mărfurilor respective, cu condiţia că se referă numai la mărfuri cu statut vamal de mărfuri autohtone)</a:t>
            </a:r>
            <a:r>
              <a:rPr lang="ro-RO" dirty="0">
                <a:latin typeface="Times New Roman" panose="02020603050405020304" pitchFamily="18" charset="0"/>
                <a:cs typeface="Times New Roman" panose="02020603050405020304" pitchFamily="18" charset="0"/>
              </a:rPr>
              <a:t>.</a:t>
            </a:r>
          </a:p>
          <a:p>
            <a:r>
              <a:rPr lang="ro-RO" dirty="0">
                <a:latin typeface="Times New Roman" panose="02020603050405020304" pitchFamily="18" charset="0"/>
                <a:cs typeface="Times New Roman" panose="02020603050405020304" pitchFamily="18" charset="0"/>
              </a:rPr>
              <a:t>4) un mijloc de probă, după cum urmează  </a:t>
            </a:r>
          </a:p>
          <a:p>
            <a:r>
              <a:rPr lang="ro-RO" b="1"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În cazul în care mărfurile autohtone sunt transportate în conformitate cu art.156 alin.(3) din Cod, dovada statutului lor de mărfuri autohtone poate fi identificată în carnetul TIR sau ATA prin indicarea codului „T2LMD”. În cazul în care carnetul TIR sau carnetul ATA acoperă atât mărfuri autohtone, cât şi mărfuri străine, acestea sunt enumerate separat, iar codul „T2LMD” se introduce astfel încât să se refere în mod clar doar la mărfurile autohtone.</a:t>
            </a:r>
          </a:p>
          <a:p>
            <a:r>
              <a:rPr lang="ro-RO" sz="1400" b="1"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În cazul autovehiculelor rutiere înmatriculate în Republica Moldova care au părăsit şi au reintrat temporar pe teritoriul vamal, statutul vamal al mărfurilor autohtone se consideră dovedit dacă sunt însoţite de plăcuţele de înmatriculare, documentele de înmatriculare şi de datele de înmatriculare afişate pe acele plăcuţe, iar documentele indică fără ambiguitate acea înregistrare.</a:t>
            </a:r>
          </a:p>
          <a:p>
            <a:r>
              <a:rPr lang="ro-RO" sz="1400" dirty="0">
                <a:latin typeface="Times New Roman" panose="02020603050405020304" pitchFamily="18" charset="0"/>
                <a:cs typeface="Times New Roman" panose="02020603050405020304" pitchFamily="18" charset="0"/>
              </a:rPr>
              <a:t>În cazul în care statutul vamal al mărfurilor autohtone nu poate fi considerat dovedit în conformitate cu primul alineat, dovada statutului vamal al mărfurilor autohtone se face prin alte mijloace enumerate mai sus.</a:t>
            </a:r>
          </a:p>
          <a:p>
            <a:r>
              <a:rPr lang="ro-RO" sz="1400" b="1"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În cazul ambalajelor, paleţilor şi altor echipamente similare, cu excepţia containerelor, aparţinând unei persoane stabilite pe teritoriul vamal, care sunt utilizate pentru transportul mărfurilor care au părăsit şi au reintrat temporar pe teritoriul vamal, statutul vamal al mărfurilor autohtone se va stabili şi va fi considerat dovedit în cazul în care ambalajele, paleţii şi alte echipamente similare pot fi identificate ca aparţinând acelei persoane, sunt declarate ca având statutul vamal de mărfuri autohtone şi nu există nicio îndoială cu privire la veridicitatea declaraţiei.</a:t>
            </a:r>
          </a:p>
          <a:p>
            <a:r>
              <a:rPr lang="ro-RO" sz="1400" dirty="0">
                <a:latin typeface="Times New Roman" panose="02020603050405020304" pitchFamily="18" charset="0"/>
                <a:cs typeface="Times New Roman" panose="02020603050405020304" pitchFamily="18" charset="0"/>
              </a:rPr>
              <a:t>În cazul în care statutul vamal al mărfurilor autohtone nu poate fi considerat dovedit în conformitate cu primul alineat, dovada statutului vamal al mărfurilor autohtone se face prin alte mijloace enumerate mai sus.</a:t>
            </a:r>
          </a:p>
          <a:p>
            <a:r>
              <a:rPr lang="ro-RO" sz="1400" b="1"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În cazul mărfurilor în bagaje transportate de un pasager, care nu sunt destinate utilizării comerciale şi au părăsit şi au reintrat temporar pe teritoriul vamal, statutul vamal al mărfurilor autohtone se consideră a fi dovedit atunci când pasagerul declară că acestea au statutul vamal de mărfuri autohtone şi nu există nicio îndoială cu privire la veridicitatea declaraţiei.</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89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6019" y="325316"/>
            <a:ext cx="11553595" cy="3825422"/>
          </a:xfrm>
        </p:spPr>
        <p:txBody>
          <a:bodyPr>
            <a:normAutofit/>
          </a:bodyPr>
          <a:lstStyle/>
          <a:p>
            <a:br>
              <a:rPr lang="ro-MD" dirty="0"/>
            </a:br>
            <a:br>
              <a:rPr lang="ro-MD" dirty="0"/>
            </a:br>
            <a:r>
              <a:rPr lang="ro-MD" dirty="0"/>
              <a:t>                                                      </a:t>
            </a:r>
            <a:endParaRPr lang="ru-RU" dirty="0"/>
          </a:p>
        </p:txBody>
      </p:sp>
      <p:sp>
        <p:nvSpPr>
          <p:cNvPr id="5" name="Прямоугольник 4"/>
          <p:cNvSpPr/>
          <p:nvPr/>
        </p:nvSpPr>
        <p:spPr>
          <a:xfrm>
            <a:off x="501163" y="237392"/>
            <a:ext cx="11280530" cy="6186309"/>
          </a:xfrm>
          <a:prstGeom prst="rect">
            <a:avLst/>
          </a:prstGeom>
        </p:spPr>
        <p:txBody>
          <a:bodyPr wrap="square">
            <a:spAutoFit/>
          </a:bodyPr>
          <a:lstStyle/>
          <a:p>
            <a:pPr algn="ctr"/>
            <a:r>
              <a:rPr lang="ro-RO" b="1" dirty="0"/>
              <a:t>STATUTUL VAMAL AL MĂRFURILOR </a:t>
            </a:r>
          </a:p>
          <a:p>
            <a:pPr algn="ctr"/>
            <a:r>
              <a:rPr lang="ro-RO" b="1" dirty="0"/>
              <a:t>(</a:t>
            </a:r>
            <a:r>
              <a:rPr lang="ro-RO" sz="1600" b="1" dirty="0"/>
              <a:t>TITLUL V</a:t>
            </a:r>
            <a:r>
              <a:rPr lang="ro-RO" b="1" dirty="0"/>
              <a:t> Capitolul I  Cod vamal nr. 95/2021)</a:t>
            </a:r>
            <a:r>
              <a:rPr lang="es-ES" dirty="0"/>
              <a:t> </a:t>
            </a:r>
            <a:endParaRPr lang="ro-MD" dirty="0"/>
          </a:p>
          <a:p>
            <a:r>
              <a:rPr lang="ro-MD" dirty="0"/>
              <a:t>      </a:t>
            </a:r>
            <a:r>
              <a:rPr lang="ro-RO" b="1" dirty="0">
                <a:latin typeface="Times New Roman" panose="02020603050405020304" pitchFamily="18" charset="0"/>
                <a:cs typeface="Times New Roman" panose="02020603050405020304" pitchFamily="18" charset="0"/>
              </a:rPr>
              <a:t>Articolul 157. </a:t>
            </a:r>
            <a:r>
              <a:rPr lang="ro-RO" dirty="0">
                <a:latin typeface="Times New Roman" panose="02020603050405020304" pitchFamily="18" charset="0"/>
                <a:cs typeface="Times New Roman" panose="02020603050405020304" pitchFamily="18" charset="0"/>
              </a:rPr>
              <a:t>Prezumţia privind statutul vamal</a:t>
            </a:r>
          </a:p>
          <a:p>
            <a:r>
              <a:rPr lang="ro-RO" dirty="0">
                <a:latin typeface="Times New Roman" panose="02020603050405020304" pitchFamily="18" charset="0"/>
                <a:cs typeface="Times New Roman" panose="02020603050405020304" pitchFamily="18" charset="0"/>
              </a:rPr>
              <a:t>(1) Prezumţia de a avea statutul vamal de mărfuri autohtone nu se aplică:</a:t>
            </a:r>
          </a:p>
          <a:p>
            <a:r>
              <a:rPr lang="ro-RO" dirty="0">
                <a:latin typeface="Times New Roman" panose="02020603050405020304" pitchFamily="18" charset="0"/>
                <a:cs typeface="Times New Roman" panose="02020603050405020304" pitchFamily="18" charset="0"/>
              </a:rPr>
              <a:t>a) mărfurilor introduse pe teritoriul vamal care sunt sub supraveghere vamală pentru a se stabili statutul lor vamal; </a:t>
            </a:r>
          </a:p>
          <a:p>
            <a:r>
              <a:rPr lang="ro-RO" dirty="0">
                <a:latin typeface="Times New Roman" panose="02020603050405020304" pitchFamily="18" charset="0"/>
                <a:cs typeface="Times New Roman" panose="02020603050405020304" pitchFamily="18" charset="0"/>
              </a:rPr>
              <a:t>b) mărfurilor depozitate temporar;</a:t>
            </a:r>
          </a:p>
          <a:p>
            <a:r>
              <a:rPr lang="ro-RO" dirty="0">
                <a:latin typeface="Times New Roman" panose="02020603050405020304" pitchFamily="18" charset="0"/>
                <a:cs typeface="Times New Roman" panose="02020603050405020304" pitchFamily="18" charset="0"/>
              </a:rPr>
              <a:t>c) mărfurilor plasate sub oricare dintre regimurile speciale, cu excepţia regimurilor de perfecţionare pasivă şi de destinaţie finală.</a:t>
            </a:r>
          </a:p>
          <a:p>
            <a:r>
              <a:rPr lang="ro-RO" dirty="0">
                <a:latin typeface="Times New Roman" panose="02020603050405020304" pitchFamily="18" charset="0"/>
                <a:cs typeface="Times New Roman" panose="02020603050405020304" pitchFamily="18" charset="0"/>
              </a:rPr>
              <a:t>(2) Mărfurile autohtone pot circula, fără a face obiectul vreunui regim vamal, de la un punct la altul al teritoriului vamal şi pot părăsi temporar acest teritoriu fără a li se modifica statutul vamal în cazul în care acestea sunt transportate, pe baza unui document de transport feroviar emis în Republica Moldova, pe cale feroviară fără încărcări, descărcări sau transbordări pe teritoriul ţării străine. </a:t>
            </a:r>
          </a:p>
          <a:p>
            <a:r>
              <a:rPr lang="ro-RO" dirty="0">
                <a:latin typeface="Times New Roman" panose="02020603050405020304" pitchFamily="18" charset="0"/>
                <a:cs typeface="Times New Roman" panose="02020603050405020304" pitchFamily="18" charset="0"/>
              </a:rPr>
              <a:t>(3) Dacă statutul vamal de mărfuri autohtone este dovedit, mărfurile autohtone pot circula, fără a face obiectul vreunui regim vamal, de la un punct la altul al teritoriului vamal şi pot părăsi temporar acest teritoriu fără a li se modifica statutul vamal în următoarele situaţii: </a:t>
            </a:r>
          </a:p>
          <a:p>
            <a:r>
              <a:rPr lang="ro-RO" dirty="0">
                <a:latin typeface="Times New Roman" panose="02020603050405020304" pitchFamily="18" charset="0"/>
                <a:cs typeface="Times New Roman" panose="02020603050405020304" pitchFamily="18" charset="0"/>
              </a:rPr>
              <a:t>a) mijloacele de transport înmatriculate în Republica Moldova au părăsit temporar teritoriul vamal şi au reintrat ulterior pe acesta; </a:t>
            </a:r>
          </a:p>
          <a:p>
            <a:r>
              <a:rPr lang="ro-RO" dirty="0">
                <a:latin typeface="Times New Roman" panose="02020603050405020304" pitchFamily="18" charset="0"/>
                <a:cs typeface="Times New Roman" panose="02020603050405020304" pitchFamily="18" charset="0"/>
              </a:rPr>
              <a:t>b) ambalajele, paleţii şi alte echipamente similare, cu excepţia containerelor, care aparţin unei persoane stabilite pe teritoriul vamal şi sunt folosite pentru transportul mărfurilor au părăsit temporar teritoriul vamal şi au reintrat ulterior pe acesta;</a:t>
            </a:r>
          </a:p>
          <a:p>
            <a:r>
              <a:rPr lang="ro-RO" dirty="0">
                <a:latin typeface="Times New Roman" panose="02020603050405020304" pitchFamily="18" charset="0"/>
                <a:cs typeface="Times New Roman" panose="02020603050405020304" pitchFamily="18" charset="0"/>
              </a:rPr>
              <a:t>c) mărfurile transportate de călători în bagaje şi care nu sunt destinate uzului comercial au părăsit temporar teritoriul vamal şi au reintrat ulterior pe acesta.</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06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6019" y="325316"/>
            <a:ext cx="11553595" cy="3825422"/>
          </a:xfrm>
        </p:spPr>
        <p:txBody>
          <a:bodyPr>
            <a:normAutofit/>
          </a:bodyPr>
          <a:lstStyle/>
          <a:p>
            <a:br>
              <a:rPr lang="ro-MD" dirty="0"/>
            </a:br>
            <a:br>
              <a:rPr lang="ro-MD" dirty="0"/>
            </a:br>
            <a:r>
              <a:rPr lang="ro-MD" dirty="0"/>
              <a:t>                                                      </a:t>
            </a:r>
            <a:endParaRPr lang="ru-RU" dirty="0"/>
          </a:p>
        </p:txBody>
      </p:sp>
      <p:sp>
        <p:nvSpPr>
          <p:cNvPr id="5" name="Прямоугольник 4"/>
          <p:cNvSpPr/>
          <p:nvPr/>
        </p:nvSpPr>
        <p:spPr>
          <a:xfrm>
            <a:off x="501163" y="237392"/>
            <a:ext cx="11280530" cy="5632311"/>
          </a:xfrm>
          <a:prstGeom prst="rect">
            <a:avLst/>
          </a:prstGeom>
        </p:spPr>
        <p:txBody>
          <a:bodyPr wrap="square">
            <a:spAutoFit/>
          </a:bodyPr>
          <a:lstStyle/>
          <a:p>
            <a:pPr algn="ctr"/>
            <a:r>
              <a:rPr lang="ro-RO" b="1" dirty="0"/>
              <a:t>STATUTUL VAMAL AL MĂRFURILOR </a:t>
            </a:r>
          </a:p>
          <a:p>
            <a:pPr algn="ctr"/>
            <a:r>
              <a:rPr lang="ro-RO" b="1" dirty="0"/>
              <a:t>(</a:t>
            </a:r>
            <a:r>
              <a:rPr lang="ro-RO" sz="1600" b="1" dirty="0"/>
              <a:t>TITLUL V</a:t>
            </a:r>
            <a:r>
              <a:rPr lang="ro-RO" b="1" dirty="0"/>
              <a:t> Capitolul I  Cod vamal nr. 95/2021)</a:t>
            </a:r>
          </a:p>
          <a:p>
            <a:pPr algn="ctr"/>
            <a:endParaRPr lang="ro-RO" b="1" dirty="0"/>
          </a:p>
          <a:p>
            <a:r>
              <a:rPr lang="ro-RO" sz="1800" b="1" dirty="0">
                <a:latin typeface="Times New Roman" panose="02020603050405020304" pitchFamily="18" charset="0"/>
                <a:cs typeface="Times New Roman" panose="02020603050405020304" pitchFamily="18" charset="0"/>
              </a:rPr>
              <a:t>Articolul 158. </a:t>
            </a:r>
            <a:r>
              <a:rPr lang="ro-RO" sz="1800" dirty="0">
                <a:latin typeface="Times New Roman" panose="02020603050405020304" pitchFamily="18" charset="0"/>
                <a:cs typeface="Times New Roman" panose="02020603050405020304" pitchFamily="18" charset="0"/>
              </a:rPr>
              <a:t>Pierderea statutului vamal de mărfuri autohtone</a:t>
            </a:r>
          </a:p>
          <a:p>
            <a:r>
              <a:rPr lang="ro-RO" sz="1800" dirty="0">
                <a:latin typeface="Times New Roman" panose="02020603050405020304" pitchFamily="18" charset="0"/>
                <a:cs typeface="Times New Roman" panose="02020603050405020304" pitchFamily="18" charset="0"/>
              </a:rPr>
              <a:t>Mărfurile autohtone devin mărfuri străine în cazul în care: </a:t>
            </a:r>
          </a:p>
          <a:p>
            <a:r>
              <a:rPr lang="ro-RO" sz="1800" dirty="0">
                <a:latin typeface="Times New Roman" panose="02020603050405020304" pitchFamily="18" charset="0"/>
                <a:cs typeface="Times New Roman" panose="02020603050405020304" pitchFamily="18" charset="0"/>
              </a:rPr>
              <a:t>a) sunt scoase în afara teritoriului vamal; </a:t>
            </a:r>
          </a:p>
          <a:p>
            <a:r>
              <a:rPr lang="ro-RO" sz="1800" dirty="0">
                <a:latin typeface="Times New Roman" panose="02020603050405020304" pitchFamily="18" charset="0"/>
                <a:cs typeface="Times New Roman" panose="02020603050405020304" pitchFamily="18" charset="0"/>
              </a:rPr>
              <a:t>b) sunt plasate sub regim de tranzit extern, de depozitare sau de </a:t>
            </a:r>
            <a:r>
              <a:rPr lang="ro-RO" sz="1800" dirty="0" err="1">
                <a:latin typeface="Times New Roman" panose="02020603050405020304" pitchFamily="18" charset="0"/>
                <a:cs typeface="Times New Roman" panose="02020603050405020304" pitchFamily="18" charset="0"/>
              </a:rPr>
              <a:t>perfecţionare</a:t>
            </a:r>
            <a:r>
              <a:rPr lang="ro-RO" sz="1800" dirty="0">
                <a:latin typeface="Times New Roman" panose="02020603050405020304" pitchFamily="18" charset="0"/>
                <a:cs typeface="Times New Roman" panose="02020603050405020304" pitchFamily="18" charset="0"/>
              </a:rPr>
              <a:t> activă, în măsura în care </a:t>
            </a:r>
            <a:r>
              <a:rPr lang="ro-RO" sz="1800" dirty="0" err="1">
                <a:latin typeface="Times New Roman" panose="02020603050405020304" pitchFamily="18" charset="0"/>
                <a:cs typeface="Times New Roman" panose="02020603050405020304" pitchFamily="18" charset="0"/>
              </a:rPr>
              <a:t>legislaţia</a:t>
            </a:r>
            <a:r>
              <a:rPr lang="ro-RO" sz="1800" dirty="0">
                <a:latin typeface="Times New Roman" panose="02020603050405020304" pitchFamily="18" charset="0"/>
                <a:cs typeface="Times New Roman" panose="02020603050405020304" pitchFamily="18" charset="0"/>
              </a:rPr>
              <a:t> vamală o permite; </a:t>
            </a:r>
          </a:p>
          <a:p>
            <a:r>
              <a:rPr lang="ro-RO" sz="1800" dirty="0">
                <a:latin typeface="Times New Roman" panose="02020603050405020304" pitchFamily="18" charset="0"/>
                <a:cs typeface="Times New Roman" panose="02020603050405020304" pitchFamily="18" charset="0"/>
              </a:rPr>
              <a:t>c) </a:t>
            </a:r>
            <a:r>
              <a:rPr lang="ro-RO" sz="1800" dirty="0" err="1">
                <a:latin typeface="Times New Roman" panose="02020603050405020304" pitchFamily="18" charset="0"/>
                <a:cs typeface="Times New Roman" panose="02020603050405020304" pitchFamily="18" charset="0"/>
              </a:rPr>
              <a:t>declaraţia</a:t>
            </a:r>
            <a:r>
              <a:rPr lang="ro-RO" sz="1800" dirty="0">
                <a:latin typeface="Times New Roman" panose="02020603050405020304" pitchFamily="18" charset="0"/>
                <a:cs typeface="Times New Roman" panose="02020603050405020304" pitchFamily="18" charset="0"/>
              </a:rPr>
              <a:t> de punere în liberă </a:t>
            </a:r>
            <a:r>
              <a:rPr lang="ro-RO" sz="1800" dirty="0" err="1">
                <a:latin typeface="Times New Roman" panose="02020603050405020304" pitchFamily="18" charset="0"/>
                <a:cs typeface="Times New Roman" panose="02020603050405020304" pitchFamily="18" charset="0"/>
              </a:rPr>
              <a:t>circulaţie</a:t>
            </a:r>
            <a:r>
              <a:rPr lang="ro-RO" sz="1800" dirty="0">
                <a:latin typeface="Times New Roman" panose="02020603050405020304" pitchFamily="18" charset="0"/>
                <a:cs typeface="Times New Roman" panose="02020603050405020304" pitchFamily="18" charset="0"/>
              </a:rPr>
              <a:t> este invalidată după acordarea liberului de vamă pentru mărfurile respective;</a:t>
            </a:r>
          </a:p>
          <a:p>
            <a:r>
              <a:rPr lang="ro-RO" sz="1800" dirty="0">
                <a:latin typeface="Times New Roman" panose="02020603050405020304" pitchFamily="18" charset="0"/>
                <a:cs typeface="Times New Roman" panose="02020603050405020304" pitchFamily="18" charset="0"/>
              </a:rPr>
              <a:t>d) au fost plasate sub regimul de </a:t>
            </a:r>
            <a:r>
              <a:rPr lang="ro-RO" sz="1800" dirty="0" err="1">
                <a:latin typeface="Times New Roman" panose="02020603050405020304" pitchFamily="18" charset="0"/>
                <a:cs typeface="Times New Roman" panose="02020603050405020304" pitchFamily="18" charset="0"/>
              </a:rPr>
              <a:t>destinaţie</a:t>
            </a:r>
            <a:r>
              <a:rPr lang="ro-RO" sz="1800" dirty="0">
                <a:latin typeface="Times New Roman" panose="02020603050405020304" pitchFamily="18" charset="0"/>
                <a:cs typeface="Times New Roman" panose="02020603050405020304" pitchFamily="18" charset="0"/>
              </a:rPr>
              <a:t> finală </a:t>
            </a:r>
            <a:r>
              <a:rPr lang="ro-RO" sz="1800" dirty="0" err="1">
                <a:latin typeface="Times New Roman" panose="02020603050405020304" pitchFamily="18" charset="0"/>
                <a:cs typeface="Times New Roman" panose="02020603050405020304" pitchFamily="18" charset="0"/>
              </a:rPr>
              <a:t>şi</a:t>
            </a:r>
            <a:r>
              <a:rPr lang="ro-RO" sz="1800" dirty="0">
                <a:latin typeface="Times New Roman" panose="02020603050405020304" pitchFamily="18" charset="0"/>
                <a:cs typeface="Times New Roman" panose="02020603050405020304" pitchFamily="18" charset="0"/>
              </a:rPr>
              <a:t> fie sunt ulterior abandonate în favoarea statului, fie sunt distruse </a:t>
            </a:r>
            <a:r>
              <a:rPr lang="ro-RO" sz="1800" dirty="0" err="1">
                <a:latin typeface="Times New Roman" panose="02020603050405020304" pitchFamily="18" charset="0"/>
                <a:cs typeface="Times New Roman" panose="02020603050405020304" pitchFamily="18" charset="0"/>
              </a:rPr>
              <a:t>şi</a:t>
            </a:r>
            <a:r>
              <a:rPr lang="ro-RO" sz="1800" dirty="0">
                <a:latin typeface="Times New Roman" panose="02020603050405020304" pitchFamily="18" charset="0"/>
                <a:cs typeface="Times New Roman" panose="02020603050405020304" pitchFamily="18" charset="0"/>
              </a:rPr>
              <a:t> rămân </a:t>
            </a:r>
            <a:r>
              <a:rPr lang="ro-RO" sz="1800" dirty="0" err="1">
                <a:latin typeface="Times New Roman" panose="02020603050405020304" pitchFamily="18" charset="0"/>
                <a:cs typeface="Times New Roman" panose="02020603050405020304" pitchFamily="18" charset="0"/>
              </a:rPr>
              <a:t>deşeuri</a:t>
            </a:r>
            <a:r>
              <a:rPr lang="ro-RO" sz="1800" dirty="0">
                <a:latin typeface="Times New Roman" panose="02020603050405020304" pitchFamily="18" charset="0"/>
                <a:cs typeface="Times New Roman" panose="02020603050405020304" pitchFamily="18" charset="0"/>
              </a:rPr>
              <a:t>.</a:t>
            </a:r>
            <a:r>
              <a:rPr lang="es-ES" sz="18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sz="1800" b="1" i="0" dirty="0" err="1">
                <a:solidFill>
                  <a:srgbClr val="333333"/>
                </a:solidFill>
                <a:effectLst/>
                <a:latin typeface="Times New Roman" panose="02020603050405020304" pitchFamily="18" charset="0"/>
                <a:cs typeface="Times New Roman" panose="02020603050405020304" pitchFamily="18" charset="0"/>
              </a:rPr>
              <a:t>Articolul</a:t>
            </a:r>
            <a:r>
              <a:rPr lang="en-US" sz="1800" b="1" i="0" dirty="0">
                <a:solidFill>
                  <a:srgbClr val="333333"/>
                </a:solidFill>
                <a:effectLst/>
                <a:latin typeface="Times New Roman" panose="02020603050405020304" pitchFamily="18" charset="0"/>
                <a:cs typeface="Times New Roman" panose="02020603050405020304" pitchFamily="18" charset="0"/>
              </a:rPr>
              <a:t>  317. </a:t>
            </a:r>
            <a:r>
              <a:rPr lang="en-US" sz="1800" b="0" i="0" dirty="0" err="1">
                <a:solidFill>
                  <a:srgbClr val="333333"/>
                </a:solidFill>
                <a:effectLst/>
                <a:latin typeface="Times New Roman" panose="02020603050405020304" pitchFamily="18" charset="0"/>
                <a:cs typeface="Times New Roman" panose="02020603050405020304" pitchFamily="18" charset="0"/>
              </a:rPr>
              <a:t>Statutul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vamal</a:t>
            </a:r>
            <a:endParaRPr lang="en-US" dirty="0">
              <a:solidFill>
                <a:srgbClr val="333333"/>
              </a:solidFill>
              <a:latin typeface="Times New Roman" panose="02020603050405020304" pitchFamily="18" charset="0"/>
              <a:cs typeface="Times New Roman" panose="02020603050405020304" pitchFamily="18" charset="0"/>
            </a:endParaRPr>
          </a:p>
          <a:p>
            <a:r>
              <a:rPr lang="en-US" sz="1800" b="0" i="0" dirty="0">
                <a:solidFill>
                  <a:srgbClr val="333333"/>
                </a:solidFill>
                <a:effectLst/>
                <a:latin typeface="Times New Roman" panose="02020603050405020304" pitchFamily="18" charset="0"/>
                <a:cs typeface="Times New Roman" panose="02020603050405020304" pitchFamily="18" charset="0"/>
              </a:rPr>
              <a:t>(1) </a:t>
            </a:r>
            <a:r>
              <a:rPr lang="en-US" sz="1800" b="0" i="0" dirty="0" err="1">
                <a:solidFill>
                  <a:srgbClr val="333333"/>
                </a:solidFill>
                <a:effectLst/>
                <a:latin typeface="Times New Roman" panose="02020603050405020304" pitchFamily="18" charset="0"/>
                <a:cs typeface="Times New Roman" panose="02020603050405020304" pitchFamily="18" charset="0"/>
              </a:rPr>
              <a:t>În</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cazul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în</a:t>
            </a:r>
            <a:r>
              <a:rPr lang="en-US" sz="1800" b="0" i="0" dirty="0">
                <a:solidFill>
                  <a:srgbClr val="333333"/>
                </a:solidFill>
                <a:effectLst/>
                <a:latin typeface="Times New Roman" panose="02020603050405020304" pitchFamily="18" charset="0"/>
                <a:cs typeface="Times New Roman" panose="02020603050405020304" pitchFamily="18" charset="0"/>
              </a:rPr>
              <a:t> care </a:t>
            </a:r>
            <a:r>
              <a:rPr lang="en-US" sz="1800" b="0" i="0" dirty="0" err="1">
                <a:solidFill>
                  <a:srgbClr val="333333"/>
                </a:solidFill>
                <a:effectLst/>
                <a:latin typeface="Times New Roman" panose="02020603050405020304" pitchFamily="18" charset="0"/>
                <a:cs typeface="Times New Roman" panose="02020603050405020304" pitchFamily="18" charset="0"/>
              </a:rPr>
              <a:t>mărfurile</a:t>
            </a:r>
            <a:r>
              <a:rPr lang="en-US" sz="1800" b="0" i="0" dirty="0">
                <a:solidFill>
                  <a:srgbClr val="333333"/>
                </a:solidFill>
                <a:effectLst/>
                <a:latin typeface="Times New Roman" panose="02020603050405020304" pitchFamily="18" charset="0"/>
                <a:cs typeface="Times New Roman" panose="02020603050405020304" pitchFamily="18" charset="0"/>
              </a:rPr>
              <a:t> sunt </a:t>
            </a:r>
            <a:r>
              <a:rPr lang="en-US" sz="1800" b="0" i="0" dirty="0" err="1">
                <a:solidFill>
                  <a:srgbClr val="333333"/>
                </a:solidFill>
                <a:effectLst/>
                <a:latin typeface="Times New Roman" panose="02020603050405020304" pitchFamily="18" charset="0"/>
                <a:cs typeface="Times New Roman" panose="02020603050405020304" pitchFamily="18" charset="0"/>
              </a:rPr>
              <a:t>scoase</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dintr</a:t>
            </a:r>
            <a:r>
              <a:rPr lang="en-US" sz="1800" b="0" i="0" dirty="0">
                <a:solidFill>
                  <a:srgbClr val="333333"/>
                </a:solidFill>
                <a:effectLst/>
                <a:latin typeface="Times New Roman" panose="02020603050405020304" pitchFamily="18" charset="0"/>
                <a:cs typeface="Times New Roman" panose="02020603050405020304" pitchFamily="18" charset="0"/>
              </a:rPr>
              <a:t>-o </a:t>
            </a:r>
            <a:r>
              <a:rPr lang="en-US" sz="1800" b="0" i="0" dirty="0" err="1">
                <a:solidFill>
                  <a:srgbClr val="333333"/>
                </a:solidFill>
                <a:effectLst/>
                <a:latin typeface="Times New Roman" panose="02020603050405020304" pitchFamily="18" charset="0"/>
                <a:cs typeface="Times New Roman" panose="02020603050405020304" pitchFamily="18" charset="0"/>
              </a:rPr>
              <a:t>zonă</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liberă</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și</a:t>
            </a:r>
            <a:r>
              <a:rPr lang="en-US" sz="1800" b="0" i="0" dirty="0">
                <a:solidFill>
                  <a:srgbClr val="333333"/>
                </a:solidFill>
                <a:effectLst/>
                <a:latin typeface="Times New Roman" panose="02020603050405020304" pitchFamily="18" charset="0"/>
                <a:cs typeface="Times New Roman" panose="02020603050405020304" pitchFamily="18" charset="0"/>
              </a:rPr>
              <a:t> sunt </a:t>
            </a:r>
            <a:r>
              <a:rPr lang="en-US" sz="1800" b="0" i="0" dirty="0" err="1">
                <a:solidFill>
                  <a:srgbClr val="333333"/>
                </a:solidFill>
                <a:effectLst/>
                <a:latin typeface="Times New Roman" panose="02020603050405020304" pitchFamily="18" charset="0"/>
                <a:cs typeface="Times New Roman" panose="02020603050405020304" pitchFamily="18" charset="0"/>
              </a:rPr>
              <a:t>introduse</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într</a:t>
            </a:r>
            <a:r>
              <a:rPr lang="en-US" sz="1800" b="0" i="0" dirty="0">
                <a:solidFill>
                  <a:srgbClr val="333333"/>
                </a:solidFill>
                <a:effectLst/>
                <a:latin typeface="Times New Roman" panose="02020603050405020304" pitchFamily="18" charset="0"/>
                <a:cs typeface="Times New Roman" panose="02020603050405020304" pitchFamily="18" charset="0"/>
              </a:rPr>
              <a:t>-o </a:t>
            </a:r>
            <a:r>
              <a:rPr lang="en-US" sz="1800" b="0" i="0" dirty="0" err="1">
                <a:solidFill>
                  <a:srgbClr val="333333"/>
                </a:solidFill>
                <a:effectLst/>
                <a:latin typeface="Times New Roman" panose="02020603050405020304" pitchFamily="18" charset="0"/>
                <a:cs typeface="Times New Roman" panose="02020603050405020304" pitchFamily="18" charset="0"/>
              </a:rPr>
              <a:t>altă</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parte</a:t>
            </a:r>
            <a:r>
              <a:rPr lang="en-US" sz="1800" b="0" i="0" dirty="0">
                <a:solidFill>
                  <a:srgbClr val="333333"/>
                </a:solidFill>
                <a:effectLst/>
                <a:latin typeface="Times New Roman" panose="02020603050405020304" pitchFamily="18" charset="0"/>
                <a:cs typeface="Times New Roman" panose="02020603050405020304" pitchFamily="18" charset="0"/>
              </a:rPr>
              <a:t> a </a:t>
            </a:r>
            <a:r>
              <a:rPr lang="en-US" sz="1800" b="0" i="0" dirty="0" err="1">
                <a:solidFill>
                  <a:srgbClr val="333333"/>
                </a:solidFill>
                <a:effectLst/>
                <a:latin typeface="Times New Roman" panose="02020603050405020304" pitchFamily="18" charset="0"/>
                <a:cs typeface="Times New Roman" panose="02020603050405020304" pitchFamily="18" charset="0"/>
              </a:rPr>
              <a:t>teritoriului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vamal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sau</a:t>
            </a:r>
            <a:r>
              <a:rPr lang="en-US" sz="1800" b="0" i="0" dirty="0">
                <a:solidFill>
                  <a:srgbClr val="333333"/>
                </a:solidFill>
                <a:effectLst/>
                <a:latin typeface="Times New Roman" panose="02020603050405020304" pitchFamily="18" charset="0"/>
                <a:cs typeface="Times New Roman" panose="02020603050405020304" pitchFamily="18" charset="0"/>
              </a:rPr>
              <a:t> sunt </a:t>
            </a:r>
            <a:r>
              <a:rPr lang="en-US" sz="1800" b="0" i="0" dirty="0" err="1">
                <a:solidFill>
                  <a:srgbClr val="333333"/>
                </a:solidFill>
                <a:effectLst/>
                <a:latin typeface="Times New Roman" panose="02020603050405020304" pitchFamily="18" charset="0"/>
                <a:cs typeface="Times New Roman" panose="02020603050405020304" pitchFamily="18" charset="0"/>
              </a:rPr>
              <a:t>plasate</a:t>
            </a:r>
            <a:r>
              <a:rPr lang="en-US" sz="1800" b="0" i="0" dirty="0">
                <a:solidFill>
                  <a:srgbClr val="333333"/>
                </a:solidFill>
                <a:effectLst/>
                <a:latin typeface="Times New Roman" panose="02020603050405020304" pitchFamily="18" charset="0"/>
                <a:cs typeface="Times New Roman" panose="02020603050405020304" pitchFamily="18" charset="0"/>
              </a:rPr>
              <a:t> sub un </a:t>
            </a:r>
            <a:r>
              <a:rPr lang="en-US" sz="1800" b="0" i="0" dirty="0" err="1">
                <a:solidFill>
                  <a:srgbClr val="333333"/>
                </a:solidFill>
                <a:effectLst/>
                <a:latin typeface="Times New Roman" panose="02020603050405020304" pitchFamily="18" charset="0"/>
                <a:cs typeface="Times New Roman" panose="02020603050405020304" pitchFamily="18" charset="0"/>
              </a:rPr>
              <a:t>regim</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vamal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acestea</a:t>
            </a:r>
            <a:r>
              <a:rPr lang="en-US" sz="1800" b="0" i="0" dirty="0">
                <a:solidFill>
                  <a:srgbClr val="333333"/>
                </a:solidFill>
                <a:effectLst/>
                <a:latin typeface="Times New Roman" panose="02020603050405020304" pitchFamily="18" charset="0"/>
                <a:cs typeface="Times New Roman" panose="02020603050405020304" pitchFamily="18" charset="0"/>
              </a:rPr>
              <a:t> sunt considerate ca </a:t>
            </a:r>
            <a:r>
              <a:rPr lang="en-US" sz="1800" b="0" i="0" dirty="0" err="1">
                <a:solidFill>
                  <a:srgbClr val="333333"/>
                </a:solidFill>
                <a:effectLst/>
                <a:latin typeface="Times New Roman" panose="02020603050405020304" pitchFamily="18" charset="0"/>
                <a:cs typeface="Times New Roman" panose="02020603050405020304" pitchFamily="18" charset="0"/>
              </a:rPr>
              <a:t>fiind</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mărfuri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străine</a:t>
            </a:r>
            <a:r>
              <a:rPr lang="en-US" sz="1800" b="0" i="0" dirty="0">
                <a:solidFill>
                  <a:srgbClr val="333333"/>
                </a:solidFill>
                <a:effectLst/>
                <a:latin typeface="Times New Roman" panose="02020603050405020304" pitchFamily="18" charset="0"/>
                <a:cs typeface="Times New Roman" panose="02020603050405020304" pitchFamily="18" charset="0"/>
              </a:rPr>
              <a:t>, cu </a:t>
            </a:r>
            <a:r>
              <a:rPr lang="en-US" sz="1800" b="0" i="0" dirty="0" err="1">
                <a:solidFill>
                  <a:srgbClr val="333333"/>
                </a:solidFill>
                <a:effectLst/>
                <a:latin typeface="Times New Roman" panose="02020603050405020304" pitchFamily="18" charset="0"/>
                <a:cs typeface="Times New Roman" panose="02020603050405020304" pitchFamily="18" charset="0"/>
              </a:rPr>
              <a:t>excepția</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cazului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în</a:t>
            </a:r>
            <a:r>
              <a:rPr lang="en-US" sz="1800" b="0" i="0" dirty="0">
                <a:solidFill>
                  <a:srgbClr val="333333"/>
                </a:solidFill>
                <a:effectLst/>
                <a:latin typeface="Times New Roman" panose="02020603050405020304" pitchFamily="18" charset="0"/>
                <a:cs typeface="Times New Roman" panose="02020603050405020304" pitchFamily="18" charset="0"/>
              </a:rPr>
              <a:t> care </a:t>
            </a:r>
            <a:r>
              <a:rPr lang="en-US" sz="1800" b="0" i="0" dirty="0" err="1">
                <a:solidFill>
                  <a:srgbClr val="333333"/>
                </a:solidFill>
                <a:effectLst/>
                <a:latin typeface="Times New Roman" panose="02020603050405020304" pitchFamily="18" charset="0"/>
                <a:cs typeface="Times New Roman" panose="02020603050405020304" pitchFamily="18" charset="0"/>
              </a:rPr>
              <a:t>statutul</a:t>
            </a:r>
            <a:r>
              <a:rPr lang="en-US" sz="1800" b="0" i="0" dirty="0">
                <a:solidFill>
                  <a:srgbClr val="333333"/>
                </a:solidFill>
                <a:effectLst/>
                <a:latin typeface="Times New Roman" panose="02020603050405020304" pitchFamily="18" charset="0"/>
                <a:cs typeface="Times New Roman" panose="02020603050405020304" pitchFamily="18" charset="0"/>
              </a:rPr>
              <a:t> lor </a:t>
            </a:r>
            <a:r>
              <a:rPr lang="en-US" sz="1800" b="0" i="0" dirty="0" err="1">
                <a:solidFill>
                  <a:srgbClr val="333333"/>
                </a:solidFill>
                <a:effectLst/>
                <a:latin typeface="Times New Roman" panose="02020603050405020304" pitchFamily="18" charset="0"/>
                <a:cs typeface="Times New Roman" panose="02020603050405020304" pitchFamily="18" charset="0"/>
              </a:rPr>
              <a:t>vamal</a:t>
            </a:r>
            <a:r>
              <a:rPr lang="en-US" sz="1800" b="0" i="0" dirty="0">
                <a:solidFill>
                  <a:srgbClr val="333333"/>
                </a:solidFill>
                <a:effectLst/>
                <a:latin typeface="Times New Roman" panose="02020603050405020304" pitchFamily="18" charset="0"/>
                <a:cs typeface="Times New Roman" panose="02020603050405020304" pitchFamily="18" charset="0"/>
              </a:rPr>
              <a:t> de </a:t>
            </a:r>
            <a:r>
              <a:rPr lang="en-US" sz="1800" b="0" i="0" dirty="0" err="1">
                <a:solidFill>
                  <a:srgbClr val="333333"/>
                </a:solidFill>
                <a:effectLst/>
                <a:latin typeface="Times New Roman" panose="02020603050405020304" pitchFamily="18" charset="0"/>
                <a:cs typeface="Times New Roman" panose="02020603050405020304" pitchFamily="18" charset="0"/>
              </a:rPr>
              <a:t>mărfuri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autohtone</a:t>
            </a:r>
            <a:r>
              <a:rPr lang="en-US" sz="1800" b="0" i="0" dirty="0">
                <a:solidFill>
                  <a:srgbClr val="333333"/>
                </a:solidFill>
                <a:effectLst/>
                <a:latin typeface="Times New Roman" panose="02020603050405020304" pitchFamily="18" charset="0"/>
                <a:cs typeface="Times New Roman" panose="02020603050405020304" pitchFamily="18" charset="0"/>
              </a:rPr>
              <a:t> a </a:t>
            </a:r>
            <a:r>
              <a:rPr lang="en-US" sz="1800" b="0" i="0" dirty="0" err="1">
                <a:solidFill>
                  <a:srgbClr val="333333"/>
                </a:solidFill>
                <a:effectLst/>
                <a:latin typeface="Times New Roman" panose="02020603050405020304" pitchFamily="18" charset="0"/>
                <a:cs typeface="Times New Roman" panose="02020603050405020304" pitchFamily="18" charset="0"/>
              </a:rPr>
              <a:t>fost</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demonstrat</a:t>
            </a:r>
            <a:r>
              <a:rPr lang="en-US" sz="1800" b="0" i="0" dirty="0">
                <a:solidFill>
                  <a:srgbClr val="333333"/>
                </a:solidFill>
                <a:effectLst/>
                <a:latin typeface="Times New Roman" panose="02020603050405020304" pitchFamily="18" charset="0"/>
                <a:cs typeface="Times New Roman" panose="02020603050405020304" pitchFamily="18" charset="0"/>
              </a:rPr>
              <a:t>.</a:t>
            </a:r>
          </a:p>
          <a:p>
            <a:r>
              <a:rPr lang="en-US" sz="1800" b="0" i="0" dirty="0">
                <a:solidFill>
                  <a:srgbClr val="333333"/>
                </a:solidFill>
                <a:effectLst/>
                <a:latin typeface="Times New Roman" panose="02020603050405020304" pitchFamily="18" charset="0"/>
                <a:cs typeface="Times New Roman" panose="02020603050405020304" pitchFamily="18" charset="0"/>
              </a:rPr>
              <a:t>(2) </a:t>
            </a:r>
            <a:r>
              <a:rPr lang="en-US" sz="1800" b="0" i="0" dirty="0" err="1">
                <a:solidFill>
                  <a:srgbClr val="333333"/>
                </a:solidFill>
                <a:effectLst/>
                <a:latin typeface="Times New Roman" panose="02020603050405020304" pitchFamily="18" charset="0"/>
                <a:cs typeface="Times New Roman" panose="02020603050405020304" pitchFamily="18" charset="0"/>
              </a:rPr>
              <a:t>Prin</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derogare</a:t>
            </a:r>
            <a:r>
              <a:rPr lang="en-US" sz="1800" b="0" i="0" dirty="0">
                <a:solidFill>
                  <a:srgbClr val="333333"/>
                </a:solidFill>
                <a:effectLst/>
                <a:latin typeface="Times New Roman" panose="02020603050405020304" pitchFamily="18" charset="0"/>
                <a:cs typeface="Times New Roman" panose="02020603050405020304" pitchFamily="18" charset="0"/>
              </a:rPr>
              <a:t> de la </a:t>
            </a:r>
            <a:r>
              <a:rPr lang="en-US" sz="1800" b="0" i="0" dirty="0" err="1">
                <a:solidFill>
                  <a:srgbClr val="333333"/>
                </a:solidFill>
                <a:effectLst/>
                <a:latin typeface="Times New Roman" panose="02020603050405020304" pitchFamily="18" charset="0"/>
                <a:cs typeface="Times New Roman" panose="02020603050405020304" pitchFamily="18" charset="0"/>
              </a:rPr>
              <a:t>alin</a:t>
            </a:r>
            <a:r>
              <a:rPr lang="en-US" sz="1800" b="0" i="0" dirty="0">
                <a:solidFill>
                  <a:srgbClr val="333333"/>
                </a:solidFill>
                <a:effectLst/>
                <a:latin typeface="Times New Roman" panose="02020603050405020304" pitchFamily="18" charset="0"/>
                <a:cs typeface="Times New Roman" panose="02020603050405020304" pitchFamily="18" charset="0"/>
              </a:rPr>
              <a:t>. (1), </a:t>
            </a:r>
            <a:r>
              <a:rPr lang="en-US" sz="1800" b="0" i="0" dirty="0" err="1">
                <a:solidFill>
                  <a:srgbClr val="333333"/>
                </a:solidFill>
                <a:effectLst/>
                <a:latin typeface="Times New Roman" panose="02020603050405020304" pitchFamily="18" charset="0"/>
                <a:cs typeface="Times New Roman" panose="02020603050405020304" pitchFamily="18" charset="0"/>
              </a:rPr>
              <a:t>în</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scopul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aplicării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drepturilor</a:t>
            </a:r>
            <a:r>
              <a:rPr lang="en-US" sz="1800" b="0" i="0" dirty="0">
                <a:solidFill>
                  <a:srgbClr val="333333"/>
                </a:solidFill>
                <a:effectLst/>
                <a:latin typeface="Times New Roman" panose="02020603050405020304" pitchFamily="18" charset="0"/>
                <a:cs typeface="Times New Roman" panose="02020603050405020304" pitchFamily="18" charset="0"/>
              </a:rPr>
              <a:t> de export </a:t>
            </a:r>
            <a:r>
              <a:rPr lang="en-US" sz="1800" b="0" i="0" dirty="0" err="1">
                <a:solidFill>
                  <a:srgbClr val="333333"/>
                </a:solidFill>
                <a:effectLst/>
                <a:latin typeface="Times New Roman" panose="02020603050405020304" pitchFamily="18" charset="0"/>
                <a:cs typeface="Times New Roman" panose="02020603050405020304" pitchFamily="18" charset="0"/>
              </a:rPr>
              <a:t>și</a:t>
            </a:r>
            <a:r>
              <a:rPr lang="en-US" sz="1800" b="0" i="0" dirty="0">
                <a:solidFill>
                  <a:srgbClr val="333333"/>
                </a:solidFill>
                <a:effectLst/>
                <a:latin typeface="Times New Roman" panose="02020603050405020304" pitchFamily="18" charset="0"/>
                <a:cs typeface="Times New Roman" panose="02020603050405020304" pitchFamily="18" charset="0"/>
              </a:rPr>
              <a:t> a </a:t>
            </a:r>
            <a:r>
              <a:rPr lang="en-US" sz="1800" b="0" i="0" dirty="0" err="1">
                <a:solidFill>
                  <a:srgbClr val="333333"/>
                </a:solidFill>
                <a:effectLst/>
                <a:latin typeface="Times New Roman" panose="02020603050405020304" pitchFamily="18" charset="0"/>
                <a:cs typeface="Times New Roman" panose="02020603050405020304" pitchFamily="18" charset="0"/>
              </a:rPr>
              <a:t>licențelor</a:t>
            </a:r>
            <a:r>
              <a:rPr lang="en-US" sz="1800" b="0" i="0" dirty="0">
                <a:solidFill>
                  <a:srgbClr val="333333"/>
                </a:solidFill>
                <a:effectLst/>
                <a:latin typeface="Times New Roman" panose="02020603050405020304" pitchFamily="18" charset="0"/>
                <a:cs typeface="Times New Roman" panose="02020603050405020304" pitchFamily="18" charset="0"/>
              </a:rPr>
              <a:t> de export </a:t>
            </a:r>
            <a:r>
              <a:rPr lang="en-US" sz="1800" b="0" i="0" dirty="0" err="1">
                <a:solidFill>
                  <a:srgbClr val="333333"/>
                </a:solidFill>
                <a:effectLst/>
                <a:latin typeface="Times New Roman" panose="02020603050405020304" pitchFamily="18" charset="0"/>
                <a:cs typeface="Times New Roman" panose="02020603050405020304" pitchFamily="18" charset="0"/>
              </a:rPr>
              <a:t>sau</a:t>
            </a:r>
            <a:r>
              <a:rPr lang="en-US" sz="1800" b="0" i="0" dirty="0">
                <a:solidFill>
                  <a:srgbClr val="333333"/>
                </a:solidFill>
                <a:effectLst/>
                <a:latin typeface="Times New Roman" panose="02020603050405020304" pitchFamily="18" charset="0"/>
                <a:cs typeface="Times New Roman" panose="02020603050405020304" pitchFamily="18" charset="0"/>
              </a:rPr>
              <a:t> a </a:t>
            </a:r>
            <a:r>
              <a:rPr lang="en-US" sz="1800" b="0" i="0" dirty="0" err="1">
                <a:solidFill>
                  <a:srgbClr val="333333"/>
                </a:solidFill>
                <a:effectLst/>
                <a:latin typeface="Times New Roman" panose="02020603050405020304" pitchFamily="18" charset="0"/>
                <a:cs typeface="Times New Roman" panose="02020603050405020304" pitchFamily="18" charset="0"/>
              </a:rPr>
              <a:t>măsurilor</a:t>
            </a:r>
            <a:r>
              <a:rPr lang="en-US" sz="1800" b="0" i="0" dirty="0">
                <a:solidFill>
                  <a:srgbClr val="333333"/>
                </a:solidFill>
                <a:effectLst/>
                <a:latin typeface="Times New Roman" panose="02020603050405020304" pitchFamily="18" charset="0"/>
                <a:cs typeface="Times New Roman" panose="02020603050405020304" pitchFamily="18" charset="0"/>
              </a:rPr>
              <a:t> de control la export </a:t>
            </a:r>
            <a:r>
              <a:rPr lang="en-US" sz="1800" b="0" i="0" dirty="0" err="1">
                <a:solidFill>
                  <a:srgbClr val="333333"/>
                </a:solidFill>
                <a:effectLst/>
                <a:latin typeface="Times New Roman" panose="02020603050405020304" pitchFamily="18" charset="0"/>
                <a:cs typeface="Times New Roman" panose="02020603050405020304" pitchFamily="18" charset="0"/>
              </a:rPr>
              <a:t>prevăzute</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în</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cadrul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politicilor</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comerciale</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mărfurile</a:t>
            </a:r>
            <a:r>
              <a:rPr lang="en-US" sz="1800" b="0" i="0" dirty="0">
                <a:solidFill>
                  <a:srgbClr val="333333"/>
                </a:solidFill>
                <a:effectLst/>
                <a:latin typeface="Times New Roman" panose="02020603050405020304" pitchFamily="18" charset="0"/>
                <a:cs typeface="Times New Roman" panose="02020603050405020304" pitchFamily="18" charset="0"/>
              </a:rPr>
              <a:t> sunt considerate </a:t>
            </a:r>
            <a:r>
              <a:rPr lang="en-US" sz="1800" b="0" i="0" dirty="0" err="1">
                <a:solidFill>
                  <a:srgbClr val="333333"/>
                </a:solidFill>
                <a:effectLst/>
                <a:latin typeface="Times New Roman" panose="02020603050405020304" pitchFamily="18" charset="0"/>
                <a:cs typeface="Times New Roman" panose="02020603050405020304" pitchFamily="18" charset="0"/>
              </a:rPr>
              <a:t>drept</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mărfuri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autohtone</a:t>
            </a:r>
            <a:r>
              <a:rPr lang="en-US" sz="1800" b="0" i="0" dirty="0">
                <a:solidFill>
                  <a:srgbClr val="333333"/>
                </a:solidFill>
                <a:effectLst/>
                <a:latin typeface="Times New Roman" panose="02020603050405020304" pitchFamily="18" charset="0"/>
                <a:cs typeface="Times New Roman" panose="02020603050405020304" pitchFamily="18" charset="0"/>
              </a:rPr>
              <a:t>, cu </a:t>
            </a:r>
            <a:r>
              <a:rPr lang="en-US" sz="1800" b="0" i="0" dirty="0" err="1">
                <a:solidFill>
                  <a:srgbClr val="333333"/>
                </a:solidFill>
                <a:effectLst/>
                <a:latin typeface="Times New Roman" panose="02020603050405020304" pitchFamily="18" charset="0"/>
                <a:cs typeface="Times New Roman" panose="02020603050405020304" pitchFamily="18" charset="0"/>
              </a:rPr>
              <a:t>excepția</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cazului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în</a:t>
            </a:r>
            <a:r>
              <a:rPr lang="en-US" sz="1800" b="0" i="0" dirty="0">
                <a:solidFill>
                  <a:srgbClr val="333333"/>
                </a:solidFill>
                <a:effectLst/>
                <a:latin typeface="Times New Roman" panose="02020603050405020304" pitchFamily="18" charset="0"/>
                <a:cs typeface="Times New Roman" panose="02020603050405020304" pitchFamily="18" charset="0"/>
              </a:rPr>
              <a:t> care </a:t>
            </a:r>
            <a:r>
              <a:rPr lang="en-US" sz="1800" b="0" i="0" dirty="0" err="1">
                <a:solidFill>
                  <a:srgbClr val="333333"/>
                </a:solidFill>
                <a:effectLst/>
                <a:latin typeface="Times New Roman" panose="02020603050405020304" pitchFamily="18" charset="0"/>
                <a:cs typeface="Times New Roman" panose="02020603050405020304" pitchFamily="18" charset="0"/>
              </a:rPr>
              <a:t>este</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stabilit</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faptul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că</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acestea</a:t>
            </a:r>
            <a:r>
              <a:rPr lang="en-US" sz="1800" b="0" i="0" dirty="0">
                <a:solidFill>
                  <a:srgbClr val="333333"/>
                </a:solidFill>
                <a:effectLst/>
                <a:latin typeface="Times New Roman" panose="02020603050405020304" pitchFamily="18" charset="0"/>
                <a:cs typeface="Times New Roman" panose="02020603050405020304" pitchFamily="18" charset="0"/>
              </a:rPr>
              <a:t> nu au </a:t>
            </a:r>
            <a:r>
              <a:rPr lang="en-US" sz="1800" b="0" i="0" dirty="0" err="1">
                <a:solidFill>
                  <a:srgbClr val="333333"/>
                </a:solidFill>
                <a:effectLst/>
                <a:latin typeface="Times New Roman" panose="02020603050405020304" pitchFamily="18" charset="0"/>
                <a:cs typeface="Times New Roman" panose="02020603050405020304" pitchFamily="18" charset="0"/>
              </a:rPr>
              <a:t>statutul</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vamal</a:t>
            </a:r>
            <a:r>
              <a:rPr lang="en-US" sz="1800" b="0" i="0" dirty="0">
                <a:solidFill>
                  <a:srgbClr val="333333"/>
                </a:solidFill>
                <a:effectLst/>
                <a:latin typeface="Times New Roman" panose="02020603050405020304" pitchFamily="18" charset="0"/>
                <a:cs typeface="Times New Roman" panose="02020603050405020304" pitchFamily="18" charset="0"/>
              </a:rPr>
              <a:t> de </a:t>
            </a:r>
            <a:r>
              <a:rPr lang="en-US" sz="1800" b="0" i="0" dirty="0" err="1">
                <a:solidFill>
                  <a:srgbClr val="333333"/>
                </a:solidFill>
                <a:effectLst/>
                <a:latin typeface="Times New Roman" panose="02020603050405020304" pitchFamily="18" charset="0"/>
                <a:cs typeface="Times New Roman" panose="02020603050405020304" pitchFamily="18" charset="0"/>
              </a:rPr>
              <a:t>mărfuri</a:t>
            </a:r>
            <a:r>
              <a:rPr lang="en-US" sz="1800" b="0" i="0" dirty="0">
                <a:solidFill>
                  <a:srgbClr val="333333"/>
                </a:solidFill>
                <a:effectLst/>
                <a:latin typeface="Times New Roman" panose="02020603050405020304" pitchFamily="18" charset="0"/>
                <a:cs typeface="Times New Roman" panose="02020603050405020304" pitchFamily="18" charset="0"/>
              </a:rPr>
              <a:t> </a:t>
            </a:r>
            <a:r>
              <a:rPr lang="en-US" sz="1800" b="0" i="0" dirty="0" err="1">
                <a:solidFill>
                  <a:srgbClr val="333333"/>
                </a:solidFill>
                <a:effectLst/>
                <a:latin typeface="Times New Roman" panose="02020603050405020304" pitchFamily="18" charset="0"/>
                <a:cs typeface="Times New Roman" panose="02020603050405020304" pitchFamily="18" charset="0"/>
              </a:rPr>
              <a:t>autohtone</a:t>
            </a:r>
            <a:r>
              <a:rPr lang="en-US" sz="1800" b="0" i="0" dirty="0">
                <a:solidFill>
                  <a:srgbClr val="333333"/>
                </a:solidFill>
                <a:effectLst/>
                <a:latin typeface="Times New Roman" panose="02020603050405020304" pitchFamily="18" charset="0"/>
                <a:cs typeface="Times New Roman" panose="02020603050405020304" pitchFamily="18" charset="0"/>
              </a:rPr>
              <a:t>.</a:t>
            </a:r>
          </a:p>
          <a:p>
            <a:endParaRPr lang="ro-MD" dirty="0"/>
          </a:p>
          <a:p>
            <a:r>
              <a:rPr lang="ro-MD" dirty="0"/>
              <a:t>      </a:t>
            </a:r>
            <a:endParaRPr lang="ru-RU" dirty="0"/>
          </a:p>
        </p:txBody>
      </p:sp>
      <p:pic>
        <p:nvPicPr>
          <p:cNvPr id="4"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0847" y="325317"/>
            <a:ext cx="1739153" cy="140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7239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1325</Words>
  <Application>Microsoft Office PowerPoint</Application>
  <PresentationFormat>Широкоэкранный</PresentationFormat>
  <Paragraphs>62</Paragraphs>
  <Slides>4</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vt:i4>
      </vt:variant>
    </vt:vector>
  </HeadingPairs>
  <TitlesOfParts>
    <vt:vector size="11" baseType="lpstr">
      <vt:lpstr>Arial</vt:lpstr>
      <vt:lpstr>Calibri</vt:lpstr>
      <vt:lpstr>Calibri Light</vt:lpstr>
      <vt:lpstr>Montserrat</vt:lpstr>
      <vt:lpstr>Palatino Linotype</vt:lpstr>
      <vt:lpstr>Times New Roman</vt:lpstr>
      <vt:lpstr>Тема Office</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Dan Stratan</dc:creator>
  <cp:lastModifiedBy>Dan Stratan</cp:lastModifiedBy>
  <cp:revision>6</cp:revision>
  <dcterms:created xsi:type="dcterms:W3CDTF">2023-09-06T05:46:40Z</dcterms:created>
  <dcterms:modified xsi:type="dcterms:W3CDTF">2023-09-07T06:22:05Z</dcterms:modified>
</cp:coreProperties>
</file>