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8"/>
  </p:notesMasterIdLst>
  <p:handoutMasterIdLst>
    <p:handoutMasterId r:id="rId39"/>
  </p:handoutMasterIdLst>
  <p:sldIdLst>
    <p:sldId id="299" r:id="rId2"/>
    <p:sldId id="362" r:id="rId3"/>
    <p:sldId id="363" r:id="rId4"/>
    <p:sldId id="364" r:id="rId5"/>
    <p:sldId id="365" r:id="rId6"/>
    <p:sldId id="366" r:id="rId7"/>
    <p:sldId id="367" r:id="rId8"/>
    <p:sldId id="368" r:id="rId9"/>
    <p:sldId id="369" r:id="rId10"/>
    <p:sldId id="370" r:id="rId11"/>
    <p:sldId id="371" r:id="rId12"/>
    <p:sldId id="373" r:id="rId13"/>
    <p:sldId id="372" r:id="rId14"/>
    <p:sldId id="377" r:id="rId15"/>
    <p:sldId id="374" r:id="rId16"/>
    <p:sldId id="375" r:id="rId17"/>
    <p:sldId id="376"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36" r:id="rId37"/>
  </p:sldIdLst>
  <p:sldSz cx="12192000" cy="6858000"/>
  <p:notesSz cx="7010400" cy="92964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0F72E99-EBAB-43B5-8EF3-E7F8F45490C2}">
          <p14:sldIdLst>
            <p14:sldId id="299"/>
            <p14:sldId id="362"/>
            <p14:sldId id="363"/>
            <p14:sldId id="364"/>
            <p14:sldId id="365"/>
            <p14:sldId id="366"/>
            <p14:sldId id="367"/>
            <p14:sldId id="368"/>
            <p14:sldId id="369"/>
            <p14:sldId id="370"/>
            <p14:sldId id="371"/>
            <p14:sldId id="373"/>
            <p14:sldId id="372"/>
            <p14:sldId id="377"/>
            <p14:sldId id="374"/>
            <p14:sldId id="375"/>
            <p14:sldId id="376"/>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36"/>
          </p14:sldIdLst>
        </p14:section>
        <p14:section name="Раздел без заголовка" id="{3B3F11D2-3F9E-4610-85A5-63EB4E617D15}">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B2B41"/>
    <a:srgbClr val="0D3047"/>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89" autoAdjust="0"/>
  </p:normalViewPr>
  <p:slideViewPr>
    <p:cSldViewPr snapToGrid="0">
      <p:cViewPr varScale="1">
        <p:scale>
          <a:sx n="106" d="100"/>
          <a:sy n="106" d="100"/>
        </p:scale>
        <p:origin x="654" y="9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0" d="100"/>
          <a:sy n="80" d="100"/>
        </p:scale>
        <p:origin x="314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ro-RO"/>
          </a:p>
        </p:txBody>
      </p:sp>
      <p:sp>
        <p:nvSpPr>
          <p:cNvPr id="3" name="Substituent dată 2">
            <a:extLst>
              <a:ext uri="{FF2B5EF4-FFF2-40B4-BE49-F238E27FC236}">
                <a16:creationId xmlns:a16="http://schemas.microsoft.com/office/drawing/2014/main" id="{B0087A2D-9F8F-45E9-B127-C2407E79536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CB442CDA-BA44-4E6A-B3CA-69154B1201E1}" type="datetime1">
              <a:rPr lang="ro-RO" smtClean="0"/>
              <a:t>04.10.2023</a:t>
            </a:fld>
            <a:endParaRPr lang="ro-RO"/>
          </a:p>
        </p:txBody>
      </p:sp>
      <p:sp>
        <p:nvSpPr>
          <p:cNvPr id="4" name="Substituent subsol 3">
            <a:extLst>
              <a:ext uri="{FF2B5EF4-FFF2-40B4-BE49-F238E27FC236}">
                <a16:creationId xmlns:a16="http://schemas.microsoft.com/office/drawing/2014/main" id="{60515058-9F03-4AC5-A723-3D23E27720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ro-RO"/>
          </a:p>
        </p:txBody>
      </p:sp>
      <p:sp>
        <p:nvSpPr>
          <p:cNvPr id="5" name="Substituent număr diapozitiv 4">
            <a:extLst>
              <a:ext uri="{FF2B5EF4-FFF2-40B4-BE49-F238E27FC236}">
                <a16:creationId xmlns:a16="http://schemas.microsoft.com/office/drawing/2014/main" id="{986E583C-77B5-479A-A9CA-17DC816BC65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F3D57C9-54A6-4BAA-A5CD-C535F9370C4B}" type="slidenum">
              <a:rPr lang="ro-RO" smtClean="0"/>
              <a:t>‹#›</a:t>
            </a:fld>
            <a:endParaRPr lang="ro-RO"/>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ro-RO" noProof="0"/>
          </a:p>
        </p:txBody>
      </p:sp>
      <p:sp>
        <p:nvSpPr>
          <p:cNvPr id="3" name="Substituent dată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F0EBED77-D28A-4E97-946B-DC209DAFFF97}" type="datetime1">
              <a:rPr lang="ro-RO" noProof="0" smtClean="0"/>
              <a:t>04.10.2023</a:t>
            </a:fld>
            <a:endParaRPr lang="ro-RO" noProof="0"/>
          </a:p>
        </p:txBody>
      </p:sp>
      <p:sp>
        <p:nvSpPr>
          <p:cNvPr id="4" name="Substituent imagine diapozitiv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ro-RO" noProof="0"/>
          </a:p>
        </p:txBody>
      </p:sp>
      <p:sp>
        <p:nvSpPr>
          <p:cNvPr id="5" name="Substituent note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6BF82289-BCFD-4053-9D06-A9140C63A457}" type="slidenum">
              <a:rPr lang="ro-RO" noProof="0" smtClean="0"/>
              <a:t>‹#›</a:t>
            </a:fld>
            <a:endParaRPr lang="ro-RO" noProof="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1</a:t>
            </a:fld>
            <a:endParaRPr lang="ro-RO"/>
          </a:p>
        </p:txBody>
      </p:sp>
    </p:spTree>
    <p:extLst>
      <p:ext uri="{BB962C8B-B14F-4D97-AF65-F5344CB8AC3E}">
        <p14:creationId xmlns:p14="http://schemas.microsoft.com/office/powerpoint/2010/main" val="325658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rtl="0"/>
            <a:fld id="{6BF82289-BCFD-4053-9D06-A9140C63A457}" type="slidenum">
              <a:rPr lang="ro-RO" smtClean="0"/>
              <a:t>36</a:t>
            </a:fld>
            <a:endParaRPr lang="ro-RO"/>
          </a:p>
        </p:txBody>
      </p:sp>
    </p:spTree>
    <p:extLst>
      <p:ext uri="{BB962C8B-B14F-4D97-AF65-F5344CB8AC3E}">
        <p14:creationId xmlns:p14="http://schemas.microsoft.com/office/powerpoint/2010/main" val="87053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u_01">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ini_Text Important 01">
    <p:spTree>
      <p:nvGrpSpPr>
        <p:cNvPr id="1" name=""/>
        <p:cNvGrpSpPr/>
        <p:nvPr/>
      </p:nvGrpSpPr>
      <p:grpSpPr>
        <a:xfrm>
          <a:off x="0" y="0"/>
          <a:ext cx="0" cy="0"/>
          <a:chOff x="0" y="0"/>
          <a:chExt cx="0" cy="0"/>
        </a:xfrm>
      </p:grpSpPr>
      <p:sp>
        <p:nvSpPr>
          <p:cNvPr id="12" name="Substituent imagin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ro-RO" noProof="0"/>
              <a:t>Imagine concert</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ro-RO" noProof="0"/>
              <a:t>Clic pentru editare stil titlu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7" name="Substituent imagin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ro-RO" noProof="0"/>
              <a:t>Imagine concert</a:t>
            </a:r>
          </a:p>
        </p:txBody>
      </p:sp>
      <p:sp>
        <p:nvSpPr>
          <p:cNvPr id="20" name="Substituent număr diapozitiv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Dreptunghi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5" name="Substituent număr diapozitiv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Încheiere">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0" name="Titlu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ro-RO" noProof="0"/>
              <a:t>TITLU</a:t>
            </a:r>
          </a:p>
        </p:txBody>
      </p:sp>
      <p:sp>
        <p:nvSpPr>
          <p:cNvPr id="17" name="Substituent text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Nume</a:t>
            </a:r>
          </a:p>
        </p:txBody>
      </p:sp>
      <p:sp>
        <p:nvSpPr>
          <p:cNvPr id="18" name="Substituent text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Telefon</a:t>
            </a:r>
          </a:p>
        </p:txBody>
      </p:sp>
      <p:sp>
        <p:nvSpPr>
          <p:cNvPr id="19" name="Substituent text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E-mail</a:t>
            </a:r>
          </a:p>
        </p:txBody>
      </p:sp>
      <p:sp>
        <p:nvSpPr>
          <p:cNvPr id="20" name="Substituent text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o-RO" noProof="0"/>
              <a:t>Site web</a:t>
            </a:r>
          </a:p>
        </p:txBody>
      </p:sp>
      <p:sp>
        <p:nvSpPr>
          <p:cNvPr id="3" name="Substituent conținut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28" name="Substituent conținut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29" name="Substituent conținut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
        <p:nvSpPr>
          <p:cNvPr id="30" name="Substituent conținut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ro-RO" noProof="0"/>
              <a:t>Pictogramă</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13" name="Formă liberă: Formă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tet secțiune">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conținut 2">
            <a:extLst>
              <a:ext uri="{FF2B5EF4-FFF2-40B4-BE49-F238E27FC236}">
                <a16:creationId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conținut 2">
            <a:extLst>
              <a:ext uri="{FF2B5EF4-FFF2-40B4-BE49-F238E27FC236}">
                <a16:creationId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0" name="Substituent conținut 3">
            <a:extLst>
              <a:ext uri="{FF2B5EF4-FFF2-40B4-BE49-F238E27FC236}">
                <a16:creationId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text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0" name="Substituent text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1" name="Substituent conținut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2" name="Substituent conținut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ținut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Substituent text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10" name="Substituent conținut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1" name="Titlu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o-RO"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u_02">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noProof="0"/>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o-RO" noProof="0"/>
              <a:t>Subtitlu</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
        <p:nvSpPr>
          <p:cNvPr id="9" name="Titlu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o-RO" noProof="0"/>
          </a:p>
        </p:txBody>
      </p:sp>
      <p:sp>
        <p:nvSpPr>
          <p:cNvPr id="10" name="Substituent text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11" name="Substituent imagine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o-RO" noProof="0"/>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F0E1335-CCB4-4D78-9671-929C60DCEAAC}" type="datetimeFigureOut">
              <a:rPr lang="ru-RU"/>
              <a:pPr>
                <a:defRPr/>
              </a:pPr>
              <a:t>04.10.2023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E3F7D08-A10E-42FF-B0C1-C89D2886B9D3}" type="slidenum">
              <a:rPr lang="ru-RU" altLang="ro-RO"/>
              <a:pPr>
                <a:defRPr/>
              </a:pPr>
              <a:t>‹#›</a:t>
            </a:fld>
            <a:endParaRPr lang="ru-RU" altLang="ro-RO"/>
          </a:p>
        </p:txBody>
      </p:sp>
    </p:spTree>
    <p:extLst>
      <p:ext uri="{BB962C8B-B14F-4D97-AF65-F5344CB8AC3E}">
        <p14:creationId xmlns:p14="http://schemas.microsoft.com/office/powerpoint/2010/main" val="45129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o-RO"/>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o-RO"/>
          </a:p>
        </p:txBody>
      </p:sp>
      <p:sp>
        <p:nvSpPr>
          <p:cNvPr id="4" name="Дата 3"/>
          <p:cNvSpPr>
            <a:spLocks noGrp="1"/>
          </p:cNvSpPr>
          <p:nvPr>
            <p:ph type="dt" sz="half" idx="10"/>
          </p:nvPr>
        </p:nvSpPr>
        <p:spPr/>
        <p:txBody>
          <a:bodyPr/>
          <a:lstStyle/>
          <a:p>
            <a:fld id="{FF239B15-2510-4F81-9C90-449645B85694}" type="datetimeFigureOut">
              <a:rPr lang="ro-RO" smtClean="0"/>
              <a:t>04.10.2023</a:t>
            </a:fld>
            <a:endParaRPr lang="ro-RO"/>
          </a:p>
        </p:txBody>
      </p:sp>
      <p:sp>
        <p:nvSpPr>
          <p:cNvPr id="5" name="Нижний колонтитул 4"/>
          <p:cNvSpPr>
            <a:spLocks noGrp="1"/>
          </p:cNvSpPr>
          <p:nvPr>
            <p:ph type="ftr" sz="quarter" idx="11"/>
          </p:nvPr>
        </p:nvSpPr>
        <p:spPr/>
        <p:txBody>
          <a:bodyPr/>
          <a:lstStyle/>
          <a:p>
            <a:endParaRPr lang="ro-RO"/>
          </a:p>
        </p:txBody>
      </p:sp>
      <p:sp>
        <p:nvSpPr>
          <p:cNvPr id="6" name="Номер слайда 5"/>
          <p:cNvSpPr>
            <a:spLocks noGrp="1"/>
          </p:cNvSpPr>
          <p:nvPr>
            <p:ph type="sldNum" sz="quarter" idx="12"/>
          </p:nvPr>
        </p:nvSpPr>
        <p:spPr/>
        <p:txBody>
          <a:bodyPr/>
          <a:lstStyle/>
          <a:p>
            <a:fld id="{67C38693-4C83-402B-9463-CC8CD584C4A7}" type="slidenum">
              <a:rPr lang="ro-RO" smtClean="0"/>
              <a:t>‹#›</a:t>
            </a:fld>
            <a:endParaRPr lang="ro-RO"/>
          </a:p>
        </p:txBody>
      </p:sp>
    </p:spTree>
    <p:extLst>
      <p:ext uri="{BB962C8B-B14F-4D97-AF65-F5344CB8AC3E}">
        <p14:creationId xmlns:p14="http://schemas.microsoft.com/office/powerpoint/2010/main" val="17728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tet secțiune cu imagine">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ro-RO" noProof="0"/>
              <a:t>Imagine concert</a:t>
            </a:r>
          </a:p>
        </p:txBody>
      </p:sp>
      <p:sp>
        <p:nvSpPr>
          <p:cNvPr id="2" name="Titlu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ru-RU" noProof="0"/>
              <a:t>Образец заголовка</a:t>
            </a:r>
            <a:endParaRPr lang="ro-RO" noProof="0"/>
          </a:p>
        </p:txBody>
      </p:sp>
      <p:sp>
        <p:nvSpPr>
          <p:cNvPr id="3" name="Substituent text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ro-RO" noProof="0"/>
              <a:t>Clic pentru editare stiluri text Coordonator</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ținut_2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ro-RO" noProof="0"/>
              <a:t>Pictogramă</a:t>
            </a:r>
          </a:p>
        </p:txBody>
      </p:sp>
      <p:sp>
        <p:nvSpPr>
          <p:cNvPr id="18" name="Substituent număr diapozitiv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ținut_3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8" name="Substituent text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o-RO" noProof="0"/>
              <a:t>Clic pentru editare stiluri text Coordonator</a:t>
            </a:r>
          </a:p>
        </p:txBody>
      </p:sp>
      <p:sp>
        <p:nvSpPr>
          <p:cNvPr id="10" name="Substituent conținut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1" name="Substituent număr diapozitiv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ținut_2 coloană Vertical">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1" name="Substituent text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12" name="Substituent conținut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15" name="Substituent număr diapozitiv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ținut_1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o-RO" noProof="0"/>
              <a:t>Pictogramă</a:t>
            </a:r>
          </a:p>
        </p:txBody>
      </p:sp>
      <p:sp>
        <p:nvSpPr>
          <p:cNvPr id="8" name="Substituent număr diapozitiv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o-RO" noProof="0" smtClean="0"/>
              <a:pPr algn="ctr" rtl="0"/>
              <a:t>‹#›</a:t>
            </a:fld>
            <a:endParaRPr lang="ro-RO"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ținut">
    <p:spTree>
      <p:nvGrpSpPr>
        <p:cNvPr id="1" name=""/>
        <p:cNvGrpSpPr/>
        <p:nvPr/>
      </p:nvGrpSpPr>
      <p:grpSpPr>
        <a:xfrm>
          <a:off x="0" y="0"/>
          <a:ext cx="0" cy="0"/>
          <a:chOff x="0" y="0"/>
          <a:chExt cx="0" cy="0"/>
        </a:xfrm>
      </p:grpSpPr>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ro-RO" noProof="0"/>
              <a:t>Pictogramă</a:t>
            </a:r>
          </a:p>
        </p:txBody>
      </p:sp>
      <p:grpSp>
        <p:nvGrpSpPr>
          <p:cNvPr id="11" name="Gr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Dreptunghi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sp>
        <p:nvSpPr>
          <p:cNvPr id="15" name="Substituent număr diapozitiv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o-RO" sz="1200" noProof="0" smtClean="0">
                <a:solidFill>
                  <a:schemeClr val="bg1"/>
                </a:solidFill>
              </a:rPr>
              <a:pPr algn="ctr" rtl="0"/>
              <a:t>‹#›</a:t>
            </a:fld>
            <a:endParaRPr lang="ro-RO"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bstituent număr diapozitiv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ro-RO" noProof="0" smtClean="0"/>
              <a:pPr algn="ctr" rtl="0"/>
              <a:t>‹#›</a:t>
            </a:fld>
            <a:endParaRPr lang="ro-RO" noProof="0"/>
          </a:p>
        </p:txBody>
      </p:sp>
      <p:sp>
        <p:nvSpPr>
          <p:cNvPr id="2" name="Substituent titlu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o-RO" noProof="0"/>
              <a:t>Clic pentru editare stil titlu Coordonator</a:t>
            </a:r>
          </a:p>
        </p:txBody>
      </p:sp>
      <p:sp>
        <p:nvSpPr>
          <p:cNvPr id="3" name="Substituent text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fi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fi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fi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fi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fif"/><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svg"/><Relationship Id="rId3" Type="http://schemas.openxmlformats.org/officeDocument/2006/relationships/image" Target="../media/image21.jp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hyperlink" Target="mailto:vama@customs.gov.md" TargetMode="External"/><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43.svg"/><Relationship Id="rId4" Type="http://schemas.openxmlformats.org/officeDocument/2006/relationships/image" Target="../media/image22.png"/><Relationship Id="rId9" Type="http://schemas.openxmlformats.org/officeDocument/2006/relationships/image" Target="../media/image25.png"/><Relationship Id="rId14" Type="http://schemas.openxmlformats.org/officeDocument/2006/relationships/hyperlink" Target="https://customs.gov.md/r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descr="titlu">
            <a:extLst>
              <a:ext uri="{FF2B5EF4-FFF2-40B4-BE49-F238E27FC236}">
                <a16:creationId xmlns:a16="http://schemas.microsoft.com/office/drawing/2014/main" id="{28BAA8DA-C40B-4AB9-9407-30FB70335152}"/>
              </a:ext>
            </a:extLst>
          </p:cNvPr>
          <p:cNvSpPr>
            <a:spLocks noGrp="1"/>
          </p:cNvSpPr>
          <p:nvPr>
            <p:ph type="ctrTitle"/>
          </p:nvPr>
        </p:nvSpPr>
        <p:spPr>
          <a:xfrm>
            <a:off x="7167716" y="3322622"/>
            <a:ext cx="4763729" cy="2236206"/>
          </a:xfrm>
        </p:spPr>
        <p:txBody>
          <a:bodyPr rtlCol="0"/>
          <a:lstStyle/>
          <a:p>
            <a:pPr rtl="0"/>
            <a:r>
              <a:rPr lang="ro-RO" dirty="0" smtClean="0">
                <a:latin typeface="Palatino Linotype" panose="02040502050505030304" pitchFamily="18" charset="0"/>
              </a:rPr>
              <a:t/>
            </a:r>
            <a:br>
              <a:rPr lang="ro-RO" dirty="0" smtClean="0">
                <a:latin typeface="Palatino Linotype" panose="02040502050505030304" pitchFamily="18" charset="0"/>
              </a:rPr>
            </a:br>
            <a:r>
              <a:rPr lang="ro-RO" dirty="0" smtClean="0">
                <a:latin typeface="Palatino Linotype" panose="02040502050505030304" pitchFamily="18" charset="0"/>
              </a:rPr>
              <a:t/>
            </a:r>
            <a:br>
              <a:rPr lang="ro-RO" dirty="0" smtClean="0">
                <a:latin typeface="Palatino Linotype" panose="02040502050505030304" pitchFamily="18" charset="0"/>
              </a:rPr>
            </a:br>
            <a:r>
              <a:rPr lang="ro-RO" dirty="0">
                <a:latin typeface="Palatino Linotype" panose="02040502050505030304" pitchFamily="18" charset="0"/>
              </a:rPr>
              <a:t/>
            </a:r>
            <a:br>
              <a:rPr lang="ro-RO" dirty="0">
                <a:latin typeface="Palatino Linotype" panose="02040502050505030304" pitchFamily="18" charset="0"/>
              </a:rPr>
            </a:br>
            <a:r>
              <a:rPr lang="ro-RO" dirty="0" smtClean="0">
                <a:latin typeface="Palatino Linotype" panose="02040502050505030304" pitchFamily="18" charset="0"/>
              </a:rPr>
              <a:t/>
            </a:r>
            <a:br>
              <a:rPr lang="ro-RO" dirty="0" smtClean="0">
                <a:latin typeface="Palatino Linotype" panose="02040502050505030304" pitchFamily="18" charset="0"/>
              </a:rPr>
            </a:br>
            <a:endParaRPr lang="ro-RO" dirty="0">
              <a:latin typeface="Palatino Linotype" panose="02040502050505030304" pitchFamily="18" charset="0"/>
            </a:endParaRPr>
          </a:p>
        </p:txBody>
      </p:sp>
      <p:sp>
        <p:nvSpPr>
          <p:cNvPr id="12" name="Subtitlu 11" descr="subtitlu">
            <a:extLst>
              <a:ext uri="{FF2B5EF4-FFF2-40B4-BE49-F238E27FC236}">
                <a16:creationId xmlns:a16="http://schemas.microsoft.com/office/drawing/2014/main" id="{B28A8D9C-5123-4D2B-9272-016EF90E0E50}"/>
              </a:ext>
            </a:extLst>
          </p:cNvPr>
          <p:cNvSpPr>
            <a:spLocks noGrp="1"/>
          </p:cNvSpPr>
          <p:nvPr>
            <p:ph type="subTitle" idx="1"/>
          </p:nvPr>
        </p:nvSpPr>
        <p:spPr>
          <a:xfrm>
            <a:off x="6871581" y="280658"/>
            <a:ext cx="5232902" cy="6056768"/>
          </a:xfrm>
        </p:spPr>
        <p:txBody>
          <a:bodyPr rtlCol="0"/>
          <a:lstStyle/>
          <a:p>
            <a:pPr rtl="0"/>
            <a:r>
              <a:rPr lang="ro-RO" sz="4000" b="1" dirty="0" smtClean="0">
                <a:solidFill>
                  <a:schemeClr val="accent2">
                    <a:lumMod val="90000"/>
                    <a:lumOff val="10000"/>
                  </a:schemeClr>
                </a:solidFill>
                <a:latin typeface="Palatino Linotype" panose="02040502050505030304" pitchFamily="18" charset="0"/>
              </a:rPr>
              <a:t>Aspecte ale noului Cod Vamal nr.95/2021</a:t>
            </a:r>
          </a:p>
          <a:p>
            <a:pPr rtl="0"/>
            <a:endParaRPr lang="ro-RO" sz="4000" b="1" dirty="0">
              <a:solidFill>
                <a:schemeClr val="accent2">
                  <a:lumMod val="90000"/>
                  <a:lumOff val="10000"/>
                </a:schemeClr>
              </a:solidFill>
              <a:latin typeface="Palatino Linotype" panose="02040502050505030304" pitchFamily="18" charset="0"/>
            </a:endParaRPr>
          </a:p>
          <a:p>
            <a:pPr rtl="0"/>
            <a:endParaRPr lang="ro-RO" sz="4000" b="1" dirty="0" smtClean="0">
              <a:solidFill>
                <a:schemeClr val="accent2">
                  <a:lumMod val="90000"/>
                  <a:lumOff val="10000"/>
                </a:schemeClr>
              </a:solidFill>
              <a:latin typeface="Palatino Linotype" panose="02040502050505030304" pitchFamily="18" charset="0"/>
            </a:endParaRPr>
          </a:p>
          <a:p>
            <a:pPr rtl="0"/>
            <a:r>
              <a:rPr lang="ro-RO" sz="4000" b="1" dirty="0" smtClean="0">
                <a:solidFill>
                  <a:schemeClr val="accent2">
                    <a:lumMod val="90000"/>
                    <a:lumOff val="10000"/>
                  </a:schemeClr>
                </a:solidFill>
                <a:latin typeface="Palatino Linotype" panose="02040502050505030304" pitchFamily="18" charset="0"/>
              </a:rPr>
              <a:t>Datoria vamală, garanții și scutiri de drepturi de import</a:t>
            </a:r>
            <a:endParaRPr lang="ro-RO" sz="4000" b="1" dirty="0">
              <a:solidFill>
                <a:schemeClr val="accent2">
                  <a:lumMod val="90000"/>
                  <a:lumOff val="10000"/>
                </a:schemeClr>
              </a:solidFill>
              <a:latin typeface="Palatino Linotype" panose="02040502050505030304" pitchFamily="18" charset="0"/>
            </a:endParaRPr>
          </a:p>
        </p:txBody>
      </p:sp>
      <p:grpSp>
        <p:nvGrpSpPr>
          <p:cNvPr id="4" name="Gr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ormă liberă: Formă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o-RO"/>
            </a:p>
          </p:txBody>
        </p:sp>
        <p:sp>
          <p:nvSpPr>
            <p:cNvPr id="9" name="Dreptunghi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5" name="Рисунок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554" r="17554"/>
          <a:stretch>
            <a:fillRect/>
          </a:stretch>
        </p:blipFill>
        <p:spPr>
          <a:effectLst>
            <a:softEdge rad="12700"/>
          </a:effectLst>
        </p:spPr>
      </p:pic>
    </p:spTree>
    <p:extLst>
      <p:ext uri="{BB962C8B-B14F-4D97-AF65-F5344CB8AC3E}">
        <p14:creationId xmlns:p14="http://schemas.microsoft.com/office/powerpoint/2010/main" val="425471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44444"/>
            <a:ext cx="10815864" cy="796706"/>
          </a:xfrm>
        </p:spPr>
        <p:txBody>
          <a:bodyPr/>
          <a:lstStyle/>
          <a:p>
            <a:r>
              <a:rPr lang="ro-MD" sz="2800" b="1" dirty="0" smtClean="0">
                <a:solidFill>
                  <a:schemeClr val="accent2">
                    <a:lumMod val="90000"/>
                    <a:lumOff val="10000"/>
                  </a:schemeClr>
                </a:solidFill>
              </a:rPr>
              <a:t>                                            Rambursarea </a:t>
            </a:r>
            <a:r>
              <a:rPr lang="ro-MD" sz="2800" b="1" dirty="0">
                <a:solidFill>
                  <a:schemeClr val="accent2">
                    <a:lumMod val="90000"/>
                    <a:lumOff val="10000"/>
                  </a:schemeClr>
                </a:solidFill>
              </a:rPr>
              <a:t>și remiterea</a:t>
            </a:r>
          </a:p>
        </p:txBody>
      </p:sp>
      <p:sp>
        <p:nvSpPr>
          <p:cNvPr id="3" name="Объект 2"/>
          <p:cNvSpPr>
            <a:spLocks noGrp="1"/>
          </p:cNvSpPr>
          <p:nvPr>
            <p:ph idx="1"/>
          </p:nvPr>
        </p:nvSpPr>
        <p:spPr>
          <a:xfrm>
            <a:off x="633186" y="1041150"/>
            <a:ext cx="10815864" cy="5135813"/>
          </a:xfrm>
        </p:spPr>
        <p:txBody>
          <a:bodyPr>
            <a:normAutofit lnSpcReduction="10000"/>
          </a:bodyPr>
          <a:lstStyle/>
          <a:p>
            <a:r>
              <a:rPr lang="fr-FR" dirty="0">
                <a:solidFill>
                  <a:schemeClr val="accent2">
                    <a:lumMod val="90000"/>
                    <a:lumOff val="10000"/>
                  </a:schemeClr>
                </a:solidFill>
              </a:rPr>
              <a:t>rambursare – restituire a unei sume reprezentând drepturi de import sau de export care au fost plătite</a:t>
            </a:r>
            <a:r>
              <a:rPr lang="fr-FR" dirty="0" smtClean="0">
                <a:solidFill>
                  <a:schemeClr val="accent2">
                    <a:lumMod val="90000"/>
                    <a:lumOff val="10000"/>
                  </a:schemeClr>
                </a:solidFill>
              </a:rPr>
              <a:t>;</a:t>
            </a:r>
            <a:endParaRPr lang="ro-MD" dirty="0" smtClean="0">
              <a:solidFill>
                <a:schemeClr val="accent2">
                  <a:lumMod val="90000"/>
                  <a:lumOff val="10000"/>
                </a:schemeClr>
              </a:solidFill>
            </a:endParaRPr>
          </a:p>
          <a:p>
            <a:r>
              <a:rPr lang="fr-FR" dirty="0">
                <a:solidFill>
                  <a:schemeClr val="accent2">
                    <a:lumMod val="90000"/>
                    <a:lumOff val="10000"/>
                  </a:schemeClr>
                </a:solidFill>
              </a:rPr>
              <a:t>remitere – scutire de la plata unei sume reprezentând drepturi de import sau de export care nu au fost plătite</a:t>
            </a:r>
            <a:r>
              <a:rPr lang="fr-FR" dirty="0" smtClean="0">
                <a:solidFill>
                  <a:schemeClr val="accent2">
                    <a:lumMod val="90000"/>
                    <a:lumOff val="10000"/>
                  </a:schemeClr>
                </a:solidFill>
              </a:rPr>
              <a:t>;</a:t>
            </a:r>
            <a:endParaRPr lang="ro-MD" dirty="0" smtClean="0">
              <a:solidFill>
                <a:schemeClr val="accent2">
                  <a:lumMod val="90000"/>
                  <a:lumOff val="10000"/>
                </a:schemeClr>
              </a:solidFill>
            </a:endParaRPr>
          </a:p>
          <a:p>
            <a:endParaRPr lang="ro-MD" dirty="0" smtClean="0">
              <a:solidFill>
                <a:schemeClr val="accent2">
                  <a:lumMod val="90000"/>
                  <a:lumOff val="10000"/>
                </a:schemeClr>
              </a:solidFill>
            </a:endParaRPr>
          </a:p>
          <a:p>
            <a:pPr marL="0" indent="0">
              <a:buNone/>
            </a:pPr>
            <a:r>
              <a:rPr lang="ro-MD" dirty="0" smtClean="0">
                <a:solidFill>
                  <a:schemeClr val="accent2">
                    <a:lumMod val="90000"/>
                    <a:lumOff val="10000"/>
                  </a:schemeClr>
                </a:solidFill>
              </a:rPr>
              <a:t>Cuantumul </a:t>
            </a:r>
            <a:r>
              <a:rPr lang="ro-MD" dirty="0">
                <a:solidFill>
                  <a:schemeClr val="accent2">
                    <a:lumMod val="90000"/>
                    <a:lumOff val="10000"/>
                  </a:schemeClr>
                </a:solidFill>
              </a:rPr>
              <a:t>drepturilor de import sau de export se rambursează sau se remite din oricare dintre următoarele motive</a:t>
            </a:r>
            <a:r>
              <a:rPr lang="ro-MD" dirty="0" smtClean="0">
                <a:solidFill>
                  <a:schemeClr val="accent2">
                    <a:lumMod val="90000"/>
                    <a:lumOff val="10000"/>
                  </a:schemeClr>
                </a:solidFill>
              </a:rPr>
              <a:t>:</a:t>
            </a:r>
            <a:endParaRPr lang="ro-MD" dirty="0">
              <a:solidFill>
                <a:schemeClr val="accent2">
                  <a:lumMod val="90000"/>
                  <a:lumOff val="10000"/>
                </a:schemeClr>
              </a:solidFill>
            </a:endParaRPr>
          </a:p>
          <a:p>
            <a:r>
              <a:rPr lang="ro-MD" dirty="0" smtClean="0">
                <a:solidFill>
                  <a:schemeClr val="accent2">
                    <a:lumMod val="90000"/>
                    <a:lumOff val="10000"/>
                  </a:schemeClr>
                </a:solidFill>
              </a:rPr>
              <a:t>drepturi </a:t>
            </a:r>
            <a:r>
              <a:rPr lang="ro-MD" dirty="0">
                <a:solidFill>
                  <a:schemeClr val="accent2">
                    <a:lumMod val="90000"/>
                    <a:lumOff val="10000"/>
                  </a:schemeClr>
                </a:solidFill>
              </a:rPr>
              <a:t>de import sau de export percepute în plus</a:t>
            </a:r>
            <a:r>
              <a:rPr lang="ro-MD" dirty="0" smtClean="0">
                <a:solidFill>
                  <a:schemeClr val="accent2">
                    <a:lumMod val="90000"/>
                    <a:lumOff val="10000"/>
                  </a:schemeClr>
                </a:solidFill>
              </a:rPr>
              <a:t>;</a:t>
            </a:r>
            <a:endParaRPr lang="ro-MD" dirty="0">
              <a:solidFill>
                <a:schemeClr val="accent2">
                  <a:lumMod val="90000"/>
                  <a:lumOff val="10000"/>
                </a:schemeClr>
              </a:solidFill>
            </a:endParaRPr>
          </a:p>
          <a:p>
            <a:r>
              <a:rPr lang="ro-MD" dirty="0" smtClean="0">
                <a:solidFill>
                  <a:schemeClr val="accent2">
                    <a:lumMod val="90000"/>
                    <a:lumOff val="10000"/>
                  </a:schemeClr>
                </a:solidFill>
              </a:rPr>
              <a:t> </a:t>
            </a:r>
            <a:r>
              <a:rPr lang="ro-MD" dirty="0">
                <a:solidFill>
                  <a:schemeClr val="accent2">
                    <a:lumMod val="90000"/>
                    <a:lumOff val="10000"/>
                  </a:schemeClr>
                </a:solidFill>
              </a:rPr>
              <a:t>mărfuri defecte sau neconforme cu dispozițiile contractului</a:t>
            </a:r>
            <a:r>
              <a:rPr lang="ro-MD" dirty="0" smtClean="0">
                <a:solidFill>
                  <a:schemeClr val="accent2">
                    <a:lumMod val="90000"/>
                    <a:lumOff val="10000"/>
                  </a:schemeClr>
                </a:solidFill>
              </a:rPr>
              <a:t>;</a:t>
            </a:r>
            <a:endParaRPr lang="ro-MD" dirty="0">
              <a:solidFill>
                <a:schemeClr val="accent2">
                  <a:lumMod val="90000"/>
                  <a:lumOff val="10000"/>
                </a:schemeClr>
              </a:solidFill>
            </a:endParaRPr>
          </a:p>
          <a:p>
            <a:r>
              <a:rPr lang="ro-MD" dirty="0" smtClean="0">
                <a:solidFill>
                  <a:schemeClr val="accent2">
                    <a:lumMod val="90000"/>
                    <a:lumOff val="10000"/>
                  </a:schemeClr>
                </a:solidFill>
              </a:rPr>
              <a:t> </a:t>
            </a:r>
            <a:r>
              <a:rPr lang="ro-MD" dirty="0">
                <a:solidFill>
                  <a:schemeClr val="accent2">
                    <a:lumMod val="90000"/>
                    <a:lumOff val="10000"/>
                  </a:schemeClr>
                </a:solidFill>
              </a:rPr>
              <a:t>eroarea autorităților competente</a:t>
            </a:r>
            <a:r>
              <a:rPr lang="ro-MD" dirty="0" smtClean="0">
                <a:solidFill>
                  <a:schemeClr val="accent2">
                    <a:lumMod val="90000"/>
                    <a:lumOff val="10000"/>
                  </a:schemeClr>
                </a:solidFill>
              </a:rPr>
              <a:t>;</a:t>
            </a:r>
            <a:endParaRPr lang="ro-MD" dirty="0">
              <a:solidFill>
                <a:schemeClr val="accent2">
                  <a:lumMod val="90000"/>
                  <a:lumOff val="10000"/>
                </a:schemeClr>
              </a:solidFill>
            </a:endParaRPr>
          </a:p>
          <a:p>
            <a:r>
              <a:rPr lang="ro-MD" dirty="0" smtClean="0">
                <a:solidFill>
                  <a:schemeClr val="accent2">
                    <a:lumMod val="90000"/>
                    <a:lumOff val="10000"/>
                  </a:schemeClr>
                </a:solidFill>
              </a:rPr>
              <a:t> </a:t>
            </a:r>
            <a:r>
              <a:rPr lang="ro-MD" dirty="0">
                <a:solidFill>
                  <a:schemeClr val="accent2">
                    <a:lumMod val="90000"/>
                    <a:lumOff val="10000"/>
                  </a:schemeClr>
                </a:solidFill>
              </a:rPr>
              <a:t>echitate.</a:t>
            </a: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125234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o-MD" b="1" dirty="0" smtClean="0">
                <a:solidFill>
                  <a:schemeClr val="accent2">
                    <a:lumMod val="90000"/>
                    <a:lumOff val="10000"/>
                  </a:schemeClr>
                </a:solidFill>
              </a:rPr>
              <a:t>Garanția </a:t>
            </a:r>
            <a:r>
              <a:rPr lang="ro-MD" b="1" dirty="0">
                <a:solidFill>
                  <a:schemeClr val="accent2">
                    <a:lumMod val="90000"/>
                    <a:lumOff val="10000"/>
                  </a:schemeClr>
                </a:solidFill>
              </a:rPr>
              <a:t>pentru o datorie vamală  existentă sau </a:t>
            </a:r>
            <a:r>
              <a:rPr lang="ro-MD" b="1" dirty="0" smtClean="0">
                <a:solidFill>
                  <a:schemeClr val="accent2">
                    <a:lumMod val="90000"/>
                    <a:lumOff val="10000"/>
                  </a:schemeClr>
                </a:solidFill>
              </a:rPr>
              <a:t>potențială</a:t>
            </a:r>
            <a:br>
              <a:rPr lang="ro-MD" b="1" dirty="0" smtClean="0">
                <a:solidFill>
                  <a:schemeClr val="accent2">
                    <a:lumMod val="90000"/>
                    <a:lumOff val="10000"/>
                  </a:schemeClr>
                </a:solidFill>
              </a:rPr>
            </a:br>
            <a:r>
              <a:rPr lang="ro-MD" b="1" dirty="0">
                <a:solidFill>
                  <a:schemeClr val="accent2">
                    <a:lumMod val="90000"/>
                    <a:lumOff val="10000"/>
                  </a:schemeClr>
                </a:solidFill>
              </a:rPr>
              <a:t/>
            </a:r>
            <a:br>
              <a:rPr lang="ro-MD" b="1" dirty="0">
                <a:solidFill>
                  <a:schemeClr val="accent2">
                    <a:lumMod val="90000"/>
                    <a:lumOff val="10000"/>
                  </a:schemeClr>
                </a:solidFill>
              </a:rPr>
            </a:b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1511929"/>
            <a:ext cx="10815864" cy="4427144"/>
          </a:xfrm>
        </p:spPr>
        <p:txBody>
          <a:bodyPr/>
          <a:lstStyle/>
          <a:p>
            <a:pPr algn="just"/>
            <a:r>
              <a:rPr lang="en-US" dirty="0" smtClean="0">
                <a:solidFill>
                  <a:schemeClr val="accent2">
                    <a:lumMod val="90000"/>
                    <a:lumOff val="10000"/>
                  </a:schemeClr>
                </a:solidFill>
              </a:rPr>
              <a:t>O </a:t>
            </a:r>
            <a:r>
              <a:rPr lang="ro-MD" dirty="0" smtClean="0">
                <a:solidFill>
                  <a:schemeClr val="accent2">
                    <a:lumMod val="90000"/>
                    <a:lumOff val="10000"/>
                  </a:schemeClr>
                </a:solidFill>
              </a:rPr>
              <a:t>garanți</a:t>
            </a:r>
            <a:r>
              <a:rPr lang="en-US" dirty="0" smtClean="0">
                <a:solidFill>
                  <a:schemeClr val="accent2">
                    <a:lumMod val="90000"/>
                    <a:lumOff val="10000"/>
                  </a:schemeClr>
                </a:solidFill>
              </a:rPr>
              <a:t>e </a:t>
            </a:r>
            <a:r>
              <a:rPr lang="ro-MD" dirty="0" smtClean="0">
                <a:solidFill>
                  <a:schemeClr val="accent2">
                    <a:lumMod val="90000"/>
                    <a:lumOff val="10000"/>
                  </a:schemeClr>
                </a:solidFill>
              </a:rPr>
              <a:t>este constituită  </a:t>
            </a:r>
            <a:r>
              <a:rPr lang="ro-MD" dirty="0">
                <a:solidFill>
                  <a:schemeClr val="accent2">
                    <a:lumMod val="90000"/>
                    <a:lumOff val="10000"/>
                  </a:schemeClr>
                </a:solidFill>
              </a:rPr>
              <a:t>pentru datoriile vamale existente și datoriile vamale susceptibile de a apărea</a:t>
            </a:r>
            <a:r>
              <a:rPr lang="ro-MD" dirty="0" smtClean="0">
                <a:solidFill>
                  <a:schemeClr val="accent2">
                    <a:lumMod val="90000"/>
                    <a:lumOff val="10000"/>
                  </a:schemeClr>
                </a:solidFill>
              </a:rPr>
              <a:t>.</a:t>
            </a:r>
          </a:p>
          <a:p>
            <a:pPr algn="just"/>
            <a:endParaRPr lang="ro-MD" dirty="0" smtClean="0">
              <a:solidFill>
                <a:schemeClr val="accent2">
                  <a:lumMod val="90000"/>
                  <a:lumOff val="10000"/>
                </a:schemeClr>
              </a:solidFill>
            </a:endParaRPr>
          </a:p>
          <a:p>
            <a:pPr algn="just"/>
            <a:r>
              <a:rPr lang="ro-MD" dirty="0">
                <a:solidFill>
                  <a:schemeClr val="accent2">
                    <a:lumMod val="90000"/>
                    <a:lumOff val="10000"/>
                  </a:schemeClr>
                </a:solidFill>
              </a:rPr>
              <a:t>În cazul în care Serviciul Vamal solicită constituirea unei garanții, această garanție este furnizată de către debitor sau de către persoana care poate deveni debitor</a:t>
            </a:r>
            <a:r>
              <a:rPr lang="ro-MD" dirty="0" smtClean="0">
                <a:solidFill>
                  <a:schemeClr val="accent2">
                    <a:lumMod val="90000"/>
                    <a:lumOff val="10000"/>
                  </a:schemeClr>
                </a:solidFill>
              </a:rPr>
              <a:t>.</a:t>
            </a:r>
          </a:p>
          <a:p>
            <a:pPr marL="0" indent="0" algn="just">
              <a:buNone/>
            </a:pPr>
            <a:endParaRPr lang="ro-MD" dirty="0">
              <a:solidFill>
                <a:schemeClr val="accent2">
                  <a:lumMod val="90000"/>
                  <a:lumOff val="10000"/>
                </a:schemeClr>
              </a:solidFill>
            </a:endParaRPr>
          </a:p>
          <a:p>
            <a:pPr algn="just"/>
            <a:r>
              <a:rPr lang="ro-MD" dirty="0">
                <a:solidFill>
                  <a:schemeClr val="accent2">
                    <a:lumMod val="90000"/>
                    <a:lumOff val="10000"/>
                  </a:schemeClr>
                </a:solidFill>
              </a:rPr>
              <a:t>Serviciul Vamal poate accepta ca garanția să fie constituită de o altă persoană decât cea de la care este solicitată. </a:t>
            </a:r>
            <a:endParaRPr lang="ro-MD" dirty="0"/>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119565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80657"/>
            <a:ext cx="10815864" cy="642797"/>
          </a:xfrm>
        </p:spPr>
        <p:txBody>
          <a:bodyPr/>
          <a:lstStyle/>
          <a:p>
            <a:r>
              <a:rPr lang="ro-MD" dirty="0" smtClean="0"/>
              <a:t>                                       </a:t>
            </a:r>
            <a:r>
              <a:rPr lang="ro-MD" b="1" dirty="0" smtClean="0">
                <a:solidFill>
                  <a:schemeClr val="accent2">
                    <a:lumMod val="90000"/>
                    <a:lumOff val="10000"/>
                  </a:schemeClr>
                </a:solidFill>
              </a:rPr>
              <a:t>Cazurile </a:t>
            </a:r>
            <a:r>
              <a:rPr lang="ro-MD" b="1" dirty="0">
                <a:solidFill>
                  <a:schemeClr val="accent2">
                    <a:lumMod val="90000"/>
                    <a:lumOff val="10000"/>
                  </a:schemeClr>
                </a:solidFill>
              </a:rPr>
              <a:t>în care </a:t>
            </a:r>
            <a:r>
              <a:rPr lang="ro-MD" b="1" dirty="0" smtClean="0">
                <a:solidFill>
                  <a:schemeClr val="accent2">
                    <a:lumMod val="90000"/>
                    <a:lumOff val="10000"/>
                  </a:schemeClr>
                </a:solidFill>
              </a:rPr>
              <a:t> </a:t>
            </a:r>
            <a:r>
              <a:rPr lang="ro-MD" b="1" dirty="0">
                <a:solidFill>
                  <a:schemeClr val="accent2">
                    <a:lumMod val="90000"/>
                    <a:lumOff val="10000"/>
                  </a:schemeClr>
                </a:solidFill>
              </a:rPr>
              <a:t>nu </a:t>
            </a:r>
            <a:r>
              <a:rPr lang="ro-MD" b="1" dirty="0" smtClean="0">
                <a:solidFill>
                  <a:schemeClr val="accent2">
                    <a:lumMod val="90000"/>
                    <a:lumOff val="10000"/>
                  </a:schemeClr>
                </a:solidFill>
              </a:rPr>
              <a:t>se solicită </a:t>
            </a:r>
            <a:r>
              <a:rPr lang="ro-MD" b="1" dirty="0">
                <a:solidFill>
                  <a:schemeClr val="accent2">
                    <a:lumMod val="90000"/>
                    <a:lumOff val="10000"/>
                  </a:schemeClr>
                </a:solidFill>
              </a:rPr>
              <a:t>nici o garanție</a:t>
            </a:r>
          </a:p>
        </p:txBody>
      </p:sp>
      <p:sp>
        <p:nvSpPr>
          <p:cNvPr id="3" name="Объект 2"/>
          <p:cNvSpPr>
            <a:spLocks noGrp="1"/>
          </p:cNvSpPr>
          <p:nvPr>
            <p:ph idx="1"/>
          </p:nvPr>
        </p:nvSpPr>
        <p:spPr>
          <a:xfrm>
            <a:off x="633186" y="1077362"/>
            <a:ext cx="10815864" cy="5099601"/>
          </a:xfrm>
        </p:spPr>
        <p:txBody>
          <a:bodyPr>
            <a:normAutofit fontScale="77500" lnSpcReduction="20000"/>
          </a:bodyPr>
          <a:lstStyle/>
          <a:p>
            <a:pPr algn="just"/>
            <a:r>
              <a:rPr lang="ro-MD" dirty="0">
                <a:solidFill>
                  <a:schemeClr val="accent2">
                    <a:lumMod val="90000"/>
                    <a:lumOff val="10000"/>
                  </a:schemeClr>
                </a:solidFill>
              </a:rPr>
              <a:t>de la autoritățile publice centrale și locale pentru activitățile sau operațiunile legate de import sau export îndeplinite în calitate de autorități publice.</a:t>
            </a:r>
          </a:p>
          <a:p>
            <a:pPr algn="just"/>
            <a:r>
              <a:rPr lang="ro-MD" dirty="0">
                <a:solidFill>
                  <a:schemeClr val="accent2">
                    <a:lumMod val="90000"/>
                    <a:lumOff val="10000"/>
                  </a:schemeClr>
                </a:solidFill>
              </a:rPr>
              <a:t>în cazul transportului mărfurilor prin instalații de transport fixe</a:t>
            </a:r>
            <a:r>
              <a:rPr lang="ro-MD" dirty="0" smtClean="0">
                <a:solidFill>
                  <a:schemeClr val="accent2">
                    <a:lumMod val="90000"/>
                    <a:lumOff val="10000"/>
                  </a:schemeClr>
                </a:solidFill>
              </a:rPr>
              <a:t>;</a:t>
            </a:r>
          </a:p>
          <a:p>
            <a:pPr algn="just"/>
            <a:r>
              <a:rPr lang="ro-MD" dirty="0" smtClean="0">
                <a:solidFill>
                  <a:schemeClr val="accent2">
                    <a:lumMod val="90000"/>
                    <a:lumOff val="10000"/>
                  </a:schemeClr>
                </a:solidFill>
              </a:rPr>
              <a:t>În cazul transportului pe cale ferată pînă la 31.12.2024</a:t>
            </a:r>
            <a:endParaRPr lang="ro-MD" dirty="0">
              <a:solidFill>
                <a:schemeClr val="accent2">
                  <a:lumMod val="90000"/>
                  <a:lumOff val="10000"/>
                </a:schemeClr>
              </a:solidFill>
            </a:endParaRPr>
          </a:p>
          <a:p>
            <a:pPr algn="just"/>
            <a:r>
              <a:rPr lang="ro-MD" dirty="0">
                <a:solidFill>
                  <a:schemeClr val="accent2">
                    <a:lumMod val="90000"/>
                    <a:lumOff val="10000"/>
                  </a:schemeClr>
                </a:solidFill>
              </a:rPr>
              <a:t>pentru mărfurile care sunt plasate sub regimul de admitere temporară în următoarele cazuri:</a:t>
            </a:r>
          </a:p>
          <a:p>
            <a:pPr marL="180975" indent="-180975" algn="just">
              <a:buNone/>
            </a:pPr>
            <a:r>
              <a:rPr lang="ro-MD" dirty="0">
                <a:solidFill>
                  <a:schemeClr val="accent2">
                    <a:lumMod val="90000"/>
                    <a:lumOff val="10000"/>
                  </a:schemeClr>
                </a:solidFill>
              </a:rPr>
              <a:t>- </a:t>
            </a:r>
            <a:r>
              <a:rPr lang="ro-MD" dirty="0" smtClean="0">
                <a:solidFill>
                  <a:schemeClr val="accent2">
                    <a:lumMod val="90000"/>
                    <a:lumOff val="10000"/>
                  </a:schemeClr>
                </a:solidFill>
              </a:rPr>
              <a:t> în </a:t>
            </a:r>
            <a:r>
              <a:rPr lang="ro-MD" dirty="0">
                <a:solidFill>
                  <a:schemeClr val="accent2">
                    <a:lumMod val="90000"/>
                    <a:lumOff val="10000"/>
                  </a:schemeClr>
                </a:solidFill>
              </a:rPr>
              <a:t>cazul în care declarația vamală poate fi făcută verbal sau prin orice altă acțiune stabilită;</a:t>
            </a:r>
          </a:p>
          <a:p>
            <a:pPr marL="180975" indent="-180975" algn="just">
              <a:buNone/>
            </a:pPr>
            <a:r>
              <a:rPr lang="ro-MD" dirty="0">
                <a:solidFill>
                  <a:schemeClr val="accent2">
                    <a:lumMod val="90000"/>
                    <a:lumOff val="10000"/>
                  </a:schemeClr>
                </a:solidFill>
              </a:rPr>
              <a:t>- </a:t>
            </a:r>
            <a:r>
              <a:rPr lang="ro-MD" dirty="0" smtClean="0">
                <a:solidFill>
                  <a:schemeClr val="accent2">
                    <a:lumMod val="90000"/>
                    <a:lumOff val="10000"/>
                  </a:schemeClr>
                </a:solidFill>
              </a:rPr>
              <a:t> în </a:t>
            </a:r>
            <a:r>
              <a:rPr lang="ro-MD" dirty="0">
                <a:solidFill>
                  <a:schemeClr val="accent2">
                    <a:lumMod val="90000"/>
                    <a:lumOff val="10000"/>
                  </a:schemeClr>
                </a:solidFill>
              </a:rPr>
              <a:t>cazul echipamentelor utilizate în traficul internațional de către companiile aeriene, navale sau feroviare sau   de către furnizorul de serviciul poștal universal, cu condiția ca echipamentele respective să fie identificate printr-un marcaj distinct;</a:t>
            </a:r>
          </a:p>
          <a:p>
            <a:pPr marL="180975" indent="-180975" algn="just">
              <a:buNone/>
            </a:pPr>
            <a:r>
              <a:rPr lang="ro-MD" dirty="0" smtClean="0">
                <a:solidFill>
                  <a:schemeClr val="accent2">
                    <a:lumMod val="90000"/>
                    <a:lumOff val="10000"/>
                  </a:schemeClr>
                </a:solidFill>
              </a:rPr>
              <a:t>- în </a:t>
            </a:r>
            <a:r>
              <a:rPr lang="ro-MD" dirty="0">
                <a:solidFill>
                  <a:schemeClr val="accent2">
                    <a:lumMod val="90000"/>
                    <a:lumOff val="10000"/>
                  </a:schemeClr>
                </a:solidFill>
              </a:rPr>
              <a:t>cazul ambalajelor importate goale, atunci când acestea poartă marcaje rezistente la ștergere și care nu pot fi înlăturate;</a:t>
            </a:r>
          </a:p>
          <a:p>
            <a:pPr marL="180975" indent="-180975" algn="just">
              <a:buNone/>
            </a:pPr>
            <a:r>
              <a:rPr lang="ro-MD" dirty="0" smtClean="0">
                <a:solidFill>
                  <a:schemeClr val="accent2">
                    <a:lumMod val="90000"/>
                    <a:lumOff val="10000"/>
                  </a:schemeClr>
                </a:solidFill>
              </a:rPr>
              <a:t>- în </a:t>
            </a:r>
            <a:r>
              <a:rPr lang="ro-MD" dirty="0">
                <a:solidFill>
                  <a:schemeClr val="accent2">
                    <a:lumMod val="90000"/>
                    <a:lumOff val="10000"/>
                  </a:schemeClr>
                </a:solidFill>
              </a:rPr>
              <a:t>cazul în care titularul anterior al autorizației de admitere temporară a declarat mărfurile pentru regimul de admitere temporară, iar mărfurile respective sunt ulterior plasate sub regimul de admitere temporarăpentru același scop.</a:t>
            </a:r>
          </a:p>
          <a:p>
            <a:pPr algn="just"/>
            <a:r>
              <a:rPr lang="ro-MD" dirty="0">
                <a:solidFill>
                  <a:schemeClr val="accent2">
                    <a:lumMod val="90000"/>
                    <a:lumOff val="10000"/>
                  </a:schemeClr>
                </a:solidFill>
              </a:rPr>
              <a:t>în cazul în care cuantumul drepturilor de import necesare a fi garantate nu depășește limita neimpozabilă pentru declarații prevăzute de </a:t>
            </a:r>
            <a:r>
              <a:rPr lang="ro-MD" dirty="0" smtClean="0">
                <a:solidFill>
                  <a:schemeClr val="accent2">
                    <a:lumMod val="90000"/>
                    <a:lumOff val="10000"/>
                  </a:schemeClr>
                </a:solidFill>
              </a:rPr>
              <a:t>Codul Vamal</a:t>
            </a:r>
            <a:r>
              <a:rPr lang="ro-MD" dirty="0">
                <a:solidFill>
                  <a:schemeClr val="accent2">
                    <a:lumMod val="90000"/>
                    <a:lumOff val="10000"/>
                  </a:schemeClr>
                </a:solidFill>
              </a:rPr>
              <a:t>.</a:t>
            </a:r>
          </a:p>
          <a:p>
            <a:pPr algn="just"/>
            <a:endParaRPr lang="ro-MD" dirty="0"/>
          </a:p>
          <a:p>
            <a:pPr algn="just"/>
            <a:endParaRPr lang="ro-MD" dirty="0"/>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206953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9658" y="181069"/>
            <a:ext cx="8289391" cy="823867"/>
          </a:xfrm>
        </p:spPr>
        <p:txBody>
          <a:bodyPr/>
          <a:lstStyle/>
          <a:p>
            <a:r>
              <a:rPr lang="ro-MD" dirty="0" smtClean="0"/>
              <a:t> </a:t>
            </a:r>
            <a:r>
              <a:rPr lang="ro-MD" b="1" dirty="0" smtClean="0">
                <a:solidFill>
                  <a:schemeClr val="accent2">
                    <a:lumMod val="90000"/>
                    <a:lumOff val="10000"/>
                  </a:schemeClr>
                </a:solidFill>
              </a:rPr>
              <a:t>Garanția obligatorie și facultativă</a:t>
            </a: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1004935"/>
            <a:ext cx="10815864" cy="5172028"/>
          </a:xfrm>
        </p:spPr>
        <p:txBody>
          <a:bodyPr>
            <a:normAutofit fontScale="85000" lnSpcReduction="20000"/>
          </a:bodyPr>
          <a:lstStyle/>
          <a:p>
            <a:pPr algn="just"/>
            <a:r>
              <a:rPr lang="ro-MD" dirty="0">
                <a:solidFill>
                  <a:schemeClr val="accent2">
                    <a:lumMod val="90000"/>
                    <a:lumOff val="10000"/>
                  </a:schemeClr>
                </a:solidFill>
              </a:rPr>
              <a:t>În cazul în care constituirea unei garanții este obligatorie, Serviciul Vamal stabilește cuantumul acestei garanții la un nivel egal cu cuantumul exact al drepturilor de import sau de export corespunzător datoriei vamale, dacă acest cuantum poate fi determinat cu certitudine în momentul în care garanția este solicitată.</a:t>
            </a:r>
          </a:p>
          <a:p>
            <a:pPr algn="just"/>
            <a:r>
              <a:rPr lang="ro-MD" dirty="0">
                <a:solidFill>
                  <a:schemeClr val="accent2">
                    <a:lumMod val="90000"/>
                    <a:lumOff val="10000"/>
                  </a:schemeClr>
                </a:solidFill>
              </a:rPr>
              <a:t>În cazul în care nu este posibilă determinarea cuantumului exact, garanția corespunde cuantumului cel mai ridicat, estimat de către Serviciul Vamal, al drepturilor de import sau de export corespunzător datoriei vamale, existente sau potențiale.</a:t>
            </a:r>
          </a:p>
          <a:p>
            <a:pPr algn="just"/>
            <a:r>
              <a:rPr lang="ro-MD" dirty="0" smtClean="0">
                <a:solidFill>
                  <a:schemeClr val="accent2">
                    <a:lumMod val="90000"/>
                    <a:lumOff val="10000"/>
                  </a:schemeClr>
                </a:solidFill>
              </a:rPr>
              <a:t>În </a:t>
            </a:r>
            <a:r>
              <a:rPr lang="ro-MD" dirty="0">
                <a:solidFill>
                  <a:schemeClr val="accent2">
                    <a:lumMod val="90000"/>
                    <a:lumOff val="10000"/>
                  </a:schemeClr>
                </a:solidFill>
              </a:rPr>
              <a:t>cazul unei garanții globale constituite pentru cuantumul drepturilor de import sau de export corespunzător datoriei vamale care variază în timp, cuantumul acestei garanții se fixează la un nivel care să permită acoperirea în orice moment a cuantumului drepturilor de import sau de export corespunzător datoriei vamale</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Dacă constituirea unei garanții este facultativă, aceasta este în orice caz solicitată de Serviciul Vamal în măsura în care acesta consideră că este posibil ca cuantumul drepturilor de import sau de export corespunzător datoriei vamale să nu fie plătit în termenele prevăzute. Cuantumul garanției este stabilit de către Serviciul Vamal astfel încât să nu depășească nivelul calculat în cazul garanției globale.</a:t>
            </a:r>
          </a:p>
          <a:p>
            <a:pPr marL="0" indent="0">
              <a:buNone/>
            </a:pPr>
            <a:endParaRPr lang="ro-MD" dirty="0" smtClean="0"/>
          </a:p>
          <a:p>
            <a:endParaRPr lang="ro-MD" dirty="0"/>
          </a:p>
          <a:p>
            <a:endParaRPr lang="ro-MD" dirty="0"/>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296146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461727"/>
            <a:ext cx="10815864" cy="597529"/>
          </a:xfrm>
        </p:spPr>
        <p:txBody>
          <a:bodyPr/>
          <a:lstStyle/>
          <a:p>
            <a:r>
              <a:rPr lang="ro-MD" dirty="0" smtClean="0"/>
              <a:t>                                                                                      </a:t>
            </a:r>
            <a:r>
              <a:rPr lang="ro-MD" b="1" dirty="0" smtClean="0">
                <a:solidFill>
                  <a:schemeClr val="accent2">
                    <a:lumMod val="90000"/>
                    <a:lumOff val="10000"/>
                  </a:schemeClr>
                </a:solidFill>
              </a:rPr>
              <a:t>Garantul</a:t>
            </a: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941560"/>
            <a:ext cx="10815864" cy="5468293"/>
          </a:xfrm>
        </p:spPr>
        <p:txBody>
          <a:bodyPr>
            <a:normAutofit fontScale="77500" lnSpcReduction="20000"/>
          </a:bodyPr>
          <a:lstStyle/>
          <a:p>
            <a:pPr algn="just"/>
            <a:r>
              <a:rPr lang="ro-MD" dirty="0" smtClean="0">
                <a:solidFill>
                  <a:schemeClr val="accent2">
                    <a:lumMod val="90000"/>
                    <a:lumOff val="10000"/>
                  </a:schemeClr>
                </a:solidFill>
              </a:rPr>
              <a:t>Garantul:</a:t>
            </a:r>
          </a:p>
          <a:p>
            <a:pPr marL="0" indent="0" algn="just">
              <a:buNone/>
            </a:pPr>
            <a:r>
              <a:rPr lang="ro-MD" dirty="0" smtClean="0">
                <a:solidFill>
                  <a:schemeClr val="accent2">
                    <a:lumMod val="90000"/>
                    <a:lumOff val="10000"/>
                  </a:schemeClr>
                </a:solidFill>
              </a:rPr>
              <a:t>-  </a:t>
            </a:r>
            <a:r>
              <a:rPr lang="ro-MD" dirty="0">
                <a:solidFill>
                  <a:schemeClr val="accent2">
                    <a:lumMod val="90000"/>
                    <a:lumOff val="10000"/>
                  </a:schemeClr>
                </a:solidFill>
              </a:rPr>
              <a:t>este o persoană terță stabilită pe teritoriul vamal</a:t>
            </a:r>
            <a:r>
              <a:rPr lang="ro-MD" dirty="0" smtClean="0">
                <a:solidFill>
                  <a:schemeClr val="accent2">
                    <a:lumMod val="90000"/>
                    <a:lumOff val="10000"/>
                  </a:schemeClr>
                </a:solidFill>
              </a:rPr>
              <a:t>.</a:t>
            </a:r>
          </a:p>
          <a:p>
            <a:pPr marL="271463" indent="-271463" algn="just">
              <a:buNone/>
            </a:pPr>
            <a:r>
              <a:rPr lang="ro-MD" dirty="0" smtClean="0">
                <a:solidFill>
                  <a:schemeClr val="accent2">
                    <a:lumMod val="90000"/>
                    <a:lumOff val="10000"/>
                  </a:schemeClr>
                </a:solidFill>
              </a:rPr>
              <a:t>- se </a:t>
            </a:r>
            <a:r>
              <a:rPr lang="ro-MD" dirty="0">
                <a:solidFill>
                  <a:schemeClr val="accent2">
                    <a:lumMod val="90000"/>
                    <a:lumOff val="10000"/>
                  </a:schemeClr>
                </a:solidFill>
              </a:rPr>
              <a:t>angajează în scris să plătească cuantumul garantat al drepturilor de import sau de export corespunzător datoriei vamale</a:t>
            </a:r>
            <a:r>
              <a:rPr lang="ro-MD" dirty="0" smtClean="0">
                <a:solidFill>
                  <a:schemeClr val="accent2">
                    <a:lumMod val="90000"/>
                    <a:lumOff val="10000"/>
                  </a:schemeClr>
                </a:solidFill>
              </a:rPr>
              <a:t> </a:t>
            </a:r>
          </a:p>
          <a:p>
            <a:pPr algn="just"/>
            <a:r>
              <a:rPr lang="ro-MD" dirty="0" smtClean="0">
                <a:solidFill>
                  <a:schemeClr val="accent2">
                    <a:lumMod val="90000"/>
                    <a:lumOff val="10000"/>
                  </a:schemeClr>
                </a:solidFill>
              </a:rPr>
              <a:t>Garantul </a:t>
            </a:r>
            <a:r>
              <a:rPr lang="ro-MD" dirty="0">
                <a:solidFill>
                  <a:schemeClr val="accent2">
                    <a:lumMod val="90000"/>
                    <a:lumOff val="10000"/>
                  </a:schemeClr>
                </a:solidFill>
              </a:rPr>
              <a:t>este aprobat de către Serviciul Vamal, cu excepția cazului în care garantul este o </a:t>
            </a:r>
            <a:r>
              <a:rPr lang="ro-MD" dirty="0" smtClean="0">
                <a:solidFill>
                  <a:schemeClr val="accent2">
                    <a:lumMod val="90000"/>
                    <a:lumOff val="10000"/>
                  </a:schemeClr>
                </a:solidFill>
              </a:rPr>
              <a:t>bancă</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Serviciul </a:t>
            </a:r>
            <a:r>
              <a:rPr lang="ro-MD" dirty="0">
                <a:solidFill>
                  <a:schemeClr val="accent2">
                    <a:lumMod val="90000"/>
                    <a:lumOff val="10000"/>
                  </a:schemeClr>
                </a:solidFill>
              </a:rPr>
              <a:t>Vamal refuză aprobarea garantului sau a tipului de garanție propus în cazul în care consideră că sau garantul, sau tipul de garanție nu prezintă siguranța că plata cuantumului drepturilor de import sau de export corespunzător datoriei vamale se va face în termenele </a:t>
            </a:r>
            <a:r>
              <a:rPr lang="ro-MD" dirty="0" smtClean="0">
                <a:solidFill>
                  <a:schemeClr val="accent2">
                    <a:lumMod val="90000"/>
                    <a:lumOff val="10000"/>
                  </a:schemeClr>
                </a:solidFill>
              </a:rPr>
              <a:t>prevăzute.</a:t>
            </a:r>
          </a:p>
          <a:p>
            <a:pPr algn="just"/>
            <a:r>
              <a:rPr lang="ro-MD" dirty="0">
                <a:solidFill>
                  <a:schemeClr val="accent2">
                    <a:lumMod val="90000"/>
                    <a:lumOff val="10000"/>
                  </a:schemeClr>
                </a:solidFill>
              </a:rPr>
              <a:t>Revocarea aprobării garantului sau a angajamentului garantului intră în vigoare în a 16-a zi de la data la care decizia de revocare este primită sau este considerată a fi primită de către garant. Serviciul Vamal poate revoca aprobarea angajamentului garantului</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Anularea </a:t>
            </a:r>
            <a:r>
              <a:rPr lang="ro-MD" dirty="0">
                <a:solidFill>
                  <a:schemeClr val="accent2">
                    <a:lumMod val="90000"/>
                    <a:lumOff val="10000"/>
                  </a:schemeClr>
                </a:solidFill>
              </a:rPr>
              <a:t>angajamentului de către garant intră în vigoare în a 16-a zi de la data la care garantul notifică Serviciul Vamal despre aceasta. Garantul își poate anula angajamentul</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Anularea/revocarea </a:t>
            </a:r>
            <a:r>
              <a:rPr lang="ro-MD" dirty="0">
                <a:solidFill>
                  <a:schemeClr val="accent2">
                    <a:lumMod val="90000"/>
                    <a:lumOff val="10000"/>
                  </a:schemeClr>
                </a:solidFill>
              </a:rPr>
              <a:t>angajamentului garantului nu afectează mărfurile care, la momentul în care anularea/revocarea produce efecte, erau deja plasate și încă se află sub un regim vamal sau în depozitare temporară în temeiul angajamentului anulat/revocat</a:t>
            </a:r>
            <a:r>
              <a:rPr lang="ro-MD" dirty="0"/>
              <a:t>.</a:t>
            </a: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106871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D" b="1" dirty="0" smtClean="0"/>
              <a:t>                                                                       </a:t>
            </a:r>
            <a:r>
              <a:rPr lang="ro-MD" b="1" dirty="0" smtClean="0">
                <a:solidFill>
                  <a:schemeClr val="accent2">
                    <a:lumMod val="90000"/>
                    <a:lumOff val="10000"/>
                  </a:schemeClr>
                </a:solidFill>
              </a:rPr>
              <a:t>Tipuri </a:t>
            </a:r>
            <a:r>
              <a:rPr lang="ro-MD" b="1" dirty="0">
                <a:solidFill>
                  <a:schemeClr val="accent2">
                    <a:lumMod val="90000"/>
                    <a:lumOff val="10000"/>
                  </a:schemeClr>
                </a:solidFill>
              </a:rPr>
              <a:t>de garanții</a:t>
            </a:r>
          </a:p>
        </p:txBody>
      </p:sp>
      <p:sp>
        <p:nvSpPr>
          <p:cNvPr id="3" name="Объект 2"/>
          <p:cNvSpPr>
            <a:spLocks noGrp="1"/>
          </p:cNvSpPr>
          <p:nvPr>
            <p:ph idx="1"/>
          </p:nvPr>
        </p:nvSpPr>
        <p:spPr/>
        <p:txBody>
          <a:bodyPr/>
          <a:lstStyle/>
          <a:p>
            <a:pPr algn="just"/>
            <a:r>
              <a:rPr lang="ro-MD" dirty="0">
                <a:solidFill>
                  <a:schemeClr val="accent2">
                    <a:lumMod val="90000"/>
                    <a:lumOff val="10000"/>
                  </a:schemeClr>
                </a:solidFill>
              </a:rPr>
              <a:t>Garanția izolată este garanția care acoperă cuantumul drepturilor de import corespunzător datoriei vamale în legătură cu importul mărfurilor </a:t>
            </a:r>
            <a:r>
              <a:rPr lang="ro-MD" dirty="0" smtClean="0">
                <a:solidFill>
                  <a:schemeClr val="accent2">
                    <a:lumMod val="90000"/>
                    <a:lumOff val="10000"/>
                  </a:schemeClr>
                </a:solidFill>
              </a:rPr>
              <a:t>pentru </a:t>
            </a:r>
            <a:r>
              <a:rPr lang="ro-MD" dirty="0">
                <a:solidFill>
                  <a:schemeClr val="accent2">
                    <a:lumMod val="90000"/>
                    <a:lumOff val="10000"/>
                  </a:schemeClr>
                </a:solidFill>
              </a:rPr>
              <a:t>o singură operațiune sau declarație </a:t>
            </a:r>
            <a:r>
              <a:rPr lang="ro-MD" dirty="0" smtClean="0">
                <a:solidFill>
                  <a:schemeClr val="accent2">
                    <a:lumMod val="90000"/>
                    <a:lumOff val="10000"/>
                  </a:schemeClr>
                </a:solidFill>
              </a:rPr>
              <a:t>vamală.</a:t>
            </a:r>
          </a:p>
          <a:p>
            <a:pPr algn="just"/>
            <a:r>
              <a:rPr lang="ro-MD" dirty="0">
                <a:solidFill>
                  <a:schemeClr val="accent2">
                    <a:lumMod val="90000"/>
                    <a:lumOff val="10000"/>
                  </a:schemeClr>
                </a:solidFill>
              </a:rPr>
              <a:t>Garanția globală se constituie, la cererea persoanei căreia i se solicită furnizarea garanţiei, pentru acoperirea cuantumului drepturilor de import corespunzător datoriei vamale datorate la importul mărfurilor, în legătură cu două sau mai multe operațiuni, declarații sau regimuri </a:t>
            </a:r>
            <a:r>
              <a:rPr lang="ro-MD" dirty="0" smtClean="0">
                <a:solidFill>
                  <a:schemeClr val="accent2">
                    <a:lumMod val="90000"/>
                    <a:lumOff val="10000"/>
                  </a:schemeClr>
                </a:solidFill>
              </a:rPr>
              <a:t>vamale.</a:t>
            </a:r>
            <a:endParaRPr lang="ro-MD" dirty="0">
              <a:solidFill>
                <a:schemeClr val="accent2">
                  <a:lumMod val="90000"/>
                  <a:lumOff val="10000"/>
                </a:schemeClr>
              </a:solidFill>
            </a:endParaRP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76116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53497"/>
            <a:ext cx="10815864" cy="751439"/>
          </a:xfrm>
        </p:spPr>
        <p:txBody>
          <a:bodyPr/>
          <a:lstStyle/>
          <a:p>
            <a:r>
              <a:rPr lang="ro-MD" dirty="0" smtClean="0"/>
              <a:t>                                                                    </a:t>
            </a:r>
            <a:r>
              <a:rPr lang="ro-MD" b="1" dirty="0" smtClean="0">
                <a:solidFill>
                  <a:schemeClr val="accent2">
                    <a:lumMod val="90000"/>
                    <a:lumOff val="10000"/>
                  </a:schemeClr>
                </a:solidFill>
              </a:rPr>
              <a:t>Forme </a:t>
            </a:r>
            <a:r>
              <a:rPr lang="ro-MD" b="1" dirty="0">
                <a:solidFill>
                  <a:schemeClr val="accent2">
                    <a:lumMod val="90000"/>
                    <a:lumOff val="10000"/>
                  </a:schemeClr>
                </a:solidFill>
              </a:rPr>
              <a:t>de garanții</a:t>
            </a:r>
          </a:p>
        </p:txBody>
      </p:sp>
      <p:sp>
        <p:nvSpPr>
          <p:cNvPr id="3" name="Объект 2"/>
          <p:cNvSpPr>
            <a:spLocks noGrp="1"/>
          </p:cNvSpPr>
          <p:nvPr>
            <p:ph idx="1"/>
          </p:nvPr>
        </p:nvSpPr>
        <p:spPr>
          <a:xfrm>
            <a:off x="633186" y="1004936"/>
            <a:ext cx="10815864" cy="5172028"/>
          </a:xfrm>
        </p:spPr>
        <p:txBody>
          <a:bodyPr>
            <a:normAutofit fontScale="85000" lnSpcReduction="20000"/>
          </a:bodyPr>
          <a:lstStyle/>
          <a:p>
            <a:pPr algn="just"/>
            <a:r>
              <a:rPr lang="ro-MD" dirty="0">
                <a:solidFill>
                  <a:schemeClr val="accent2">
                    <a:lumMod val="90000"/>
                    <a:lumOff val="10000"/>
                  </a:schemeClr>
                </a:solidFill>
              </a:rPr>
              <a:t>prin depunerea mijloacelor bănești în numerar sau prin virament la contul trezorerial de garanții, efectuat în moneda națională;</a:t>
            </a:r>
          </a:p>
          <a:p>
            <a:pPr algn="just"/>
            <a:r>
              <a:rPr lang="ro-MD" dirty="0">
                <a:solidFill>
                  <a:schemeClr val="accent2">
                    <a:lumMod val="90000"/>
                    <a:lumOff val="10000"/>
                  </a:schemeClr>
                </a:solidFill>
              </a:rPr>
              <a:t>prin angajamentul unui garant;</a:t>
            </a:r>
          </a:p>
          <a:p>
            <a:pPr algn="just"/>
            <a:r>
              <a:rPr lang="ro-MD" dirty="0">
                <a:solidFill>
                  <a:schemeClr val="accent2">
                    <a:lumMod val="90000"/>
                    <a:lumOff val="10000"/>
                  </a:schemeClr>
                </a:solidFill>
              </a:rPr>
              <a:t>prin depunerea unui depozit în numerar în moneda națională, în euro sau în dolari SUA, în cazul tranzitului extern.</a:t>
            </a:r>
          </a:p>
          <a:p>
            <a:pPr algn="just">
              <a:buFont typeface="Wingdings" panose="05000000000000000000" pitchFamily="2" charset="2"/>
              <a:buChar char="§"/>
            </a:pPr>
            <a:r>
              <a:rPr lang="ro-MD" dirty="0">
                <a:solidFill>
                  <a:schemeClr val="accent2">
                    <a:lumMod val="90000"/>
                    <a:lumOff val="10000"/>
                  </a:schemeClr>
                </a:solidFill>
              </a:rPr>
              <a:t>Angajamentul unui </a:t>
            </a:r>
            <a:r>
              <a:rPr lang="ro-MD" dirty="0" smtClean="0">
                <a:solidFill>
                  <a:schemeClr val="accent2">
                    <a:lumMod val="90000"/>
                    <a:lumOff val="10000"/>
                  </a:schemeClr>
                </a:solidFill>
              </a:rPr>
              <a:t>garant poate fi sub forma de:</a:t>
            </a:r>
            <a:endParaRPr lang="ro-MD" dirty="0">
              <a:solidFill>
                <a:schemeClr val="accent2">
                  <a:lumMod val="90000"/>
                  <a:lumOff val="10000"/>
                </a:schemeClr>
              </a:solidFill>
            </a:endParaRPr>
          </a:p>
          <a:p>
            <a:pPr marL="0" indent="0" algn="just">
              <a:buNone/>
            </a:pPr>
            <a:r>
              <a:rPr lang="ro-MD" dirty="0" smtClean="0">
                <a:solidFill>
                  <a:schemeClr val="accent2">
                    <a:lumMod val="90000"/>
                    <a:lumOff val="10000"/>
                  </a:schemeClr>
                </a:solidFill>
              </a:rPr>
              <a:t>- garanție </a:t>
            </a:r>
            <a:r>
              <a:rPr lang="ro-MD" dirty="0">
                <a:solidFill>
                  <a:schemeClr val="accent2">
                    <a:lumMod val="90000"/>
                    <a:lumOff val="10000"/>
                  </a:schemeClr>
                </a:solidFill>
              </a:rPr>
              <a:t>izolată;</a:t>
            </a:r>
          </a:p>
          <a:p>
            <a:pPr marL="0" indent="0" algn="just">
              <a:buNone/>
            </a:pPr>
            <a:r>
              <a:rPr lang="ro-MD" dirty="0" smtClean="0">
                <a:solidFill>
                  <a:schemeClr val="accent2">
                    <a:lumMod val="90000"/>
                    <a:lumOff val="10000"/>
                  </a:schemeClr>
                </a:solidFill>
              </a:rPr>
              <a:t>- garanție </a:t>
            </a:r>
            <a:r>
              <a:rPr lang="ro-MD" dirty="0">
                <a:solidFill>
                  <a:schemeClr val="accent2">
                    <a:lumMod val="90000"/>
                    <a:lumOff val="10000"/>
                  </a:schemeClr>
                </a:solidFill>
              </a:rPr>
              <a:t>izolată, sub formă de titluri;</a:t>
            </a:r>
          </a:p>
          <a:p>
            <a:pPr algn="just">
              <a:buFontTx/>
              <a:buChar char="-"/>
            </a:pPr>
            <a:r>
              <a:rPr lang="ro-MD" dirty="0" smtClean="0">
                <a:solidFill>
                  <a:schemeClr val="accent2">
                    <a:lumMod val="90000"/>
                    <a:lumOff val="10000"/>
                  </a:schemeClr>
                </a:solidFill>
              </a:rPr>
              <a:t>garanție </a:t>
            </a:r>
            <a:r>
              <a:rPr lang="ro-MD" dirty="0">
                <a:solidFill>
                  <a:schemeClr val="accent2">
                    <a:lumMod val="90000"/>
                    <a:lumOff val="10000"/>
                  </a:schemeClr>
                </a:solidFill>
              </a:rPr>
              <a:t>globală</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Persoana căreia i se solicită furnizarea garanției alege dintre formele de </a:t>
            </a:r>
            <a:r>
              <a:rPr lang="ro-MD" dirty="0" smtClean="0">
                <a:solidFill>
                  <a:schemeClr val="accent2">
                    <a:lumMod val="90000"/>
                    <a:lumOff val="10000"/>
                  </a:schemeClr>
                </a:solidFill>
              </a:rPr>
              <a:t>garanție menționate supra</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 </a:t>
            </a:r>
            <a:r>
              <a:rPr lang="ro-MD" dirty="0">
                <a:solidFill>
                  <a:schemeClr val="accent2">
                    <a:lumMod val="90000"/>
                    <a:lumOff val="10000"/>
                  </a:schemeClr>
                </a:solidFill>
              </a:rPr>
              <a:t>Serviciul Vamal refuză acceptarea formei de garanție alese în cazul în care aceasta este incompatibilă cu buna funcționare a regimului vamal în cauză.</a:t>
            </a:r>
          </a:p>
          <a:p>
            <a:pPr algn="just"/>
            <a:r>
              <a:rPr lang="ro-MD" dirty="0" smtClean="0">
                <a:solidFill>
                  <a:schemeClr val="accent2">
                    <a:lumMod val="90000"/>
                    <a:lumOff val="10000"/>
                  </a:schemeClr>
                </a:solidFill>
              </a:rPr>
              <a:t> </a:t>
            </a:r>
            <a:r>
              <a:rPr lang="ro-MD" dirty="0">
                <a:solidFill>
                  <a:schemeClr val="accent2">
                    <a:lumMod val="90000"/>
                    <a:lumOff val="10000"/>
                  </a:schemeClr>
                </a:solidFill>
              </a:rPr>
              <a:t>Serviciul Vamal solicită ca forma de garanție aleasă să fie menținută pe o perioadă determinată.</a:t>
            </a:r>
          </a:p>
          <a:p>
            <a:endParaRPr lang="ro-MD" dirty="0"/>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331876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D" dirty="0"/>
              <a:t> </a:t>
            </a:r>
            <a:r>
              <a:rPr lang="ro-MD" dirty="0" smtClean="0"/>
              <a:t>                                                                        </a:t>
            </a:r>
            <a:r>
              <a:rPr lang="ro-MD" b="1" dirty="0" smtClean="0">
                <a:solidFill>
                  <a:schemeClr val="accent2">
                    <a:lumMod val="90000"/>
                    <a:lumOff val="10000"/>
                  </a:schemeClr>
                </a:solidFill>
              </a:rPr>
              <a:t>Garanție </a:t>
            </a:r>
            <a:r>
              <a:rPr lang="ro-MD" b="1" dirty="0">
                <a:solidFill>
                  <a:schemeClr val="accent2">
                    <a:lumMod val="90000"/>
                    <a:lumOff val="10000"/>
                  </a:schemeClr>
                </a:solidFill>
              </a:rPr>
              <a:t>izolată</a:t>
            </a:r>
          </a:p>
        </p:txBody>
      </p:sp>
      <p:sp>
        <p:nvSpPr>
          <p:cNvPr id="3" name="Объект 2"/>
          <p:cNvSpPr>
            <a:spLocks noGrp="1"/>
          </p:cNvSpPr>
          <p:nvPr>
            <p:ph idx="1"/>
          </p:nvPr>
        </p:nvSpPr>
        <p:spPr>
          <a:xfrm>
            <a:off x="633186" y="1149790"/>
            <a:ext cx="10815864" cy="5027173"/>
          </a:xfrm>
        </p:spPr>
        <p:txBody>
          <a:bodyPr>
            <a:normAutofit lnSpcReduction="10000"/>
          </a:bodyPr>
          <a:lstStyle/>
          <a:p>
            <a:pPr algn="just"/>
            <a:r>
              <a:rPr lang="ro-MD" dirty="0">
                <a:solidFill>
                  <a:schemeClr val="accent2">
                    <a:lumMod val="90000"/>
                    <a:lumOff val="10000"/>
                  </a:schemeClr>
                </a:solidFill>
              </a:rPr>
              <a:t>O garanție izolată poate fi furnizată în una dintre următoarele forme</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printr-un depozit în numerar</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prin angajamentul unui garant – garanție izolată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buFontTx/>
              <a:buChar char="-"/>
            </a:pPr>
            <a:r>
              <a:rPr lang="ro-MD" dirty="0" smtClean="0">
                <a:solidFill>
                  <a:schemeClr val="accent2">
                    <a:lumMod val="90000"/>
                    <a:lumOff val="10000"/>
                  </a:schemeClr>
                </a:solidFill>
              </a:rPr>
              <a:t>prin </a:t>
            </a:r>
            <a:r>
              <a:rPr lang="ro-MD" dirty="0">
                <a:solidFill>
                  <a:schemeClr val="accent2">
                    <a:lumMod val="90000"/>
                    <a:lumOff val="10000"/>
                  </a:schemeClr>
                </a:solidFill>
              </a:rPr>
              <a:t>angajamentul unui garant – garanție izolată sub formă de titluri</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Angajamentul garantului constituit sub forma unei garanții izolate se întocmește folosind formularul prevăzut în anexa nr. </a:t>
            </a:r>
            <a:r>
              <a:rPr lang="ro-MD" dirty="0" smtClean="0">
                <a:solidFill>
                  <a:schemeClr val="accent2">
                    <a:lumMod val="90000"/>
                    <a:lumOff val="10000"/>
                  </a:schemeClr>
                </a:solidFill>
              </a:rPr>
              <a:t>13 a HG 92/2023. </a:t>
            </a:r>
            <a:r>
              <a:rPr lang="ro-MD" dirty="0">
                <a:solidFill>
                  <a:schemeClr val="accent2">
                    <a:lumMod val="90000"/>
                    <a:lumOff val="10000"/>
                  </a:schemeClr>
                </a:solidFill>
              </a:rPr>
              <a:t>Acest angajament este furnizat la biroul vamal competent și se păstrează la acesta pe perioada de valabilitate</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 </a:t>
            </a:r>
            <a:r>
              <a:rPr lang="ro-MD" dirty="0">
                <a:solidFill>
                  <a:schemeClr val="accent2">
                    <a:lumMod val="90000"/>
                    <a:lumOff val="10000"/>
                  </a:schemeClr>
                </a:solidFill>
              </a:rPr>
              <a:t>Angajamentul garantului sub formă de titluri se întocmește utilizând formularul prevăzut în anexa nr. </a:t>
            </a:r>
            <a:r>
              <a:rPr lang="ro-MD" dirty="0" smtClean="0">
                <a:solidFill>
                  <a:schemeClr val="accent2">
                    <a:lumMod val="90000"/>
                    <a:lumOff val="10000"/>
                  </a:schemeClr>
                </a:solidFill>
              </a:rPr>
              <a:t>14 a HG92/2023. </a:t>
            </a:r>
            <a:r>
              <a:rPr lang="ro-MD" dirty="0">
                <a:solidFill>
                  <a:schemeClr val="accent2">
                    <a:lumMod val="90000"/>
                    <a:lumOff val="10000"/>
                  </a:schemeClr>
                </a:solidFill>
              </a:rPr>
              <a:t>Acesta este furnizat la biroul vamal competent și se păstrează la acesta pe perioada de valabilitate.</a:t>
            </a: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157110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557440"/>
            <a:ext cx="10815864" cy="565192"/>
          </a:xfrm>
        </p:spPr>
        <p:txBody>
          <a:bodyPr/>
          <a:lstStyle/>
          <a:p>
            <a:r>
              <a:rPr lang="ro-MD" b="1" dirty="0" smtClean="0">
                <a:solidFill>
                  <a:schemeClr val="accent2">
                    <a:lumMod val="90000"/>
                    <a:lumOff val="10000"/>
                  </a:schemeClr>
                </a:solidFill>
              </a:rPr>
              <a:t>                                                                     Garanție globală</a:t>
            </a:r>
            <a:br>
              <a:rPr lang="ro-MD" b="1" dirty="0" smtClean="0">
                <a:solidFill>
                  <a:schemeClr val="accent2">
                    <a:lumMod val="90000"/>
                    <a:lumOff val="10000"/>
                  </a:schemeClr>
                </a:solidFill>
              </a:rPr>
            </a:b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1122631"/>
            <a:ext cx="10815864" cy="5106153"/>
          </a:xfrm>
        </p:spPr>
        <p:txBody>
          <a:bodyPr>
            <a:normAutofit fontScale="85000" lnSpcReduction="10000"/>
          </a:bodyPr>
          <a:lstStyle/>
          <a:p>
            <a:pPr algn="just"/>
            <a:r>
              <a:rPr lang="ro-MD" dirty="0">
                <a:solidFill>
                  <a:schemeClr val="accent2">
                    <a:lumMod val="90000"/>
                    <a:lumOff val="10000"/>
                  </a:schemeClr>
                </a:solidFill>
              </a:rPr>
              <a:t>Autorizația pentru utilizarea garanției globale se acordă numai persoanelor care îndeplinesc cumulativ următoarele condiții:</a:t>
            </a:r>
          </a:p>
          <a:p>
            <a:pPr marL="0" indent="0" algn="just">
              <a:buNone/>
            </a:pPr>
            <a:r>
              <a:rPr lang="ro-MD" dirty="0">
                <a:solidFill>
                  <a:schemeClr val="accent2">
                    <a:lumMod val="90000"/>
                    <a:lumOff val="10000"/>
                  </a:schemeClr>
                </a:solidFill>
              </a:rPr>
              <a:t>- sunt stabilite pe teritoriul vamal;</a:t>
            </a:r>
          </a:p>
          <a:p>
            <a:pPr marL="180975" indent="-180975" algn="just">
              <a:buNone/>
              <a:tabLst>
                <a:tab pos="180975" algn="l"/>
              </a:tabLst>
            </a:pPr>
            <a:r>
              <a:rPr lang="ro-MD" dirty="0" smtClean="0">
                <a:solidFill>
                  <a:schemeClr val="accent2">
                    <a:lumMod val="90000"/>
                    <a:lumOff val="10000"/>
                  </a:schemeClr>
                </a:solidFill>
              </a:rPr>
              <a:t>- nu </a:t>
            </a:r>
            <a:r>
              <a:rPr lang="ro-MD" dirty="0">
                <a:solidFill>
                  <a:schemeClr val="accent2">
                    <a:lumMod val="90000"/>
                    <a:lumOff val="10000"/>
                  </a:schemeClr>
                </a:solidFill>
              </a:rPr>
              <a:t>au avut o încălcare gravă sau repetată a legislației vamale și/sau fiscale, constatată conform procedurii legale, nici infracțiuni constatate în temeiul unei hotărâri definitive a instanței de judecată;</a:t>
            </a:r>
          </a:p>
          <a:p>
            <a:pPr algn="just">
              <a:buFontTx/>
              <a:buChar char="-"/>
            </a:pPr>
            <a:r>
              <a:rPr lang="ro-MD" dirty="0" smtClean="0">
                <a:solidFill>
                  <a:schemeClr val="accent2">
                    <a:lumMod val="90000"/>
                    <a:lumOff val="10000"/>
                  </a:schemeClr>
                </a:solidFill>
              </a:rPr>
              <a:t>folosesc </a:t>
            </a:r>
            <a:r>
              <a:rPr lang="ro-MD" dirty="0">
                <a:solidFill>
                  <a:schemeClr val="accent2">
                    <a:lumMod val="90000"/>
                    <a:lumOff val="10000"/>
                  </a:schemeClr>
                </a:solidFill>
              </a:rPr>
              <a:t>în mod regulat regimurile vamale în cauză sau utilizează </a:t>
            </a:r>
            <a:r>
              <a:rPr lang="ro-MD" dirty="0" smtClean="0">
                <a:solidFill>
                  <a:schemeClr val="accent2">
                    <a:lumMod val="90000"/>
                    <a:lumOff val="10000"/>
                  </a:schemeClr>
                </a:solidFill>
              </a:rPr>
              <a:t>spațiile de </a:t>
            </a:r>
            <a:r>
              <a:rPr lang="ro-MD" dirty="0">
                <a:solidFill>
                  <a:schemeClr val="accent2">
                    <a:lumMod val="90000"/>
                    <a:lumOff val="10000"/>
                  </a:schemeClr>
                </a:solidFill>
              </a:rPr>
              <a:t>depozitare temporară, sau îndeplinesc condițiile standardelor practice de competență și calificare profesionale (</a:t>
            </a:r>
            <a:r>
              <a:rPr lang="ro-MD" dirty="0" smtClean="0">
                <a:solidFill>
                  <a:schemeClr val="accent2">
                    <a:lumMod val="90000"/>
                    <a:lumOff val="10000"/>
                  </a:schemeClr>
                </a:solidFill>
              </a:rPr>
              <a:t>art.42 Cod Vamal).</a:t>
            </a:r>
          </a:p>
          <a:p>
            <a:pPr algn="just"/>
            <a:r>
              <a:rPr lang="ro-MD" dirty="0" smtClean="0">
                <a:solidFill>
                  <a:schemeClr val="accent2">
                    <a:lumMod val="90000"/>
                    <a:lumOff val="10000"/>
                  </a:schemeClr>
                </a:solidFill>
              </a:rPr>
              <a:t>U</a:t>
            </a:r>
            <a:r>
              <a:rPr lang="it-IT" dirty="0" smtClean="0">
                <a:solidFill>
                  <a:schemeClr val="accent2">
                    <a:lumMod val="90000"/>
                    <a:lumOff val="10000"/>
                  </a:schemeClr>
                </a:solidFill>
              </a:rPr>
              <a:t>n </a:t>
            </a:r>
            <a:r>
              <a:rPr lang="it-IT" dirty="0">
                <a:solidFill>
                  <a:schemeClr val="accent2">
                    <a:lumMod val="90000"/>
                    <a:lumOff val="10000"/>
                  </a:schemeClr>
                </a:solidFill>
              </a:rPr>
              <a:t>operator economic poate fi autorizat</a:t>
            </a:r>
            <a:r>
              <a:rPr lang="it-IT" dirty="0" smtClean="0">
                <a:solidFill>
                  <a:schemeClr val="accent2">
                    <a:lumMod val="90000"/>
                    <a:lumOff val="10000"/>
                  </a:schemeClr>
                </a:solidFill>
              </a:rPr>
              <a:t>:</a:t>
            </a:r>
            <a:endParaRPr lang="ro-MD" dirty="0" smtClean="0">
              <a:solidFill>
                <a:schemeClr val="accent2">
                  <a:lumMod val="90000"/>
                  <a:lumOff val="10000"/>
                </a:schemeClr>
              </a:solidFill>
            </a:endParaRPr>
          </a:p>
          <a:p>
            <a:pPr marL="0" indent="0" algn="just">
              <a:buNone/>
            </a:pPr>
            <a:r>
              <a:rPr lang="ro-MD" dirty="0" smtClean="0">
                <a:solidFill>
                  <a:schemeClr val="accent2">
                    <a:lumMod val="90000"/>
                    <a:lumOff val="10000"/>
                  </a:schemeClr>
                </a:solidFill>
              </a:rPr>
              <a:t>- să </a:t>
            </a:r>
            <a:r>
              <a:rPr lang="ro-MD" dirty="0">
                <a:solidFill>
                  <a:schemeClr val="accent2">
                    <a:lumMod val="90000"/>
                    <a:lumOff val="10000"/>
                  </a:schemeClr>
                </a:solidFill>
              </a:rPr>
              <a:t>utilizeze o garanție globală cu un cuantum redus la 50% din suma </a:t>
            </a:r>
            <a:r>
              <a:rPr lang="ro-MD" dirty="0" smtClean="0">
                <a:solidFill>
                  <a:schemeClr val="accent2">
                    <a:lumMod val="90000"/>
                    <a:lumOff val="10000"/>
                  </a:schemeClr>
                </a:solidFill>
              </a:rPr>
              <a:t>de referință</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să utilizeze o garanție globală cu un cuantum redus la 30% din suma de </a:t>
            </a:r>
            <a:r>
              <a:rPr lang="ro-MD" dirty="0" smtClean="0">
                <a:solidFill>
                  <a:schemeClr val="accent2">
                    <a:lumMod val="90000"/>
                    <a:lumOff val="10000"/>
                  </a:schemeClr>
                </a:solidFill>
              </a:rPr>
              <a:t>referință</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să utilizeze o exonerare de garanție</a:t>
            </a:r>
          </a:p>
          <a:p>
            <a:pPr algn="just"/>
            <a:endParaRPr lang="ro-MD" dirty="0">
              <a:solidFill>
                <a:schemeClr val="accent2">
                  <a:lumMod val="90000"/>
                  <a:lumOff val="10000"/>
                </a:schemeClr>
              </a:solidFill>
            </a:endParaRP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331685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53497"/>
            <a:ext cx="10815864" cy="887241"/>
          </a:xfrm>
        </p:spPr>
        <p:txBody>
          <a:bodyPr/>
          <a:lstStyle/>
          <a:p>
            <a:r>
              <a:rPr lang="ro-MD" dirty="0" smtClean="0"/>
              <a:t>                                                                </a:t>
            </a:r>
            <a:r>
              <a:rPr lang="ro-MD" b="1" dirty="0" smtClean="0">
                <a:solidFill>
                  <a:schemeClr val="accent2">
                    <a:lumMod val="90000"/>
                    <a:lumOff val="10000"/>
                  </a:schemeClr>
                </a:solidFill>
              </a:rPr>
              <a:t>Condiții de autorizare</a:t>
            </a: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914400"/>
            <a:ext cx="10815864" cy="5262563"/>
          </a:xfrm>
        </p:spPr>
        <p:txBody>
          <a:bodyPr>
            <a:normAutofit fontScale="77500" lnSpcReduction="20000"/>
          </a:bodyPr>
          <a:lstStyle/>
          <a:p>
            <a:pPr marL="0" indent="0" algn="just">
              <a:buNone/>
            </a:pPr>
            <a:r>
              <a:rPr lang="ro-MD" dirty="0" smtClean="0">
                <a:solidFill>
                  <a:schemeClr val="accent2">
                    <a:lumMod val="90000"/>
                    <a:lumOff val="10000"/>
                  </a:schemeClr>
                </a:solidFill>
              </a:rPr>
              <a:t>Cînd se solicită un nivel de reducere 50%, solicitantul </a:t>
            </a:r>
            <a:r>
              <a:rPr lang="ro-MD" dirty="0">
                <a:solidFill>
                  <a:schemeClr val="accent2">
                    <a:lumMod val="90000"/>
                    <a:lumOff val="10000"/>
                  </a:schemeClr>
                </a:solidFill>
              </a:rPr>
              <a:t>trebuie să îndeplinească </a:t>
            </a:r>
            <a:r>
              <a:rPr lang="ro-MD" dirty="0" smtClean="0">
                <a:solidFill>
                  <a:schemeClr val="accent2">
                    <a:lumMod val="90000"/>
                    <a:lumOff val="10000"/>
                  </a:schemeClr>
                </a:solidFill>
              </a:rPr>
              <a:t>următoarele criterii:</a:t>
            </a:r>
          </a:p>
          <a:p>
            <a:pPr algn="just"/>
            <a:r>
              <a:rPr lang="ro-MD" dirty="0" smtClean="0">
                <a:solidFill>
                  <a:schemeClr val="accent2">
                    <a:lumMod val="90000"/>
                    <a:lumOff val="10000"/>
                  </a:schemeClr>
                </a:solidFill>
              </a:rPr>
              <a:t>nu </a:t>
            </a:r>
            <a:r>
              <a:rPr lang="ro-MD" dirty="0">
                <a:solidFill>
                  <a:schemeClr val="accent2">
                    <a:lumMod val="90000"/>
                    <a:lumOff val="10000"/>
                  </a:schemeClr>
                </a:solidFill>
              </a:rPr>
              <a:t>face obiectul unei proceduri de insolvabilitate;</a:t>
            </a:r>
          </a:p>
          <a:p>
            <a:pPr algn="just"/>
            <a:r>
              <a:rPr lang="ro-MD" dirty="0" smtClean="0">
                <a:solidFill>
                  <a:schemeClr val="accent2">
                    <a:lumMod val="90000"/>
                    <a:lumOff val="10000"/>
                  </a:schemeClr>
                </a:solidFill>
              </a:rPr>
              <a:t>în </a:t>
            </a:r>
            <a:r>
              <a:rPr lang="ro-MD" dirty="0">
                <a:solidFill>
                  <a:schemeClr val="accent2">
                    <a:lumMod val="90000"/>
                    <a:lumOff val="10000"/>
                  </a:schemeClr>
                </a:solidFill>
              </a:rPr>
              <a:t>ultimii 3 ani anteriori depunerii cererii și-a îndeplinit obligațiile în ceea ce privește plata drepturilor de import sau export și a oricăror altor taxe sau plăți în legătură cu importul sau exportul de mărfuri;</a:t>
            </a:r>
          </a:p>
          <a:p>
            <a:pPr algn="just"/>
            <a:r>
              <a:rPr lang="ro-MD" dirty="0" smtClean="0">
                <a:solidFill>
                  <a:schemeClr val="accent2">
                    <a:lumMod val="90000"/>
                    <a:lumOff val="10000"/>
                  </a:schemeClr>
                </a:solidFill>
              </a:rPr>
              <a:t>demonstrează</a:t>
            </a:r>
            <a:r>
              <a:rPr lang="ro-MD" dirty="0">
                <a:solidFill>
                  <a:schemeClr val="accent2">
                    <a:lumMod val="90000"/>
                    <a:lumOff val="10000"/>
                  </a:schemeClr>
                </a:solidFill>
              </a:rPr>
              <a:t>, în baza contabilității și a informațiilor disponibile pentru ultimii 3 ani anteriori depunerii cererii, că are o situație financiară suficientă pentru a-și îndeplini obligațiile și a-și respecta angajamentele, ținând seama de tipul și volumul activității comerciale, inclusiv că nu are active nete negative, cu excepția cazului în care acestea pot fi acoperite</a:t>
            </a:r>
            <a:r>
              <a:rPr lang="ro-MD" dirty="0" smtClean="0">
                <a:solidFill>
                  <a:schemeClr val="accent2">
                    <a:lumMod val="90000"/>
                    <a:lumOff val="10000"/>
                  </a:schemeClr>
                </a:solidFill>
              </a:rPr>
              <a:t>.</a:t>
            </a:r>
          </a:p>
          <a:p>
            <a:pPr algn="just"/>
            <a:r>
              <a:rPr lang="ro-MD" dirty="0" smtClean="0">
                <a:solidFill>
                  <a:schemeClr val="accent2">
                    <a:lumMod val="90000"/>
                    <a:lumOff val="10000"/>
                  </a:schemeClr>
                </a:solidFill>
              </a:rPr>
              <a:t> </a:t>
            </a:r>
            <a:r>
              <a:rPr lang="ro-MD" dirty="0">
                <a:solidFill>
                  <a:schemeClr val="accent2">
                    <a:lumMod val="90000"/>
                    <a:lumOff val="10000"/>
                  </a:schemeClr>
                </a:solidFill>
              </a:rPr>
              <a:t>utilizează un sistem contabil care este compatibil cu principiile de contabilitate general admise și care permite realizarea controalelor vamale bazate pe audit și menține un istoric al datelor ce oferă posibilitatea de audit din momentul în care datele sunt înscrise în dosar</a:t>
            </a:r>
            <a:r>
              <a:rPr lang="ro-MD" dirty="0" smtClean="0">
                <a:solidFill>
                  <a:schemeClr val="accent2">
                    <a:lumMod val="90000"/>
                    <a:lumOff val="10000"/>
                  </a:schemeClr>
                </a:solidFill>
              </a:rPr>
              <a:t>;</a:t>
            </a:r>
          </a:p>
          <a:p>
            <a:pPr algn="just"/>
            <a:r>
              <a:rPr lang="ro-MD" dirty="0" smtClean="0">
                <a:solidFill>
                  <a:schemeClr val="accent2">
                    <a:lumMod val="90000"/>
                    <a:lumOff val="10000"/>
                  </a:schemeClr>
                </a:solidFill>
              </a:rPr>
              <a:t> </a:t>
            </a:r>
            <a:r>
              <a:rPr lang="ro-MD" dirty="0">
                <a:solidFill>
                  <a:schemeClr val="accent2">
                    <a:lumMod val="90000"/>
                    <a:lumOff val="10000"/>
                  </a:schemeClr>
                </a:solidFill>
              </a:rPr>
              <a:t>dispune de o organizare administrativă care corespunde tipului și dimensiunii activității și care este adaptată pentru gestionarea fluxului de mărfuri și utilizează un sistem de control intern care permite prevenirea, detectarea și corectarea greșelilor, precum și prevenirea și detectarea tranzacțiilor ilegale sau </a:t>
            </a:r>
            <a:r>
              <a:rPr lang="ro-MD" dirty="0" smtClean="0">
                <a:solidFill>
                  <a:schemeClr val="accent2">
                    <a:lumMod val="90000"/>
                    <a:lumOff val="10000"/>
                  </a:schemeClr>
                </a:solidFill>
              </a:rPr>
              <a:t>neregulamentare.</a:t>
            </a:r>
          </a:p>
        </p:txBody>
      </p:sp>
      <p:pic>
        <p:nvPicPr>
          <p:cNvPr id="4" name="Рисунок 3"/>
          <p:cNvPicPr>
            <a:picLocks noChangeAspect="1"/>
          </p:cNvPicPr>
          <p:nvPr/>
        </p:nvPicPr>
        <p:blipFill>
          <a:blip r:embed="rId2"/>
          <a:stretch>
            <a:fillRect/>
          </a:stretch>
        </p:blipFill>
        <p:spPr>
          <a:xfrm>
            <a:off x="10827102" y="0"/>
            <a:ext cx="1243895" cy="962529"/>
          </a:xfrm>
          <a:prstGeom prst="rect">
            <a:avLst/>
          </a:prstGeom>
        </p:spPr>
      </p:pic>
    </p:spTree>
    <p:extLst>
      <p:ext uri="{BB962C8B-B14F-4D97-AF65-F5344CB8AC3E}">
        <p14:creationId xmlns:p14="http://schemas.microsoft.com/office/powerpoint/2010/main" val="221213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6942" y="461727"/>
            <a:ext cx="4092167" cy="443619"/>
          </a:xfrm>
        </p:spPr>
        <p:txBody>
          <a:bodyPr/>
          <a:lstStyle/>
          <a:p>
            <a:r>
              <a:rPr lang="ro-MD" sz="4000" dirty="0" smtClean="0">
                <a:solidFill>
                  <a:schemeClr val="accent2">
                    <a:lumMod val="90000"/>
                    <a:lumOff val="10000"/>
                  </a:schemeClr>
                </a:solidFill>
              </a:rPr>
              <a:t>      Datoria vamală</a:t>
            </a:r>
            <a:endParaRPr lang="ro-MD" sz="4000" dirty="0">
              <a:solidFill>
                <a:schemeClr val="accent2">
                  <a:lumMod val="90000"/>
                  <a:lumOff val="10000"/>
                </a:schemeClr>
              </a:solidFill>
            </a:endParaRPr>
          </a:p>
        </p:txBody>
      </p:sp>
      <p:sp>
        <p:nvSpPr>
          <p:cNvPr id="3" name="Объект 2"/>
          <p:cNvSpPr>
            <a:spLocks noGrp="1"/>
          </p:cNvSpPr>
          <p:nvPr>
            <p:ph idx="1"/>
          </p:nvPr>
        </p:nvSpPr>
        <p:spPr>
          <a:xfrm>
            <a:off x="633186" y="1376127"/>
            <a:ext cx="10815864" cy="4800836"/>
          </a:xfrm>
        </p:spPr>
        <p:txBody>
          <a:bodyPr/>
          <a:lstStyle/>
          <a:p>
            <a:pPr algn="just"/>
            <a:r>
              <a:rPr lang="ro-MD" b="1" dirty="0" smtClean="0">
                <a:solidFill>
                  <a:schemeClr val="accent2">
                    <a:lumMod val="90000"/>
                    <a:lumOff val="10000"/>
                  </a:schemeClr>
                </a:solidFill>
              </a:rPr>
              <a:t>datorie </a:t>
            </a:r>
            <a:r>
              <a:rPr lang="ro-MD" b="1" dirty="0">
                <a:solidFill>
                  <a:schemeClr val="accent2">
                    <a:lumMod val="90000"/>
                    <a:lumOff val="10000"/>
                  </a:schemeClr>
                </a:solidFill>
              </a:rPr>
              <a:t>vamală – obligație a unei persoane de a plăti cuantumul drepturilor de import sau de export în conformitate cu legislația vamală și </a:t>
            </a:r>
            <a:r>
              <a:rPr lang="ro-MD" b="1" dirty="0" smtClean="0">
                <a:solidFill>
                  <a:schemeClr val="accent2">
                    <a:lumMod val="90000"/>
                    <a:lumOff val="10000"/>
                  </a:schemeClr>
                </a:solidFill>
              </a:rPr>
              <a:t>fiscală.</a:t>
            </a:r>
          </a:p>
          <a:p>
            <a:pPr algn="just"/>
            <a:r>
              <a:rPr lang="ro-MD" b="1" dirty="0">
                <a:solidFill>
                  <a:schemeClr val="accent2">
                    <a:lumMod val="90000"/>
                    <a:lumOff val="10000"/>
                  </a:schemeClr>
                </a:solidFill>
              </a:rPr>
              <a:t> drepturi de export – taxă vamală care trebuie plătită la exportul </a:t>
            </a:r>
            <a:r>
              <a:rPr lang="ro-MD" b="1" dirty="0" smtClean="0">
                <a:solidFill>
                  <a:schemeClr val="accent2">
                    <a:lumMod val="90000"/>
                    <a:lumOff val="10000"/>
                  </a:schemeClr>
                </a:solidFill>
              </a:rPr>
              <a:t>mărfurilor.</a:t>
            </a:r>
            <a:endParaRPr lang="ro-MD" b="1" dirty="0">
              <a:solidFill>
                <a:schemeClr val="accent2">
                  <a:lumMod val="90000"/>
                  <a:lumOff val="10000"/>
                </a:schemeClr>
              </a:solidFill>
            </a:endParaRPr>
          </a:p>
          <a:p>
            <a:pPr algn="just"/>
            <a:r>
              <a:rPr lang="ro-MD" b="1" dirty="0" smtClean="0">
                <a:solidFill>
                  <a:schemeClr val="accent2">
                    <a:lumMod val="90000"/>
                    <a:lumOff val="10000"/>
                  </a:schemeClr>
                </a:solidFill>
              </a:rPr>
              <a:t> </a:t>
            </a:r>
            <a:r>
              <a:rPr lang="ro-MD" b="1" dirty="0">
                <a:solidFill>
                  <a:schemeClr val="accent2">
                    <a:lumMod val="90000"/>
                    <a:lumOff val="10000"/>
                  </a:schemeClr>
                </a:solidFill>
              </a:rPr>
              <a:t>drepturi de import – taxă vamală care trebuie plătită la importul mărfurilor, taxă pe valoarea adăugată și accize a căror încasare este atribuită Serviciului </a:t>
            </a:r>
            <a:r>
              <a:rPr lang="ro-MD" b="1" dirty="0" smtClean="0">
                <a:solidFill>
                  <a:schemeClr val="accent2">
                    <a:lumMod val="90000"/>
                    <a:lumOff val="10000"/>
                  </a:schemeClr>
                </a:solidFill>
              </a:rPr>
              <a:t>Vamal.</a:t>
            </a:r>
            <a:endParaRPr lang="ro-MD" b="1" dirty="0">
              <a:solidFill>
                <a:schemeClr val="accent2">
                  <a:lumMod val="75000"/>
                  <a:lumOff val="25000"/>
                </a:schemeClr>
              </a:solidFill>
            </a:endParaRPr>
          </a:p>
        </p:txBody>
      </p:sp>
      <p:pic>
        <p:nvPicPr>
          <p:cNvPr id="4" name="Рисунок 3"/>
          <p:cNvPicPr>
            <a:picLocks noChangeAspect="1"/>
          </p:cNvPicPr>
          <p:nvPr/>
        </p:nvPicPr>
        <p:blipFill>
          <a:blip r:embed="rId2"/>
          <a:stretch>
            <a:fillRect/>
          </a:stretch>
        </p:blipFill>
        <p:spPr>
          <a:xfrm>
            <a:off x="10237862" y="336432"/>
            <a:ext cx="1243895" cy="962529"/>
          </a:xfrm>
          <a:prstGeom prst="rect">
            <a:avLst/>
          </a:prstGeom>
        </p:spPr>
      </p:pic>
    </p:spTree>
    <p:extLst>
      <p:ext uri="{BB962C8B-B14F-4D97-AF65-F5344CB8AC3E}">
        <p14:creationId xmlns:p14="http://schemas.microsoft.com/office/powerpoint/2010/main" val="215222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334978"/>
            <a:ext cx="10815864" cy="724278"/>
          </a:xfrm>
        </p:spPr>
        <p:txBody>
          <a:bodyPr/>
          <a:lstStyle/>
          <a:p>
            <a:r>
              <a:rPr lang="ro-MD" b="1" dirty="0" smtClean="0">
                <a:solidFill>
                  <a:schemeClr val="accent2">
                    <a:lumMod val="90000"/>
                    <a:lumOff val="10000"/>
                  </a:schemeClr>
                </a:solidFill>
              </a:rPr>
              <a:t>                                                           Condiții </a:t>
            </a:r>
            <a:r>
              <a:rPr lang="ro-MD" b="1" dirty="0">
                <a:solidFill>
                  <a:schemeClr val="accent2">
                    <a:lumMod val="90000"/>
                    <a:lumOff val="10000"/>
                  </a:schemeClr>
                </a:solidFill>
              </a:rPr>
              <a:t>de autorizare</a:t>
            </a:r>
          </a:p>
        </p:txBody>
      </p:sp>
      <p:sp>
        <p:nvSpPr>
          <p:cNvPr id="3" name="Объект 2"/>
          <p:cNvSpPr>
            <a:spLocks noGrp="1"/>
          </p:cNvSpPr>
          <p:nvPr>
            <p:ph idx="1"/>
          </p:nvPr>
        </p:nvSpPr>
        <p:spPr>
          <a:xfrm>
            <a:off x="633186" y="1195057"/>
            <a:ext cx="10815864" cy="5024674"/>
          </a:xfrm>
        </p:spPr>
        <p:txBody>
          <a:bodyPr>
            <a:normAutofit fontScale="70000" lnSpcReduction="20000"/>
          </a:bodyPr>
          <a:lstStyle/>
          <a:p>
            <a:pPr marL="0" indent="0" algn="just">
              <a:buNone/>
            </a:pPr>
            <a:r>
              <a:rPr lang="ro-MD" dirty="0">
                <a:solidFill>
                  <a:schemeClr val="accent2">
                    <a:lumMod val="90000"/>
                    <a:lumOff val="10000"/>
                  </a:schemeClr>
                </a:solidFill>
              </a:rPr>
              <a:t>Cînd se solicită un nivel de reducere </a:t>
            </a:r>
            <a:r>
              <a:rPr lang="ro-MD" dirty="0" smtClean="0">
                <a:solidFill>
                  <a:schemeClr val="accent2">
                    <a:lumMod val="90000"/>
                    <a:lumOff val="10000"/>
                  </a:schemeClr>
                </a:solidFill>
              </a:rPr>
              <a:t>30</a:t>
            </a:r>
            <a:r>
              <a:rPr lang="ro-MD" dirty="0">
                <a:solidFill>
                  <a:schemeClr val="accent2">
                    <a:lumMod val="90000"/>
                    <a:lumOff val="10000"/>
                  </a:schemeClr>
                </a:solidFill>
              </a:rPr>
              <a:t>%, solicitantul trebuie să îndeplinească următoarele criterii:</a:t>
            </a:r>
          </a:p>
          <a:p>
            <a:pPr algn="just"/>
            <a:r>
              <a:rPr lang="ro-MD" dirty="0" smtClean="0">
                <a:solidFill>
                  <a:schemeClr val="accent2">
                    <a:lumMod val="90000"/>
                    <a:lumOff val="10000"/>
                  </a:schemeClr>
                </a:solidFill>
              </a:rPr>
              <a:t> </a:t>
            </a:r>
            <a:r>
              <a:rPr lang="ro-MD" dirty="0">
                <a:solidFill>
                  <a:schemeClr val="accent2">
                    <a:lumMod val="90000"/>
                    <a:lumOff val="10000"/>
                  </a:schemeClr>
                </a:solidFill>
              </a:rPr>
              <a:t>nu face obiectul unei proceduri de insolvabilitate;</a:t>
            </a:r>
          </a:p>
          <a:p>
            <a:pPr algn="just"/>
            <a:r>
              <a:rPr lang="ro-MD" dirty="0" smtClean="0">
                <a:solidFill>
                  <a:schemeClr val="accent2">
                    <a:lumMod val="90000"/>
                    <a:lumOff val="10000"/>
                  </a:schemeClr>
                </a:solidFill>
              </a:rPr>
              <a:t> </a:t>
            </a:r>
            <a:r>
              <a:rPr lang="ro-MD" dirty="0">
                <a:solidFill>
                  <a:schemeClr val="accent2">
                    <a:lumMod val="90000"/>
                    <a:lumOff val="10000"/>
                  </a:schemeClr>
                </a:solidFill>
              </a:rPr>
              <a:t>în ultimii 3 ani anteriori depunerii cererii și-a îndeplinit obligațiile în ceea ce privește plata drepturilor de import sau export și a oricăror altor taxe sau plăți în legătură cu importul sau exportul de mărfuri;</a:t>
            </a:r>
          </a:p>
          <a:p>
            <a:pPr algn="just"/>
            <a:r>
              <a:rPr lang="ro-MD" dirty="0" smtClean="0">
                <a:solidFill>
                  <a:schemeClr val="accent2">
                    <a:lumMod val="90000"/>
                    <a:lumOff val="10000"/>
                  </a:schemeClr>
                </a:solidFill>
              </a:rPr>
              <a:t>demonstrează</a:t>
            </a:r>
            <a:r>
              <a:rPr lang="ro-MD" dirty="0">
                <a:solidFill>
                  <a:schemeClr val="accent2">
                    <a:lumMod val="90000"/>
                    <a:lumOff val="10000"/>
                  </a:schemeClr>
                </a:solidFill>
              </a:rPr>
              <a:t>, în baza contabilității și a informațiilor disponibile pentru ultimii 3 ani anteriori depunerii cererii, că are o situație financiară suficientă pentru a-și îndeplini obligațiile și a-și respecta angajamentele, ținând seama de tipul și volumul activității comerciale, inclusiv că nu are active nete negative, cu excepția cazului în care acestea pot fi acoperite.</a:t>
            </a:r>
          </a:p>
          <a:p>
            <a:pPr algn="just"/>
            <a:r>
              <a:rPr lang="ro-MD" dirty="0">
                <a:solidFill>
                  <a:schemeClr val="accent2">
                    <a:lumMod val="90000"/>
                    <a:lumOff val="10000"/>
                  </a:schemeClr>
                </a:solidFill>
              </a:rPr>
              <a:t> utilizează un sistem contabil care este compatibil cu principiile de contabilitate general admise și care permite realizarea controalelor vamale bazate pe audit și menține un istoric al datelor ce oferă posibilitatea de audit din momentul în care datele sunt înscrise în dosar;</a:t>
            </a:r>
          </a:p>
          <a:p>
            <a:pPr algn="just"/>
            <a:r>
              <a:rPr lang="ro-MD" dirty="0">
                <a:solidFill>
                  <a:schemeClr val="accent2">
                    <a:lumMod val="90000"/>
                    <a:lumOff val="10000"/>
                  </a:schemeClr>
                </a:solidFill>
              </a:rPr>
              <a:t> dispune de o organizare administrativă care corespunde tipului și dimensiunii activității și care este adaptată pentru gestionarea fluxului de mărfuri și utilizează un sistem de control intern care permite prevenirea, detectarea și corectarea greșelilor, precum și prevenirea și detectarea tranzacțiilor ilegale sau </a:t>
            </a:r>
            <a:r>
              <a:rPr lang="ro-MD" dirty="0" smtClean="0">
                <a:solidFill>
                  <a:schemeClr val="accent2">
                    <a:lumMod val="90000"/>
                    <a:lumOff val="10000"/>
                  </a:schemeClr>
                </a:solidFill>
              </a:rPr>
              <a:t>neregulamentare</a:t>
            </a:r>
          </a:p>
          <a:p>
            <a:pPr algn="just"/>
            <a:r>
              <a:rPr lang="ro-MD" dirty="0">
                <a:solidFill>
                  <a:schemeClr val="accent2">
                    <a:lumMod val="90000"/>
                    <a:lumOff val="10000"/>
                  </a:schemeClr>
                </a:solidFill>
              </a:rPr>
              <a:t>solicitantul se asigură că angajații vizați au primit instrucțiuni să informeze Serviciul Vamal ori de câte ori sunt descoperite dificultăți în îndeplinirea cerințelor și instituie proceduri pentru informarea Serviciului Vamal cu privire la astfel de </a:t>
            </a:r>
            <a:r>
              <a:rPr lang="ro-MD" dirty="0" smtClean="0">
                <a:solidFill>
                  <a:schemeClr val="accent2">
                    <a:lumMod val="90000"/>
                    <a:lumOff val="10000"/>
                  </a:schemeClr>
                </a:solidFill>
              </a:rPr>
              <a:t>dificultăți.</a:t>
            </a:r>
            <a:endParaRPr lang="ro-MD" dirty="0">
              <a:solidFill>
                <a:schemeClr val="accent2">
                  <a:lumMod val="90000"/>
                  <a:lumOff val="10000"/>
                </a:schemeClr>
              </a:solidFill>
            </a:endParaRP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165213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71604"/>
            <a:ext cx="10815864" cy="570368"/>
          </a:xfrm>
        </p:spPr>
        <p:txBody>
          <a:bodyPr/>
          <a:lstStyle/>
          <a:p>
            <a:r>
              <a:rPr lang="ro-MD" dirty="0" smtClean="0"/>
              <a:t>                                                                   </a:t>
            </a:r>
            <a:r>
              <a:rPr lang="ro-MD" b="1" dirty="0" smtClean="0">
                <a:solidFill>
                  <a:schemeClr val="accent2">
                    <a:lumMod val="90000"/>
                    <a:lumOff val="10000"/>
                  </a:schemeClr>
                </a:solidFill>
              </a:rPr>
              <a:t>Condiții de autorizare</a:t>
            </a: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751438"/>
            <a:ext cx="11353602" cy="6563762"/>
          </a:xfrm>
        </p:spPr>
        <p:txBody>
          <a:bodyPr>
            <a:normAutofit fontScale="32500" lnSpcReduction="20000"/>
          </a:bodyPr>
          <a:lstStyle/>
          <a:p>
            <a:pPr marL="0" indent="0" algn="just">
              <a:buNone/>
            </a:pPr>
            <a:r>
              <a:rPr lang="ro-MD" sz="4900" dirty="0">
                <a:solidFill>
                  <a:schemeClr val="accent2">
                    <a:lumMod val="90000"/>
                    <a:lumOff val="10000"/>
                  </a:schemeClr>
                </a:solidFill>
              </a:rPr>
              <a:t>Cînd se </a:t>
            </a:r>
            <a:r>
              <a:rPr lang="ro-MD" sz="4900" dirty="0" smtClean="0">
                <a:solidFill>
                  <a:schemeClr val="accent2">
                    <a:lumMod val="90000"/>
                    <a:lumOff val="10000"/>
                  </a:schemeClr>
                </a:solidFill>
              </a:rPr>
              <a:t>solicită o exonerare de garanție, </a:t>
            </a:r>
            <a:r>
              <a:rPr lang="ro-MD" sz="4900" dirty="0">
                <a:solidFill>
                  <a:schemeClr val="accent2">
                    <a:lumMod val="90000"/>
                    <a:lumOff val="10000"/>
                  </a:schemeClr>
                </a:solidFill>
              </a:rPr>
              <a:t>solicitantul trebuie să îndeplinească următoarele criterii:</a:t>
            </a:r>
          </a:p>
          <a:p>
            <a:pPr algn="just"/>
            <a:r>
              <a:rPr lang="ro-MD" sz="4900" dirty="0">
                <a:solidFill>
                  <a:schemeClr val="accent2">
                    <a:lumMod val="90000"/>
                    <a:lumOff val="10000"/>
                  </a:schemeClr>
                </a:solidFill>
              </a:rPr>
              <a:t> nu face obiectul unei proceduri de insolvabilitate;</a:t>
            </a:r>
          </a:p>
          <a:p>
            <a:pPr algn="just"/>
            <a:r>
              <a:rPr lang="ro-MD" sz="4900" dirty="0">
                <a:solidFill>
                  <a:schemeClr val="accent2">
                    <a:lumMod val="90000"/>
                    <a:lumOff val="10000"/>
                  </a:schemeClr>
                </a:solidFill>
              </a:rPr>
              <a:t> în ultimii 3 ani anteriori depunerii cererii și-a îndeplinit obligațiile în ceea ce privește plata drepturilor de import sau export și a oricăror altor taxe sau plăți în legătură cu importul sau exportul de mărfuri;</a:t>
            </a:r>
          </a:p>
          <a:p>
            <a:pPr algn="just"/>
            <a:r>
              <a:rPr lang="ro-MD" sz="4900" dirty="0">
                <a:solidFill>
                  <a:schemeClr val="accent2">
                    <a:lumMod val="90000"/>
                    <a:lumOff val="10000"/>
                  </a:schemeClr>
                </a:solidFill>
              </a:rPr>
              <a:t>demonstrează, în baza contabilității și a informațiilor disponibile pentru ultimii 3 ani anteriori depunerii cererii, că are o situație financiară suficientă pentru a-și îndeplini obligațiile și a-și respecta angajamentele, ținând seama de tipul și volumul activității comerciale, inclusiv că nu are active nete negative, cu excepția cazului în care acestea pot fi acoperite.</a:t>
            </a:r>
          </a:p>
          <a:p>
            <a:pPr algn="just"/>
            <a:r>
              <a:rPr lang="ro-MD" sz="4900" dirty="0">
                <a:solidFill>
                  <a:schemeClr val="accent2">
                    <a:lumMod val="90000"/>
                    <a:lumOff val="10000"/>
                  </a:schemeClr>
                </a:solidFill>
              </a:rPr>
              <a:t> utilizează un sistem contabil care este compatibil cu principiile de contabilitate general admise și care permite realizarea controalelor vamale bazate pe audit și menține un istoric al datelor ce oferă posibilitatea de audit din momentul în care datele sunt înscrise în dosar;</a:t>
            </a:r>
          </a:p>
          <a:p>
            <a:pPr algn="just"/>
            <a:r>
              <a:rPr lang="ro-MD" sz="4900" dirty="0">
                <a:solidFill>
                  <a:schemeClr val="accent2">
                    <a:lumMod val="90000"/>
                    <a:lumOff val="10000"/>
                  </a:schemeClr>
                </a:solidFill>
              </a:rPr>
              <a:t> dispune de o organizare administrativă care corespunde tipului și dimensiunii activității și care este adaptată pentru gestionarea fluxului de mărfuri și utilizează un sistem de control intern care permite prevenirea, detectarea și corectarea greșelilor, precum și prevenirea și detectarea tranzacțiilor ilegale sau neregulamentare</a:t>
            </a:r>
          </a:p>
          <a:p>
            <a:pPr algn="just"/>
            <a:r>
              <a:rPr lang="ro-MD" sz="4900" dirty="0" smtClean="0">
                <a:solidFill>
                  <a:schemeClr val="accent2">
                    <a:lumMod val="90000"/>
                    <a:lumOff val="10000"/>
                  </a:schemeClr>
                </a:solidFill>
              </a:rPr>
              <a:t> </a:t>
            </a:r>
            <a:r>
              <a:rPr lang="ro-MD" sz="4900" dirty="0">
                <a:solidFill>
                  <a:schemeClr val="accent2">
                    <a:lumMod val="90000"/>
                    <a:lumOff val="10000"/>
                  </a:schemeClr>
                </a:solidFill>
              </a:rPr>
              <a:t>se asigură că angajații vizați au primit instrucțiuni să informeze Serviciul Vamal ori de câte ori sunt descoperite dificultăți în îndeplinirea cerințelor și instituie proceduri pentru informarea Serviciului Vamal cu privire la astfel de dificultăți</a:t>
            </a:r>
            <a:r>
              <a:rPr lang="ro-MD" sz="4900" dirty="0" smtClean="0">
                <a:solidFill>
                  <a:schemeClr val="accent2">
                    <a:lumMod val="90000"/>
                    <a:lumOff val="10000"/>
                  </a:schemeClr>
                </a:solidFill>
              </a:rPr>
              <a:t>.</a:t>
            </a:r>
          </a:p>
          <a:p>
            <a:pPr algn="just"/>
            <a:r>
              <a:rPr lang="it-IT" sz="4900" dirty="0" smtClean="0">
                <a:solidFill>
                  <a:schemeClr val="accent2">
                    <a:lumMod val="90000"/>
                    <a:lumOff val="10000"/>
                  </a:schemeClr>
                </a:solidFill>
              </a:rPr>
              <a:t> </a:t>
            </a:r>
            <a:r>
              <a:rPr lang="it-IT" sz="4900" dirty="0">
                <a:solidFill>
                  <a:schemeClr val="accent2">
                    <a:lumMod val="90000"/>
                    <a:lumOff val="10000"/>
                  </a:schemeClr>
                </a:solidFill>
              </a:rPr>
              <a:t>permite accesul fizic al Serviciului Vamal la sistemele sale contabile și, dacă este cazul, la evidențele sale comerciale și de transport</a:t>
            </a:r>
            <a:r>
              <a:rPr lang="it-IT" sz="4900" dirty="0" smtClean="0">
                <a:solidFill>
                  <a:schemeClr val="accent2">
                    <a:lumMod val="90000"/>
                    <a:lumOff val="10000"/>
                  </a:schemeClr>
                </a:solidFill>
              </a:rPr>
              <a:t>;</a:t>
            </a:r>
            <a:endParaRPr lang="ro-MD" sz="4900" dirty="0" smtClean="0">
              <a:solidFill>
                <a:schemeClr val="accent2">
                  <a:lumMod val="90000"/>
                  <a:lumOff val="10000"/>
                </a:schemeClr>
              </a:solidFill>
            </a:endParaRPr>
          </a:p>
          <a:p>
            <a:pPr algn="just"/>
            <a:r>
              <a:rPr lang="ro-MD" sz="4900" dirty="0" smtClean="0">
                <a:solidFill>
                  <a:schemeClr val="accent2">
                    <a:lumMod val="90000"/>
                    <a:lumOff val="10000"/>
                  </a:schemeClr>
                </a:solidFill>
              </a:rPr>
              <a:t> </a:t>
            </a:r>
            <a:r>
              <a:rPr lang="ro-MD" sz="4900" dirty="0">
                <a:solidFill>
                  <a:schemeClr val="accent2">
                    <a:lumMod val="90000"/>
                    <a:lumOff val="10000"/>
                  </a:schemeClr>
                </a:solidFill>
              </a:rPr>
              <a:t>dispune de un sistem logistic care identifică mărfurile ca mărfuri autohtone sau străine și indică, acolo unde este cazul, localizarea acestora</a:t>
            </a:r>
            <a:r>
              <a:rPr lang="ro-MD" sz="4900" dirty="0" smtClean="0">
                <a:solidFill>
                  <a:schemeClr val="accent2">
                    <a:lumMod val="90000"/>
                    <a:lumOff val="10000"/>
                  </a:schemeClr>
                </a:solidFill>
              </a:rPr>
              <a:t>;</a:t>
            </a:r>
          </a:p>
          <a:p>
            <a:pPr algn="just"/>
            <a:r>
              <a:rPr lang="ro-MD" sz="4900" dirty="0" smtClean="0">
                <a:solidFill>
                  <a:schemeClr val="accent2">
                    <a:lumMod val="90000"/>
                    <a:lumOff val="10000"/>
                  </a:schemeClr>
                </a:solidFill>
              </a:rPr>
              <a:t> </a:t>
            </a:r>
            <a:r>
              <a:rPr lang="ro-MD" sz="4900" dirty="0">
                <a:solidFill>
                  <a:schemeClr val="accent2">
                    <a:lumMod val="90000"/>
                    <a:lumOff val="10000"/>
                  </a:schemeClr>
                </a:solidFill>
              </a:rPr>
              <a:t>dispune, dacă este cazul, de proceduri satisfăcătoare pentru gestionarea licențelor și/sau a autorizațiilor de import și/sau de export acordate în conformitate cu măsurile de politică comercială</a:t>
            </a:r>
            <a:r>
              <a:rPr lang="ro-MD" sz="4900" dirty="0" smtClean="0">
                <a:solidFill>
                  <a:schemeClr val="accent2">
                    <a:lumMod val="90000"/>
                    <a:lumOff val="10000"/>
                  </a:schemeClr>
                </a:solidFill>
              </a:rPr>
              <a:t>;</a:t>
            </a:r>
            <a:endParaRPr lang="ro-MD" sz="4900" dirty="0">
              <a:solidFill>
                <a:schemeClr val="accent2">
                  <a:lumMod val="90000"/>
                  <a:lumOff val="10000"/>
                </a:schemeClr>
              </a:solidFill>
            </a:endParaRPr>
          </a:p>
          <a:p>
            <a:pPr algn="just"/>
            <a:r>
              <a:rPr lang="ro-MD" sz="4900" dirty="0" smtClean="0">
                <a:solidFill>
                  <a:schemeClr val="accent2">
                    <a:lumMod val="90000"/>
                    <a:lumOff val="10000"/>
                  </a:schemeClr>
                </a:solidFill>
              </a:rPr>
              <a:t>dispune </a:t>
            </a:r>
            <a:r>
              <a:rPr lang="ro-MD" sz="4900" dirty="0">
                <a:solidFill>
                  <a:schemeClr val="accent2">
                    <a:lumMod val="90000"/>
                    <a:lumOff val="10000"/>
                  </a:schemeClr>
                </a:solidFill>
              </a:rPr>
              <a:t>de proceduri satisfăcătoare de arhivare a documentelor și a informațiilor, precum și de protecție împotriva pierderii datelor</a:t>
            </a:r>
            <a:r>
              <a:rPr lang="ro-MD" sz="4900" dirty="0" smtClean="0">
                <a:solidFill>
                  <a:schemeClr val="accent2">
                    <a:lumMod val="90000"/>
                    <a:lumOff val="10000"/>
                  </a:schemeClr>
                </a:solidFill>
              </a:rPr>
              <a:t>;</a:t>
            </a:r>
            <a:endParaRPr lang="ro-MD" sz="4900" dirty="0">
              <a:solidFill>
                <a:schemeClr val="accent2">
                  <a:lumMod val="90000"/>
                  <a:lumOff val="10000"/>
                </a:schemeClr>
              </a:solidFill>
            </a:endParaRPr>
          </a:p>
          <a:p>
            <a:pPr algn="just"/>
            <a:r>
              <a:rPr lang="ro-MD" sz="4900" dirty="0" smtClean="0">
                <a:solidFill>
                  <a:schemeClr val="accent2">
                    <a:lumMod val="90000"/>
                    <a:lumOff val="10000"/>
                  </a:schemeClr>
                </a:solidFill>
              </a:rPr>
              <a:t> </a:t>
            </a:r>
            <a:r>
              <a:rPr lang="ro-MD" sz="4900" dirty="0">
                <a:solidFill>
                  <a:schemeClr val="accent2">
                    <a:lumMod val="90000"/>
                    <a:lumOff val="10000"/>
                  </a:schemeClr>
                </a:solidFill>
              </a:rPr>
              <a:t>dispune de măsuri adecvate de securitate în scopul protejării sistemului său informațional împotriva intruziunilor neautorizate și în scopul securizării documentelor sale</a:t>
            </a:r>
            <a:r>
              <a:rPr lang="ro-MD" sz="4000" dirty="0" smtClean="0">
                <a:solidFill>
                  <a:schemeClr val="accent2">
                    <a:lumMod val="90000"/>
                    <a:lumOff val="10000"/>
                  </a:schemeClr>
                </a:solidFill>
              </a:rPr>
              <a:t>;</a:t>
            </a:r>
            <a:endParaRPr lang="ro-MD" sz="4000" dirty="0">
              <a:solidFill>
                <a:schemeClr val="accent2">
                  <a:lumMod val="90000"/>
                  <a:lumOff val="10000"/>
                </a:schemeClr>
              </a:solidFill>
            </a:endParaRP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324605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316871"/>
            <a:ext cx="10815864" cy="561315"/>
          </a:xfrm>
        </p:spPr>
        <p:txBody>
          <a:bodyPr/>
          <a:lstStyle/>
          <a:p>
            <a:r>
              <a:rPr lang="ro-MD" dirty="0" smtClean="0"/>
              <a:t>                                                 </a:t>
            </a:r>
            <a:r>
              <a:rPr lang="ro-MD" dirty="0" smtClean="0">
                <a:solidFill>
                  <a:schemeClr val="accent2">
                    <a:lumMod val="90000"/>
                    <a:lumOff val="10000"/>
                  </a:schemeClr>
                </a:solidFill>
              </a:rPr>
              <a:t>Stabilirea </a:t>
            </a:r>
            <a:r>
              <a:rPr lang="ro-MD" dirty="0">
                <a:solidFill>
                  <a:schemeClr val="accent2">
                    <a:lumMod val="90000"/>
                    <a:lumOff val="10000"/>
                  </a:schemeClr>
                </a:solidFill>
              </a:rPr>
              <a:t>cuantumului de  referință</a:t>
            </a:r>
          </a:p>
        </p:txBody>
      </p:sp>
      <p:sp>
        <p:nvSpPr>
          <p:cNvPr id="3" name="Объект 2"/>
          <p:cNvSpPr>
            <a:spLocks noGrp="1"/>
          </p:cNvSpPr>
          <p:nvPr>
            <p:ph idx="1"/>
          </p:nvPr>
        </p:nvSpPr>
        <p:spPr>
          <a:xfrm>
            <a:off x="633186" y="950613"/>
            <a:ext cx="10815864" cy="5803271"/>
          </a:xfrm>
        </p:spPr>
        <p:txBody>
          <a:bodyPr>
            <a:normAutofit fontScale="70000" lnSpcReduction="20000"/>
          </a:bodyPr>
          <a:lstStyle/>
          <a:p>
            <a:pPr algn="just"/>
            <a:r>
              <a:rPr lang="ro-MD" dirty="0">
                <a:solidFill>
                  <a:schemeClr val="accent2">
                    <a:lumMod val="90000"/>
                    <a:lumOff val="10000"/>
                  </a:schemeClr>
                </a:solidFill>
              </a:rPr>
              <a:t>Cuantumul garanției globale este egal cu un cuantum de referință stabilit de către biroul vamal </a:t>
            </a:r>
            <a:r>
              <a:rPr lang="ro-MD" dirty="0" smtClean="0">
                <a:solidFill>
                  <a:schemeClr val="accent2">
                    <a:lumMod val="90000"/>
                    <a:lumOff val="10000"/>
                  </a:schemeClr>
                </a:solidFill>
              </a:rPr>
              <a:t>competent</a:t>
            </a:r>
          </a:p>
          <a:p>
            <a:pPr algn="just"/>
            <a:r>
              <a:rPr lang="ro-MD" dirty="0">
                <a:solidFill>
                  <a:schemeClr val="accent2">
                    <a:lumMod val="90000"/>
                    <a:lumOff val="10000"/>
                  </a:schemeClr>
                </a:solidFill>
              </a:rPr>
              <a:t>Dacă suma poate fi stabilită cu certitudine la momentul  solicitării garanției: cuantum de referință = suma datoriei  de plătit</a:t>
            </a:r>
          </a:p>
          <a:p>
            <a:pPr algn="just"/>
            <a:r>
              <a:rPr lang="ro-MD" dirty="0" smtClean="0">
                <a:solidFill>
                  <a:schemeClr val="accent2">
                    <a:lumMod val="90000"/>
                    <a:lumOff val="10000"/>
                  </a:schemeClr>
                </a:solidFill>
              </a:rPr>
              <a:t>Dacă </a:t>
            </a:r>
            <a:r>
              <a:rPr lang="ro-MD" dirty="0">
                <a:solidFill>
                  <a:schemeClr val="accent2">
                    <a:lumMod val="90000"/>
                    <a:lumOff val="10000"/>
                  </a:schemeClr>
                </a:solidFill>
              </a:rPr>
              <a:t>suma nu poate fi stabilită cu certitudine la momentul  în care se solicită o garanție:</a:t>
            </a:r>
          </a:p>
          <a:p>
            <a:pPr marL="271463" indent="-271463" algn="just">
              <a:buNone/>
            </a:pPr>
            <a:r>
              <a:rPr lang="ro-MD" dirty="0">
                <a:solidFill>
                  <a:schemeClr val="accent2">
                    <a:lumMod val="90000"/>
                    <a:lumOff val="10000"/>
                  </a:schemeClr>
                </a:solidFill>
              </a:rPr>
              <a:t>-  pentru partea care trebuie să acopere drepturile de import sau de export care </a:t>
            </a:r>
            <a:r>
              <a:rPr lang="ro-MD" dirty="0" smtClean="0">
                <a:solidFill>
                  <a:schemeClr val="accent2">
                    <a:lumMod val="90000"/>
                    <a:lumOff val="10000"/>
                  </a:schemeClr>
                </a:solidFill>
              </a:rPr>
              <a:t> au </a:t>
            </a:r>
            <a:r>
              <a:rPr lang="ro-MD" dirty="0">
                <a:solidFill>
                  <a:schemeClr val="accent2">
                    <a:lumMod val="90000"/>
                    <a:lumOff val="10000"/>
                  </a:schemeClr>
                </a:solidFill>
              </a:rPr>
              <a:t>luat naștere, cuantumul de referință corespunde cu cuantumul drepturilor de import sau de export de plătit;</a:t>
            </a:r>
          </a:p>
          <a:p>
            <a:pPr algn="just">
              <a:buFontTx/>
              <a:buChar char="-"/>
            </a:pPr>
            <a:r>
              <a:rPr lang="ro-MD" dirty="0" smtClean="0">
                <a:solidFill>
                  <a:schemeClr val="accent2">
                    <a:lumMod val="90000"/>
                    <a:lumOff val="10000"/>
                  </a:schemeClr>
                </a:solidFill>
              </a:rPr>
              <a:t>pentru </a:t>
            </a:r>
            <a:r>
              <a:rPr lang="ro-MD" dirty="0">
                <a:solidFill>
                  <a:schemeClr val="accent2">
                    <a:lumMod val="90000"/>
                    <a:lumOff val="10000"/>
                  </a:schemeClr>
                </a:solidFill>
              </a:rPr>
              <a:t>partea care trebuie să acopere drepturile de import sau de export care pot lua naștere, cuantumul de referință corespunde cuantumului drepturilor de import sau de export ce ar putea deveni exigibile în legătură cu fiecare declarație vamală sau declarație de depozitare temporară pentru care este constituită garanția, în cursul perioadei cuprinse între plasarea mărfurilor sub regimul vamal relevant sau în depozitare temporară și momentul în care este descărcat regimul vamal sau momentul în care se încheie supravegherea mărfurilor sub regim de destinație finală ori depozitarea temporară</a:t>
            </a:r>
            <a:r>
              <a:rPr lang="ro-MD" dirty="0" smtClean="0">
                <a:solidFill>
                  <a:schemeClr val="accent2">
                    <a:lumMod val="90000"/>
                    <a:lumOff val="10000"/>
                  </a:schemeClr>
                </a:solidFill>
              </a:rPr>
              <a:t>.</a:t>
            </a:r>
          </a:p>
          <a:p>
            <a:pPr algn="just"/>
            <a:r>
              <a:rPr lang="ro-MD" dirty="0" smtClean="0">
                <a:solidFill>
                  <a:schemeClr val="accent2">
                    <a:lumMod val="90000"/>
                    <a:lumOff val="10000"/>
                  </a:schemeClr>
                </a:solidFill>
              </a:rPr>
              <a:t>În </a:t>
            </a:r>
            <a:r>
              <a:rPr lang="ro-MD" dirty="0">
                <a:solidFill>
                  <a:schemeClr val="accent2">
                    <a:lumMod val="90000"/>
                    <a:lumOff val="10000"/>
                  </a:schemeClr>
                </a:solidFill>
              </a:rPr>
              <a:t>cazul datoriei vamale potențiale, pentru </a:t>
            </a:r>
            <a:r>
              <a:rPr lang="ro-MD" dirty="0" smtClean="0">
                <a:solidFill>
                  <a:schemeClr val="accent2">
                    <a:lumMod val="90000"/>
                    <a:lumOff val="10000"/>
                  </a:schemeClr>
                </a:solidFill>
              </a:rPr>
              <a:t>calculul </a:t>
            </a:r>
            <a:r>
              <a:rPr lang="ro-MD" dirty="0">
                <a:solidFill>
                  <a:schemeClr val="accent2">
                    <a:lumMod val="90000"/>
                    <a:lumOff val="10000"/>
                  </a:schemeClr>
                </a:solidFill>
              </a:rPr>
              <a:t>cuantumului de referință se iau în considerație cele mai mari cote ale drepturilor de import aplicabile mărfurilor de același tip</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Biroul vamal competent determină cuantumul de referință în cooperare cu persoana căreia i se solicită constituirea garanției</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a:solidFill>
                  <a:schemeClr val="accent2">
                    <a:lumMod val="90000"/>
                    <a:lumOff val="10000"/>
                  </a:schemeClr>
                </a:solidFill>
              </a:rPr>
              <a:t>Atunci când determină partea din cuantumul de </a:t>
            </a:r>
            <a:r>
              <a:rPr lang="ro-MD" dirty="0" smtClean="0">
                <a:solidFill>
                  <a:schemeClr val="accent2">
                    <a:lumMod val="90000"/>
                    <a:lumOff val="10000"/>
                  </a:schemeClr>
                </a:solidFill>
              </a:rPr>
              <a:t>referință, </a:t>
            </a:r>
            <a:r>
              <a:rPr lang="ro-MD" dirty="0">
                <a:solidFill>
                  <a:schemeClr val="accent2">
                    <a:lumMod val="90000"/>
                    <a:lumOff val="10000"/>
                  </a:schemeClr>
                </a:solidFill>
              </a:rPr>
              <a:t>biroul vamal competent determină cuantumul respectiv pe baza informațiilor privind mărfurile plasate sub regimurile vamale relevante sau în depozitare temporară în cele 12 luni precedente și pe baza unei estimări a volumului de operațiuni intenționate, astfel cum </a:t>
            </a:r>
            <a:r>
              <a:rPr lang="ro-MD" dirty="0" smtClean="0">
                <a:solidFill>
                  <a:schemeClr val="accent2">
                    <a:lumMod val="90000"/>
                    <a:lumOff val="10000"/>
                  </a:schemeClr>
                </a:solidFill>
              </a:rPr>
              <a:t>reiese </a:t>
            </a:r>
            <a:r>
              <a:rPr lang="ro-MD" dirty="0">
                <a:solidFill>
                  <a:schemeClr val="accent2">
                    <a:lumMod val="90000"/>
                    <a:lumOff val="10000"/>
                  </a:schemeClr>
                </a:solidFill>
              </a:rPr>
              <a:t>din documentația comercială și din evidențele contabile ale persoanei căreia i se solicită constituirea garanției</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endParaRPr lang="ro-MD" dirty="0">
              <a:solidFill>
                <a:schemeClr val="accent2">
                  <a:lumMod val="90000"/>
                  <a:lumOff val="10000"/>
                </a:schemeClr>
              </a:solidFill>
            </a:endParaRPr>
          </a:p>
        </p:txBody>
      </p:sp>
      <p:pic>
        <p:nvPicPr>
          <p:cNvPr id="4" name="Рисунок 3"/>
          <p:cNvPicPr>
            <a:picLocks noChangeAspect="1"/>
          </p:cNvPicPr>
          <p:nvPr/>
        </p:nvPicPr>
        <p:blipFill>
          <a:blip r:embed="rId2"/>
          <a:stretch>
            <a:fillRect/>
          </a:stretch>
        </p:blipFill>
        <p:spPr>
          <a:xfrm>
            <a:off x="10717695" y="0"/>
            <a:ext cx="1243895" cy="962529"/>
          </a:xfrm>
          <a:prstGeom prst="rect">
            <a:avLst/>
          </a:prstGeom>
        </p:spPr>
      </p:pic>
    </p:spTree>
    <p:extLst>
      <p:ext uri="{BB962C8B-B14F-4D97-AF65-F5344CB8AC3E}">
        <p14:creationId xmlns:p14="http://schemas.microsoft.com/office/powerpoint/2010/main" val="294642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D" b="1" dirty="0" smtClean="0">
                <a:solidFill>
                  <a:schemeClr val="accent2">
                    <a:lumMod val="90000"/>
                    <a:lumOff val="10000"/>
                  </a:schemeClr>
                </a:solidFill>
              </a:rPr>
              <a:t>                                                             </a:t>
            </a:r>
            <a:r>
              <a:rPr lang="ro-MD" sz="2800" b="1" dirty="0" smtClean="0">
                <a:solidFill>
                  <a:schemeClr val="accent2">
                    <a:lumMod val="90000"/>
                    <a:lumOff val="10000"/>
                  </a:schemeClr>
                </a:solidFill>
              </a:rPr>
              <a:t>Eliberarea </a:t>
            </a:r>
            <a:r>
              <a:rPr lang="ro-MD" sz="2800" b="1" dirty="0">
                <a:solidFill>
                  <a:schemeClr val="accent2">
                    <a:lumMod val="90000"/>
                    <a:lumOff val="10000"/>
                  </a:schemeClr>
                </a:solidFill>
              </a:rPr>
              <a:t>garanției</a:t>
            </a:r>
          </a:p>
        </p:txBody>
      </p:sp>
      <p:sp>
        <p:nvSpPr>
          <p:cNvPr id="3" name="Объект 2"/>
          <p:cNvSpPr>
            <a:spLocks noGrp="1"/>
          </p:cNvSpPr>
          <p:nvPr>
            <p:ph idx="1"/>
          </p:nvPr>
        </p:nvSpPr>
        <p:spPr>
          <a:xfrm>
            <a:off x="633186" y="1388436"/>
            <a:ext cx="10815864" cy="4994257"/>
          </a:xfrm>
        </p:spPr>
        <p:txBody>
          <a:bodyPr/>
          <a:lstStyle/>
          <a:p>
            <a:pPr algn="just"/>
            <a:r>
              <a:rPr lang="ro-MD" dirty="0">
                <a:solidFill>
                  <a:schemeClr val="accent2">
                    <a:lumMod val="90000"/>
                    <a:lumOff val="10000"/>
                  </a:schemeClr>
                </a:solidFill>
              </a:rPr>
              <a:t>Serviciul Vamal eliberează garanția imediat după ce datoria vamală pentru care a fost constituită încetează sau nu mai este susceptibilă de a apărea</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În </a:t>
            </a:r>
            <a:r>
              <a:rPr lang="ro-MD" dirty="0">
                <a:solidFill>
                  <a:schemeClr val="accent2">
                    <a:lumMod val="90000"/>
                    <a:lumOff val="10000"/>
                  </a:schemeClr>
                </a:solidFill>
              </a:rPr>
              <a:t>cazul în care datoria vamală încetează parțial sau este susceptibilă de a apărea numai pentru o parte a cuantumului care a fost garantat, garanția constituită se eliberează, la cererea persoanei în cauză, într-o proporție corespunzătoare, cu excepția cazului în care cuantumul în cauză nu justifică o asemenea acțiune.</a:t>
            </a:r>
          </a:p>
        </p:txBody>
      </p:sp>
      <p:pic>
        <p:nvPicPr>
          <p:cNvPr id="4" name="Рисунок 3"/>
          <p:cNvPicPr>
            <a:picLocks noChangeAspect="1"/>
          </p:cNvPicPr>
          <p:nvPr/>
        </p:nvPicPr>
        <p:blipFill>
          <a:blip r:embed="rId2"/>
          <a:stretch>
            <a:fillRect/>
          </a:stretch>
        </p:blipFill>
        <p:spPr>
          <a:xfrm>
            <a:off x="10708642" y="78621"/>
            <a:ext cx="1243895" cy="962529"/>
          </a:xfrm>
          <a:prstGeom prst="rect">
            <a:avLst/>
          </a:prstGeom>
        </p:spPr>
      </p:pic>
    </p:spTree>
    <p:extLst>
      <p:ext uri="{BB962C8B-B14F-4D97-AF65-F5344CB8AC3E}">
        <p14:creationId xmlns:p14="http://schemas.microsoft.com/office/powerpoint/2010/main" val="87051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24994" y="0"/>
            <a:ext cx="5467005" cy="2585259"/>
          </a:xfrm>
        </p:spPr>
        <p:txBody>
          <a:bodyPr>
            <a:noAutofit/>
          </a:bodyPr>
          <a:lstStyle/>
          <a:p>
            <a:r>
              <a:rPr lang="ro-RO" sz="3600" b="1" dirty="0" smtClean="0">
                <a:latin typeface="Times New Roman" panose="02020603050405020304" pitchFamily="18" charset="0"/>
                <a:cs typeface="Times New Roman" panose="02020603050405020304" pitchFamily="18" charset="0"/>
              </a:rPr>
              <a:t/>
            </a:r>
            <a:br>
              <a:rPr lang="ro-RO" sz="3600" b="1" dirty="0" smtClean="0">
                <a:latin typeface="Times New Roman" panose="02020603050405020304" pitchFamily="18" charset="0"/>
                <a:cs typeface="Times New Roman" panose="02020603050405020304" pitchFamily="18" charset="0"/>
              </a:rPr>
            </a:br>
            <a:r>
              <a:rPr lang="ro-RO" sz="3600" b="1" dirty="0">
                <a:latin typeface="Times New Roman" panose="02020603050405020304" pitchFamily="18" charset="0"/>
                <a:cs typeface="Times New Roman" panose="02020603050405020304" pitchFamily="18" charset="0"/>
              </a:rPr>
              <a:t/>
            </a:r>
            <a:br>
              <a:rPr lang="ro-RO" sz="3600" b="1" dirty="0">
                <a:latin typeface="Times New Roman" panose="02020603050405020304" pitchFamily="18" charset="0"/>
                <a:cs typeface="Times New Roman" panose="02020603050405020304" pitchFamily="18" charset="0"/>
              </a:rPr>
            </a:br>
            <a:r>
              <a:rPr lang="ro-RO" sz="3600" b="1" dirty="0" smtClean="0">
                <a:latin typeface="Times New Roman" panose="02020603050405020304" pitchFamily="18" charset="0"/>
                <a:cs typeface="Times New Roman" panose="02020603050405020304" pitchFamily="18" charset="0"/>
              </a:rPr>
              <a:t/>
            </a:r>
            <a:br>
              <a:rPr lang="ro-RO" sz="3600" b="1" dirty="0" smtClean="0">
                <a:latin typeface="Times New Roman" panose="02020603050405020304" pitchFamily="18" charset="0"/>
                <a:cs typeface="Times New Roman" panose="02020603050405020304" pitchFamily="18" charset="0"/>
              </a:rPr>
            </a:br>
            <a:r>
              <a:rPr lang="ro-RO" sz="3600" b="1" dirty="0">
                <a:latin typeface="Times New Roman" panose="02020603050405020304" pitchFamily="18" charset="0"/>
                <a:cs typeface="Times New Roman" panose="02020603050405020304" pitchFamily="18" charset="0"/>
              </a:rPr>
              <a:t/>
            </a:r>
            <a:br>
              <a:rPr lang="ro-RO" sz="3600" b="1" dirty="0">
                <a:latin typeface="Times New Roman" panose="02020603050405020304" pitchFamily="18" charset="0"/>
                <a:cs typeface="Times New Roman" panose="02020603050405020304" pitchFamily="18" charset="0"/>
              </a:rPr>
            </a:br>
            <a:r>
              <a:rPr lang="ro-RO" sz="3600" b="1" dirty="0" smtClean="0">
                <a:latin typeface="Times New Roman" panose="02020603050405020304" pitchFamily="18" charset="0"/>
                <a:cs typeface="Times New Roman" panose="02020603050405020304" pitchFamily="18" charset="0"/>
              </a:rPr>
              <a:t/>
            </a:r>
            <a:br>
              <a:rPr lang="ro-RO" sz="3600" b="1" dirty="0" smtClean="0">
                <a:latin typeface="Times New Roman" panose="02020603050405020304" pitchFamily="18" charset="0"/>
                <a:cs typeface="Times New Roman" panose="02020603050405020304" pitchFamily="18" charset="0"/>
              </a:rPr>
            </a:br>
            <a:r>
              <a:rPr lang="ro-RO" sz="3600" b="1" dirty="0">
                <a:latin typeface="Times New Roman" panose="02020603050405020304" pitchFamily="18" charset="0"/>
                <a:cs typeface="Times New Roman" panose="02020603050405020304" pitchFamily="18" charset="0"/>
              </a:rPr>
              <a:t/>
            </a:r>
            <a:br>
              <a:rPr lang="ro-RO" sz="3600" b="1" dirty="0">
                <a:latin typeface="Times New Roman" panose="02020603050405020304" pitchFamily="18" charset="0"/>
                <a:cs typeface="Times New Roman" panose="02020603050405020304" pitchFamily="18" charset="0"/>
              </a:rPr>
            </a:br>
            <a:r>
              <a:rPr lang="ro-RO" sz="3600" b="1" dirty="0" smtClean="0">
                <a:latin typeface="Times New Roman" panose="02020603050405020304" pitchFamily="18" charset="0"/>
                <a:cs typeface="Times New Roman" panose="02020603050405020304" pitchFamily="18" charset="0"/>
              </a:rPr>
              <a:t>                </a:t>
            </a:r>
            <a:br>
              <a:rPr lang="ro-RO" sz="3600" b="1" dirty="0" smtClean="0">
                <a:latin typeface="Times New Roman" panose="02020603050405020304" pitchFamily="18" charset="0"/>
                <a:cs typeface="Times New Roman" panose="02020603050405020304" pitchFamily="18" charset="0"/>
              </a:rPr>
            </a:br>
            <a:r>
              <a:rPr lang="ro-RO" sz="3600" b="1" dirty="0">
                <a:latin typeface="Times New Roman" panose="02020603050405020304" pitchFamily="18" charset="0"/>
                <a:cs typeface="Times New Roman" panose="02020603050405020304" pitchFamily="18" charset="0"/>
              </a:rPr>
              <a:t/>
            </a:r>
            <a:br>
              <a:rPr lang="ro-RO" sz="3600" b="1" dirty="0">
                <a:latin typeface="Times New Roman" panose="02020603050405020304" pitchFamily="18" charset="0"/>
                <a:cs typeface="Times New Roman" panose="02020603050405020304" pitchFamily="18" charset="0"/>
              </a:rPr>
            </a:br>
            <a:r>
              <a:rPr lang="ro-RO" sz="3600" b="1" dirty="0" smtClean="0">
                <a:latin typeface="Times New Roman" panose="02020603050405020304" pitchFamily="18" charset="0"/>
                <a:cs typeface="Times New Roman" panose="02020603050405020304" pitchFamily="18" charset="0"/>
              </a:rPr>
              <a:t/>
            </a:r>
            <a:br>
              <a:rPr lang="ro-RO" sz="3600" b="1" dirty="0" smtClean="0">
                <a:latin typeface="Times New Roman" panose="02020603050405020304" pitchFamily="18" charset="0"/>
                <a:cs typeface="Times New Roman" panose="02020603050405020304" pitchFamily="18" charset="0"/>
              </a:rPr>
            </a:br>
            <a:r>
              <a:rPr lang="ro-RO" sz="3600" b="1" dirty="0" smtClean="0">
                <a:latin typeface="Times New Roman" panose="02020603050405020304" pitchFamily="18" charset="0"/>
                <a:cs typeface="Times New Roman" panose="02020603050405020304" pitchFamily="18" charset="0"/>
              </a:rPr>
              <a:t>Scutiri de la plata drepturilor de import</a:t>
            </a:r>
            <a:br>
              <a:rPr lang="ro-RO" sz="3600" b="1" dirty="0" smtClean="0">
                <a:latin typeface="Times New Roman" panose="02020603050405020304" pitchFamily="18" charset="0"/>
                <a:cs typeface="Times New Roman" panose="02020603050405020304" pitchFamily="18" charset="0"/>
              </a:rPr>
            </a:br>
            <a:r>
              <a:rPr lang="ro-RO" sz="3600" b="1" dirty="0">
                <a:latin typeface="Times New Roman" panose="02020603050405020304" pitchFamily="18" charset="0"/>
                <a:cs typeface="Times New Roman" panose="02020603050405020304" pitchFamily="18" charset="0"/>
              </a:rPr>
              <a:t/>
            </a:r>
            <a:br>
              <a:rPr lang="ro-RO" sz="3600" b="1" dirty="0">
                <a:latin typeface="Times New Roman" panose="02020603050405020304" pitchFamily="18" charset="0"/>
                <a:cs typeface="Times New Roman" panose="02020603050405020304" pitchFamily="18" charset="0"/>
              </a:rPr>
            </a:br>
            <a:endParaRPr lang="ro-RO"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483925" y="2842953"/>
            <a:ext cx="5162205" cy="3860969"/>
          </a:xfrm>
        </p:spPr>
        <p:txBody>
          <a:bodyPr/>
          <a:lstStyle/>
          <a:p>
            <a:pPr algn="l"/>
            <a:endParaRPr lang="ro-RO"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740" y="2533227"/>
            <a:ext cx="5467005" cy="412311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4" y="0"/>
            <a:ext cx="7370859" cy="6858000"/>
          </a:xfrm>
          <a:prstGeom prst="rect">
            <a:avLst/>
          </a:prstGeom>
        </p:spPr>
      </p:pic>
    </p:spTree>
    <p:extLst>
      <p:ext uri="{BB962C8B-B14F-4D97-AF65-F5344CB8AC3E}">
        <p14:creationId xmlns:p14="http://schemas.microsoft.com/office/powerpoint/2010/main" val="390687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2700" y="365125"/>
            <a:ext cx="5816830" cy="956599"/>
          </a:xfrm>
        </p:spPr>
        <p:txBody>
          <a:bodyPr>
            <a:normAutofit/>
          </a:bodyPr>
          <a:lstStyle/>
          <a:p>
            <a:pPr algn="ctr"/>
            <a:r>
              <a:rPr lang="ro-RO" sz="2800" b="1" dirty="0" smtClean="0">
                <a:solidFill>
                  <a:schemeClr val="accent2">
                    <a:lumMod val="90000"/>
                    <a:lumOff val="10000"/>
                  </a:schemeClr>
                </a:solidFill>
                <a:latin typeface="Times New Roman" panose="02020603050405020304" pitchFamily="18" charset="0"/>
                <a:cs typeface="Times New Roman" panose="02020603050405020304" pitchFamily="18" charset="0"/>
              </a:rPr>
              <a:t>Baza legală                       </a:t>
            </a:r>
            <a:endPar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71105"/>
            <a:ext cx="10515599" cy="4605858"/>
          </a:xfrm>
        </p:spPr>
        <p:txBody>
          <a:bodyPr>
            <a:normAutofit/>
          </a:bodyPr>
          <a:lstStyle/>
          <a:p>
            <a:pPr marL="0" indent="0" algn="just">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În </a:t>
            </a:r>
            <a:r>
              <a:rPr lang="nn-NO" sz="2000" dirty="0">
                <a:solidFill>
                  <a:schemeClr val="accent2">
                    <a:lumMod val="90000"/>
                    <a:lumOff val="10000"/>
                  </a:schemeClr>
                </a:solidFill>
                <a:latin typeface="Times New Roman" panose="02020603050405020304" pitchFamily="18" charset="0"/>
                <a:cs typeface="Times New Roman" panose="02020603050405020304" pitchFamily="18" charset="0"/>
              </a:rPr>
              <a:t>Cod</a:t>
            </a:r>
            <a:r>
              <a:rPr lang="ro-RO" sz="2000" dirty="0">
                <a:solidFill>
                  <a:schemeClr val="accent2">
                    <a:lumMod val="90000"/>
                    <a:lumOff val="10000"/>
                  </a:schemeClr>
                </a:solidFill>
                <a:latin typeface="Times New Roman" panose="02020603050405020304" pitchFamily="18" charset="0"/>
                <a:cs typeface="Times New Roman" panose="02020603050405020304" pitchFamily="18" charset="0"/>
              </a:rPr>
              <a:t>ul</a:t>
            </a:r>
            <a:r>
              <a:rPr lang="nn-NO" sz="2000" dirty="0">
                <a:solidFill>
                  <a:schemeClr val="accent2">
                    <a:lumMod val="90000"/>
                    <a:lumOff val="10000"/>
                  </a:schemeClr>
                </a:solidFill>
                <a:latin typeface="Times New Roman" panose="02020603050405020304" pitchFamily="18" charset="0"/>
                <a:cs typeface="Times New Roman" panose="02020603050405020304" pitchFamily="18" charset="0"/>
              </a:rPr>
              <a:t> vamal nr.</a:t>
            </a:r>
            <a:r>
              <a:rPr lang="ro-RO" sz="20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nn-N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95/2021</a:t>
            </a: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 a fost transpus parțial Regulamentul (CE) nr. 1186/2009 al Consiliului din 16 noiembrie 2009 de instituire a unui regim comunitar de scutiri de taxe vamale, publicat în Jurnalul Oficial al Uniunii Europene L 324 din 10 decembrie 2009.</a:t>
            </a:r>
            <a:r>
              <a:rPr lang="nn-N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endParaRPr lang="ro-RO" sz="20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buNone/>
            </a:pPr>
            <a:endParaRPr lang="ro-RO" sz="20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Potrivit art. 426 din Codul vamal nr. 95/2021, la data intrării în vigoare a prezentului cod (01 ianuarie 2024), se abrogă:</a:t>
            </a:r>
          </a:p>
          <a:p>
            <a:pPr marL="0" indent="0" algn="just">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a) Codul vamal al Republicii Moldova nr. 1149/2000 (republicat în Monitorul Oficial al Republicii Moldova, ediție specială din 1 ianuarie 2007), cu modificările ulterioare;</a:t>
            </a:r>
          </a:p>
          <a:p>
            <a:pPr marL="0" indent="0" algn="just">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b) Legea nr. 1380/1997 cu privire la tariful vamal (republicată în Monitorul Oficial al Republicii Moldova, ediție specială din 1 ianuarie 2007), cu modificările ulterioare;</a:t>
            </a:r>
          </a:p>
          <a:p>
            <a:pPr marL="0" indent="0" algn="just">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c) Legea nr. 1569/2002 cu privire la modul de introducere și scoatere a bunurilor de pe teritoriul Republicii Moldova de către persoanele fizice (Monitorul Oficial al Republicii Moldova, 2002, nr. 185–189, art. 1416), cu modificările ulterioare.</a:t>
            </a:r>
            <a:endParaRPr lang="ro-RO" sz="20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55" y="0"/>
            <a:ext cx="1714500" cy="152547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530" y="0"/>
            <a:ext cx="2984269" cy="1446415"/>
          </a:xfrm>
          <a:prstGeom prst="rect">
            <a:avLst/>
          </a:prstGeom>
        </p:spPr>
      </p:pic>
    </p:spTree>
    <p:extLst>
      <p:ext uri="{BB962C8B-B14F-4D97-AF65-F5344CB8AC3E}">
        <p14:creationId xmlns:p14="http://schemas.microsoft.com/office/powerpoint/2010/main" val="187147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4816"/>
            <a:ext cx="10515600" cy="748144"/>
          </a:xfrm>
        </p:spPr>
        <p:txBody>
          <a:bodyPr>
            <a:normAutofit fontScale="90000"/>
          </a:bodyPr>
          <a:lstStyle/>
          <a:p>
            <a:pPr algn="ctr"/>
            <a:r>
              <a:rPr lang="ro-RO" sz="2800"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800" b="1" dirty="0" smtClean="0">
                <a:solidFill>
                  <a:schemeClr val="accent2">
                    <a:lumMod val="90000"/>
                    <a:lumOff val="10000"/>
                  </a:schemeClr>
                </a:solidFill>
                <a:latin typeface="Times New Roman" panose="02020603050405020304" pitchFamily="18" charset="0"/>
                <a:cs typeface="Times New Roman" panose="02020603050405020304" pitchFamily="18" charset="0"/>
              </a:rPr>
            </a:b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30778"/>
            <a:ext cx="10515600" cy="5636029"/>
          </a:xfrm>
        </p:spPr>
        <p:txBody>
          <a:bodyPr>
            <a:normAutofit fontScale="40000" lnSpcReduction="20000"/>
          </a:bodyPr>
          <a:lstStyle/>
          <a:p>
            <a:pPr marL="0" lvl="0" indent="0" algn="just">
              <a:buNone/>
            </a:pPr>
            <a:r>
              <a:rPr lang="ro-RO" sz="4000" dirty="0" smtClean="0">
                <a:solidFill>
                  <a:prstClr val="black"/>
                </a:solidFill>
                <a:latin typeface="Times New Roman" panose="02020603050405020304" pitchFamily="18" charset="0"/>
                <a:cs typeface="Times New Roman" panose="02020603050405020304" pitchFamily="18" charset="0"/>
              </a:rPr>
              <a:t> </a:t>
            </a:r>
            <a:r>
              <a:rPr lang="it-IT" sz="4000" dirty="0" smtClean="0">
                <a:solidFill>
                  <a:prstClr val="black"/>
                </a:solidFill>
                <a:latin typeface="Times New Roman" panose="02020603050405020304" pitchFamily="18" charset="0"/>
                <a:cs typeface="Times New Roman" panose="02020603050405020304" pitchFamily="18" charset="0"/>
              </a:rPr>
              <a:t> </a:t>
            </a:r>
            <a:r>
              <a:rPr lang="ro-MD"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În </a:t>
            </a:r>
            <a:r>
              <a:rPr lang="it-IT"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Codul vamal</a:t>
            </a:r>
            <a:r>
              <a:rPr lang="ro-MD"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 au fost stabilite</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4000" i="1" dirty="0">
                <a:solidFill>
                  <a:schemeClr val="accent2">
                    <a:lumMod val="90000"/>
                    <a:lumOff val="10000"/>
                  </a:schemeClr>
                </a:solidFill>
                <a:latin typeface="Times New Roman" panose="02020603050405020304" pitchFamily="18" charset="0"/>
                <a:cs typeface="Times New Roman" panose="02020603050405020304" pitchFamily="18" charset="0"/>
              </a:rPr>
              <a:t>16 s</a:t>
            </a:r>
            <a:r>
              <a:rPr lang="pt-BR" sz="4000" i="1" dirty="0">
                <a:solidFill>
                  <a:schemeClr val="accent2">
                    <a:lumMod val="90000"/>
                    <a:lumOff val="10000"/>
                  </a:schemeClr>
                </a:solidFill>
                <a:latin typeface="Times New Roman" panose="02020603050405020304" pitchFamily="18" charset="0"/>
                <a:cs typeface="Times New Roman" panose="02020603050405020304" pitchFamily="18" charset="0"/>
              </a:rPr>
              <a:t>cutiri de </a:t>
            </a:r>
            <a:r>
              <a:rPr lang="ro-RO" sz="4000" i="1" dirty="0" smtClean="0">
                <a:solidFill>
                  <a:schemeClr val="accent2">
                    <a:lumMod val="90000"/>
                    <a:lumOff val="10000"/>
                  </a:schemeClr>
                </a:solidFill>
                <a:latin typeface="Times New Roman" panose="02020603050405020304" pitchFamily="18" charset="0"/>
                <a:cs typeface="Times New Roman" panose="02020603050405020304" pitchFamily="18" charset="0"/>
              </a:rPr>
              <a:t>drepturi </a:t>
            </a:r>
            <a:r>
              <a:rPr lang="ro-RO" sz="4000" i="1" dirty="0">
                <a:solidFill>
                  <a:schemeClr val="accent2">
                    <a:lumMod val="90000"/>
                    <a:lumOff val="10000"/>
                  </a:schemeClr>
                </a:solidFill>
                <a:latin typeface="Times New Roman" panose="02020603050405020304" pitchFamily="18" charset="0"/>
                <a:cs typeface="Times New Roman" panose="02020603050405020304" pitchFamily="18" charset="0"/>
              </a:rPr>
              <a:t>de import</a:t>
            </a:r>
            <a:r>
              <a:rPr lang="pt-BR" sz="4000" i="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pt-BR" sz="4000" i="1" dirty="0" smtClean="0">
                <a:solidFill>
                  <a:schemeClr val="accent2">
                    <a:lumMod val="90000"/>
                    <a:lumOff val="10000"/>
                  </a:schemeClr>
                </a:solidFill>
                <a:latin typeface="Times New Roman" panose="02020603050405020304" pitchFamily="18" charset="0"/>
                <a:cs typeface="Times New Roman" panose="02020603050405020304" pitchFamily="18" charset="0"/>
              </a:rPr>
              <a:t>noi</a:t>
            </a:r>
            <a:r>
              <a:rPr lang="ro-MD" sz="4000" i="1"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MD"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pentru</a:t>
            </a:r>
            <a:r>
              <a:rPr lang="ro-MD" sz="4000" i="1"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bunuri și mărfuri.</a:t>
            </a:r>
          </a:p>
          <a:p>
            <a:pPr marL="0" lvl="0" indent="0" algn="just">
              <a:buNone/>
            </a:pP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Sunt scutite de drepturile de import:</a:t>
            </a:r>
          </a:p>
          <a:p>
            <a:pPr marL="342900" lvl="0" indent="-342900" algn="just">
              <a:buAutoNum type="arabicPeriod"/>
            </a:pP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materialele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educaționale, științifice și culturale (bunuri culturale mobile) menționate la anexa nr.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1</a:t>
            </a:r>
            <a:r>
              <a:rPr lang="ro-RO" sz="4000" b="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din  Cod Vamal  </a:t>
            </a:r>
            <a:r>
              <a:rPr lang="ro-RO" sz="4000" b="1" dirty="0">
                <a:solidFill>
                  <a:schemeClr val="accent2">
                    <a:lumMod val="90000"/>
                    <a:lumOff val="10000"/>
                  </a:schemeClr>
                </a:solidFill>
                <a:latin typeface="Times New Roman" panose="02020603050405020304" pitchFamily="18" charset="0"/>
                <a:cs typeface="Times New Roman" panose="02020603050405020304" pitchFamily="18" charset="0"/>
              </a:rPr>
              <a:t>indiferent de destinatar și de scopul în care vor fi folosite aceste materiale</a:t>
            </a: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lvl="0" indent="0" algn="just">
              <a:buNone/>
            </a:pPr>
            <a:r>
              <a:rPr lang="ro-RO" sz="4000" i="1" u="sng" dirty="0" smtClean="0">
                <a:solidFill>
                  <a:schemeClr val="accent2">
                    <a:lumMod val="90000"/>
                    <a:lumOff val="10000"/>
                  </a:schemeClr>
                </a:solidFill>
                <a:latin typeface="Times New Roman" panose="02020603050405020304" pitchFamily="18" charset="0"/>
                <a:cs typeface="Times New Roman" panose="02020603050405020304" pitchFamily="18" charset="0"/>
              </a:rPr>
              <a:t>Restricții </a:t>
            </a:r>
            <a:r>
              <a:rPr lang="ro-RO" sz="4000" i="1" u="sng" dirty="0">
                <a:solidFill>
                  <a:schemeClr val="accent2">
                    <a:lumMod val="90000"/>
                    <a:lumOff val="10000"/>
                  </a:schemeClr>
                </a:solidFill>
                <a:latin typeface="Times New Roman" panose="02020603050405020304" pitchFamily="18" charset="0"/>
                <a:cs typeface="Times New Roman" panose="02020603050405020304" pitchFamily="18" charset="0"/>
              </a:rPr>
              <a:t>privind subiectul </a:t>
            </a:r>
            <a:r>
              <a:rPr lang="ro-RO" sz="4000" i="1" u="sng"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scutirii:</a:t>
            </a:r>
          </a:p>
          <a:p>
            <a:pPr marL="0" lvl="0" indent="0" algn="just">
              <a:lnSpc>
                <a:spcPct val="120000"/>
              </a:lnSpc>
              <a:spcBef>
                <a:spcPts val="0"/>
              </a:spcBef>
              <a:buNone/>
            </a:pP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Sunt </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scutite de drepturi de import </a:t>
            </a:r>
            <a:r>
              <a:rPr lang="ro-RO" sz="4000" i="1" dirty="0">
                <a:solidFill>
                  <a:schemeClr val="accent2">
                    <a:lumMod val="90000"/>
                    <a:lumOff val="10000"/>
                  </a:schemeClr>
                </a:solidFill>
                <a:latin typeface="Times New Roman" panose="02020603050405020304" pitchFamily="18" charset="0"/>
                <a:cs typeface="Times New Roman" panose="02020603050405020304" pitchFamily="18" charset="0"/>
              </a:rPr>
              <a:t>materialele educaționale, științifice și culturale (bunuri culturale mobile)</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4000" i="1" dirty="0">
                <a:solidFill>
                  <a:schemeClr val="accent2">
                    <a:lumMod val="90000"/>
                    <a:lumOff val="10000"/>
                  </a:schemeClr>
                </a:solidFill>
                <a:latin typeface="Times New Roman" panose="02020603050405020304" pitchFamily="18" charset="0"/>
                <a:cs typeface="Times New Roman" panose="02020603050405020304" pitchFamily="18" charset="0"/>
              </a:rPr>
              <a:t>menționate la anexa nr. 2</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 care sunt </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destinate:</a:t>
            </a:r>
          </a:p>
          <a:p>
            <a:pPr marL="342900" lvl="0" indent="-342900" algn="just">
              <a:lnSpc>
                <a:spcPct val="120000"/>
              </a:lnSpc>
              <a:spcBef>
                <a:spcPts val="0"/>
              </a:spcBef>
              <a:buAutoNum type="alphaLcParenR"/>
            </a:pP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organizațiilor </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sau instituțiilor de învățământ, științifice și culturale de </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stat;</a:t>
            </a:r>
          </a:p>
          <a:p>
            <a:pPr marL="342900" lvl="0" indent="-342900" algn="just">
              <a:lnSpc>
                <a:spcPct val="120000"/>
              </a:lnSpc>
              <a:spcBef>
                <a:spcPts val="0"/>
              </a:spcBef>
              <a:buAutoNum type="alphaLcParenR"/>
            </a:pP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organizațiilor </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sau instituțiilor care sunt desemnate de ministerul de resort să primească astfel de materiale cu scutire de drepturi de </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import.</a:t>
            </a:r>
          </a:p>
          <a:p>
            <a:pPr marL="0" lvl="0" indent="0" algn="just">
              <a:spcBef>
                <a:spcPts val="0"/>
              </a:spcBef>
              <a:buNone/>
            </a:pPr>
            <a:endPar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endPar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2.  a)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animalele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pregătite special pentru a fi utilizate în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laborator</a:t>
            </a: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lvl="0" indent="0" algn="just">
              <a:spcBef>
                <a:spcPts val="0"/>
              </a:spcBef>
              <a:buNone/>
            </a:pP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     b)substanțele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biologice sau chimice, stabilite de autoritățile competente, care sunt importate exclusiv pentru scopuri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necomerciale</a:t>
            </a: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lvl="0" indent="0" algn="just">
              <a:spcBef>
                <a:spcPts val="0"/>
              </a:spcBef>
              <a:buNone/>
            </a:pPr>
            <a:endParaRPr lang="ro-RO" sz="40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Scutirea </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menționată </a:t>
            </a:r>
            <a:r>
              <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rPr>
              <a:t>se </a:t>
            </a: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limitează la animalele și la substanțele biologice sau chimice care sunt destinate:</a:t>
            </a:r>
          </a:p>
          <a:p>
            <a:pPr marL="0" lvl="0" indent="0" algn="just">
              <a:spcBef>
                <a:spcPts val="0"/>
              </a:spcBef>
              <a:buNone/>
            </a:pPr>
            <a:endParaRPr lang="ro-RO" sz="40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a) instituțiilor publice care au ca activitate principală învățământul sau cercetarea științifică ori pentru serviciile acestora;</a:t>
            </a:r>
          </a:p>
          <a:p>
            <a:pPr marL="0" lvl="0" indent="0" algn="just">
              <a:spcBef>
                <a:spcPts val="0"/>
              </a:spcBef>
              <a:buNone/>
            </a:pPr>
            <a:endParaRPr lang="ro-RO" sz="40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4000" dirty="0">
                <a:solidFill>
                  <a:schemeClr val="accent2">
                    <a:lumMod val="90000"/>
                    <a:lumOff val="10000"/>
                  </a:schemeClr>
                </a:solidFill>
                <a:latin typeface="Times New Roman" panose="02020603050405020304" pitchFamily="18" charset="0"/>
                <a:cs typeface="Times New Roman" panose="02020603050405020304" pitchFamily="18" charset="0"/>
              </a:rPr>
              <a:t>b) instituțiilor private care au ca activitate principală învățământul sau cercetarea științifică, desemnate de către ministerul de resort să primească asemenea mărfuri cu scutire.</a:t>
            </a:r>
            <a:endParaRPr lang="ro-RO" sz="40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endPar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3</a:t>
            </a:r>
            <a:r>
              <a:rPr lang="ro-RO" sz="4000" b="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4000" b="1" dirty="0" smtClean="0">
                <a:solidFill>
                  <a:schemeClr val="accent2">
                    <a:lumMod val="90000"/>
                    <a:lumOff val="10000"/>
                  </a:schemeClr>
                </a:solidFill>
                <a:latin typeface="Times New Roman" panose="02020603050405020304" pitchFamily="18" charset="0"/>
                <a:cs typeface="Times New Roman" panose="02020603050405020304" pitchFamily="18" charset="0"/>
              </a:rPr>
              <a:t>a)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substanțele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terapeutice de origine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umană;</a:t>
            </a:r>
          </a:p>
          <a:p>
            <a:pPr marL="0" lvl="0" indent="0" algn="just">
              <a:lnSpc>
                <a:spcPct val="120000"/>
              </a:lnSpc>
              <a:spcBef>
                <a:spcPts val="0"/>
              </a:spcBef>
              <a:buNone/>
            </a:pP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    b)reactivii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folosiți pentru determinarea grupei </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sangvine;</a:t>
            </a:r>
          </a:p>
          <a:p>
            <a:pPr marL="0" lvl="0" indent="0" algn="just">
              <a:lnSpc>
                <a:spcPct val="120000"/>
              </a:lnSpc>
              <a:spcBef>
                <a:spcPts val="0"/>
              </a:spcBef>
              <a:buNone/>
            </a:pP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    c)reactivii </a:t>
            </a:r>
            <a:r>
              <a:rPr lang="ro-RO" sz="4000" b="1" i="1" dirty="0">
                <a:solidFill>
                  <a:schemeClr val="accent2">
                    <a:lumMod val="90000"/>
                    <a:lumOff val="10000"/>
                  </a:schemeClr>
                </a:solidFill>
                <a:latin typeface="Times New Roman" panose="02020603050405020304" pitchFamily="18" charset="0"/>
                <a:cs typeface="Times New Roman" panose="02020603050405020304" pitchFamily="18" charset="0"/>
              </a:rPr>
              <a:t>folosiți pentru determinarea tipurilor de țesuturi</a:t>
            </a:r>
            <a:r>
              <a:rPr lang="ro-RO" sz="4000" b="1" i="1"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lvl="0" indent="0" algn="just">
              <a:spcBef>
                <a:spcPts val="0"/>
              </a:spcBef>
              <a:buNone/>
            </a:pPr>
            <a:endParaRPr lang="ro-RO" sz="4000" i="1" dirty="0" smtClean="0">
              <a:solidFill>
                <a:srgbClr val="333333"/>
              </a:solidFill>
              <a:latin typeface="Times New Roman" panose="02020603050405020304" pitchFamily="18" charset="0"/>
              <a:cs typeface="Times New Roman" panose="02020603050405020304" pitchFamily="18" charset="0"/>
            </a:endParaRPr>
          </a:p>
          <a:p>
            <a:pPr marL="0" lvl="0" indent="0" algn="just">
              <a:buNone/>
            </a:pPr>
            <a:endParaRPr lang="ro-RO" sz="1700" dirty="0" smtClean="0">
              <a:solidFill>
                <a:prstClr val="black"/>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105592" cy="103077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698" y="0"/>
            <a:ext cx="1819101" cy="897776"/>
          </a:xfrm>
          <a:prstGeom prst="rect">
            <a:avLst/>
          </a:prstGeom>
        </p:spPr>
      </p:pic>
    </p:spTree>
    <p:extLst>
      <p:ext uri="{BB962C8B-B14F-4D97-AF65-F5344CB8AC3E}">
        <p14:creationId xmlns:p14="http://schemas.microsoft.com/office/powerpoint/2010/main" val="4090431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7470"/>
          </a:xfrm>
        </p:spPr>
        <p:txBody>
          <a:bodyPr>
            <a:normAutofit fontScale="90000"/>
          </a:bodyPr>
          <a:lstStyle/>
          <a:p>
            <a:pPr algn="ctr"/>
            <a: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20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RO" dirty="0">
              <a:solidFill>
                <a:schemeClr val="accent2">
                  <a:lumMod val="90000"/>
                  <a:lumOff val="10000"/>
                </a:schemeClr>
              </a:solidFill>
            </a:endParaRPr>
          </a:p>
        </p:txBody>
      </p:sp>
      <p:sp>
        <p:nvSpPr>
          <p:cNvPr id="3" name="Объект 2"/>
          <p:cNvSpPr>
            <a:spLocks noGrp="1"/>
          </p:cNvSpPr>
          <p:nvPr>
            <p:ph idx="1"/>
          </p:nvPr>
        </p:nvSpPr>
        <p:spPr>
          <a:xfrm>
            <a:off x="479834" y="1081378"/>
            <a:ext cx="10873966" cy="5351228"/>
          </a:xfrm>
        </p:spPr>
        <p:txBody>
          <a:bodyPr>
            <a:normAutofit fontScale="55000" lnSpcReduction="20000"/>
          </a:bodyPr>
          <a:lstStyle/>
          <a:p>
            <a:pPr marL="0" indent="0" algn="just">
              <a:lnSpc>
                <a:spcPct val="120000"/>
              </a:lnSpc>
              <a:buNone/>
            </a:pPr>
            <a:r>
              <a:rPr lang="ro-RO" sz="2500" b="1" dirty="0" smtClean="0">
                <a:latin typeface="Times New Roman" panose="02020603050405020304" pitchFamily="18" charset="0"/>
                <a:cs typeface="Times New Roman" panose="02020603050405020304" pitchFamily="18" charset="0"/>
              </a:rPr>
              <a:t>4</a:t>
            </a:r>
            <a:r>
              <a:rPr lang="ro-RO" sz="2500" b="1"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2500" b="1" dirty="0" smtClean="0">
                <a:solidFill>
                  <a:schemeClr val="accent2">
                    <a:lumMod val="90000"/>
                    <a:lumOff val="10000"/>
                  </a:schemeClr>
                </a:solidFill>
                <a:latin typeface="Times New Roman" panose="02020603050405020304" pitchFamily="18" charset="0"/>
                <a:cs typeface="Times New Roman" panose="02020603050405020304" pitchFamily="18" charset="0"/>
              </a:rPr>
              <a:t>Instrumentele </a:t>
            </a: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și aparatele destinate pentru cercetarea medicală</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 stabilirea de diagnostice medicale sau pentru realizarea tratamentului medical, care sunt donate de către o organizație filantropică ori de către o persoană privată unei autorități din domeniul sănătății, unui spital sau unei instituții de cercetare medicală desemnate de ministerul de resort să primească astfel de bunuri cu scutire sau care sunt achiziționate de astfel de autorități, de spitale sau de instituții de cercetare medicală, în întregime din fonduri primite de la o organizație filantropică ori din </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donații, la </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îndeplinirea cumulativă a următoarelor condiții:</a:t>
            </a:r>
          </a:p>
          <a:p>
            <a:pPr marL="0" indent="0" algn="just">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a) donația instrumentelor sau aparatelor în cauză să nu poarte caracter comercial din partea donatorului și să nu fie însoțită de niciun fel de obligație de plată; și</a:t>
            </a:r>
          </a:p>
          <a:p>
            <a:pPr marL="0" indent="0" algn="just">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b) donatorul nu este afiliat producătorului de instrumente sau aparate pentru care se solicită scutirea</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25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endParaRPr lang="ro-RO" sz="2500" i="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i="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Scutirea </a:t>
            </a:r>
            <a:r>
              <a:rPr lang="ro-RO" sz="2500" i="1" dirty="0">
                <a:solidFill>
                  <a:schemeClr val="accent2">
                    <a:lumMod val="90000"/>
                    <a:lumOff val="10000"/>
                  </a:schemeClr>
                </a:solidFill>
                <a:latin typeface="Times New Roman" panose="02020603050405020304" pitchFamily="18" charset="0"/>
                <a:cs typeface="Times New Roman" panose="02020603050405020304" pitchFamily="18" charset="0"/>
              </a:rPr>
              <a:t>drepturilor de import se aplică, în aceleași condiții, pentru:</a:t>
            </a:r>
          </a:p>
          <a:p>
            <a:pPr algn="just">
              <a:spcBef>
                <a:spcPts val="0"/>
              </a:spcBef>
            </a:pPr>
            <a:endParaRPr lang="ro-RO" sz="25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a) piesele de schimb, componentele sau accesoriile specifice destinate instrumentelor sau aparatelor menționate </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cu condiția ca aceste piese de schimb, componente sau accesorii să fie importate în același timp cu aceste instrumente sau aparate;</a:t>
            </a:r>
          </a:p>
          <a:p>
            <a:pPr algn="just">
              <a:spcBef>
                <a:spcPts val="0"/>
              </a:spcBef>
            </a:pPr>
            <a:endParaRPr lang="ro-RO" sz="25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b) piesele de schimb, componentele sau accesoriile specifice destinate instrumentelor și aparatelor </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menționate </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importate ulterior, cu condiția ca acestea să poată fi identificate ca fiind destinate instrumentelor și aparatelor scutite anterior de drepturi de import;</a:t>
            </a:r>
          </a:p>
          <a:p>
            <a:pPr algn="just">
              <a:spcBef>
                <a:spcPts val="0"/>
              </a:spcBef>
            </a:pPr>
            <a:endParaRPr lang="ro-RO" sz="25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c) uneltele care se folosesc pentru întreținerea, verificarea, calibrarea sau repararea instrumentelor ori aparatelor </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menționate, </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cu condiția ca aceste unelte să fie importate în același timp cu aceste instrumente sau aparate;</a:t>
            </a:r>
          </a:p>
          <a:p>
            <a:pPr algn="just">
              <a:spcBef>
                <a:spcPts val="0"/>
              </a:spcBef>
            </a:pPr>
            <a:endParaRPr lang="ro-RO" sz="25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d) uneltele care se folosesc pentru întreținerea, verificarea, calibrarea sau repararea instrumentelor ori aparatelor </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menționate, </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importate ulterior, cu condiția ca acestea să poată fi identificate ca fiind necesare pentru instrumentele și aparatele scutite anterior de drepturi de import</a:t>
            </a:r>
            <a:r>
              <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lgn="just">
              <a:spcBef>
                <a:spcPts val="0"/>
              </a:spcBef>
              <a:buNone/>
            </a:pPr>
            <a:endParaRPr lang="ro-RO" sz="25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2500" b="1" dirty="0" smtClean="0">
                <a:solidFill>
                  <a:schemeClr val="accent2">
                    <a:lumMod val="90000"/>
                    <a:lumOff val="10000"/>
                  </a:schemeClr>
                </a:solidFill>
                <a:latin typeface="Times New Roman" panose="02020603050405020304" pitchFamily="18" charset="0"/>
                <a:cs typeface="Times New Roman" panose="02020603050405020304" pitchFamily="18" charset="0"/>
              </a:rPr>
              <a:t>5</a:t>
            </a: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 coletele/containerele care conțin mostre de substanțe de referință, aprobate de Organizația Mondială a Sănătății</a:t>
            </a:r>
            <a:r>
              <a:rPr lang="ro-RO" sz="2500" dirty="0">
                <a:solidFill>
                  <a:schemeClr val="accent2">
                    <a:lumMod val="90000"/>
                    <a:lumOff val="10000"/>
                  </a:schemeClr>
                </a:solidFill>
                <a:latin typeface="Times New Roman" panose="02020603050405020304" pitchFamily="18" charset="0"/>
                <a:cs typeface="Times New Roman" panose="02020603050405020304" pitchFamily="18" charset="0"/>
              </a:rPr>
              <a:t> pentru controlul calității materialelor utilizate în fabricarea de medicamente, și care sunt trimise unor destinatari desemnați de către ministerul de resort să primească asemenea colete/containere sunt scutite de drepturi de import</a:t>
            </a:r>
          </a:p>
          <a:p>
            <a:pPr marL="0" indent="0" algn="just">
              <a:buNone/>
            </a:pPr>
            <a:r>
              <a:rPr lang="ro-RO" b="1" dirty="0" smtClean="0">
                <a:solidFill>
                  <a:schemeClr val="accent2">
                    <a:lumMod val="90000"/>
                    <a:lumOff val="10000"/>
                  </a:schemeClr>
                </a:solidFill>
                <a:latin typeface="Times New Roman" panose="02020603050405020304" pitchFamily="18" charset="0"/>
                <a:cs typeface="Times New Roman" panose="02020603050405020304" pitchFamily="18" charset="0"/>
              </a:rPr>
              <a:t>6. produsele </a:t>
            </a:r>
            <a:r>
              <a:rPr lang="ro-RO" b="1" dirty="0">
                <a:solidFill>
                  <a:schemeClr val="accent2">
                    <a:lumMod val="90000"/>
                    <a:lumOff val="10000"/>
                  </a:schemeClr>
                </a:solidFill>
                <a:latin typeface="Times New Roman" panose="02020603050405020304" pitchFamily="18" charset="0"/>
                <a:cs typeface="Times New Roman" panose="02020603050405020304" pitchFamily="18" charset="0"/>
              </a:rPr>
              <a:t>farmaceutice </a:t>
            </a:r>
            <a:r>
              <a:rPr lang="ro-RO" b="1" dirty="0" smtClean="0">
                <a:solidFill>
                  <a:schemeClr val="accent2">
                    <a:lumMod val="90000"/>
                    <a:lumOff val="10000"/>
                  </a:schemeClr>
                </a:solidFill>
                <a:latin typeface="Times New Roman" panose="02020603050405020304" pitchFamily="18" charset="0"/>
                <a:cs typeface="Times New Roman" panose="02020603050405020304" pitchFamily="18" charset="0"/>
              </a:rPr>
              <a:t>pentru </a:t>
            </a:r>
            <a:r>
              <a:rPr lang="ro-RO" b="1" dirty="0">
                <a:solidFill>
                  <a:schemeClr val="accent2">
                    <a:lumMod val="90000"/>
                    <a:lumOff val="10000"/>
                  </a:schemeClr>
                </a:solidFill>
                <a:latin typeface="Times New Roman" panose="02020603050405020304" pitchFamily="18" charset="0"/>
                <a:cs typeface="Times New Roman" panose="02020603050405020304" pitchFamily="18" charset="0"/>
              </a:rPr>
              <a:t>uz medical uman sau veterinar</a:t>
            </a:r>
            <a:r>
              <a:rPr lang="ro-RO" dirty="0">
                <a:solidFill>
                  <a:schemeClr val="accent2">
                    <a:lumMod val="90000"/>
                    <a:lumOff val="10000"/>
                  </a:schemeClr>
                </a:solidFill>
                <a:latin typeface="Times New Roman" panose="02020603050405020304" pitchFamily="18" charset="0"/>
                <a:cs typeface="Times New Roman" panose="02020603050405020304" pitchFamily="18" charset="0"/>
              </a:rPr>
              <a:t> destinate a fi folosite de persoanele sau de animalele care vin din țări străine pentru participare la manifestările sportive internaționale organizate în Republica Moldova, în limitele necesare pentru acoperirea necesităților pe durata sejurului pe teritoriul </a:t>
            </a:r>
            <a:r>
              <a:rPr lang="ro-RO" dirty="0" smtClean="0">
                <a:solidFill>
                  <a:schemeClr val="accent2">
                    <a:lumMod val="90000"/>
                    <a:lumOff val="10000"/>
                  </a:schemeClr>
                </a:solidFill>
                <a:latin typeface="Times New Roman" panose="02020603050405020304" pitchFamily="18" charset="0"/>
                <a:cs typeface="Times New Roman" panose="02020603050405020304" pitchFamily="18" charset="0"/>
              </a:rPr>
              <a:t>vamal.</a:t>
            </a:r>
            <a:endParaRPr lang="ro-RO"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88166" y="51065"/>
            <a:ext cx="1103472" cy="1030313"/>
          </a:xfrm>
          <a:prstGeom prst="rect">
            <a:avLst/>
          </a:prstGeom>
        </p:spPr>
      </p:pic>
      <p:pic>
        <p:nvPicPr>
          <p:cNvPr id="5" name="Рисунок 4"/>
          <p:cNvPicPr>
            <a:picLocks noChangeAspect="1"/>
          </p:cNvPicPr>
          <p:nvPr/>
        </p:nvPicPr>
        <p:blipFill>
          <a:blip r:embed="rId3"/>
          <a:stretch>
            <a:fillRect/>
          </a:stretch>
        </p:blipFill>
        <p:spPr>
          <a:xfrm>
            <a:off x="9537035" y="118126"/>
            <a:ext cx="1816765" cy="896190"/>
          </a:xfrm>
          <a:prstGeom prst="rect">
            <a:avLst/>
          </a:prstGeom>
        </p:spPr>
      </p:pic>
    </p:spTree>
    <p:extLst>
      <p:ext uri="{BB962C8B-B14F-4D97-AF65-F5344CB8AC3E}">
        <p14:creationId xmlns:p14="http://schemas.microsoft.com/office/powerpoint/2010/main" val="199668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8904"/>
          </a:xfrm>
        </p:spPr>
        <p:txBody>
          <a:bodyPr/>
          <a:lstStyle/>
          <a:p>
            <a:pPr algn="ct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RO" dirty="0">
              <a:solidFill>
                <a:schemeClr val="accent2">
                  <a:lumMod val="90000"/>
                  <a:lumOff val="10000"/>
                </a:schemeClr>
              </a:solidFill>
            </a:endParaRPr>
          </a:p>
        </p:txBody>
      </p:sp>
      <p:sp>
        <p:nvSpPr>
          <p:cNvPr id="3" name="Объект 2"/>
          <p:cNvSpPr>
            <a:spLocks noGrp="1"/>
          </p:cNvSpPr>
          <p:nvPr>
            <p:ph idx="1"/>
          </p:nvPr>
        </p:nvSpPr>
        <p:spPr>
          <a:xfrm>
            <a:off x="461727" y="1280160"/>
            <a:ext cx="11562205" cy="5577839"/>
          </a:xfrm>
        </p:spPr>
        <p:txBody>
          <a:bodyPr>
            <a:normAutofit lnSpcReduction="10000"/>
          </a:bodyPr>
          <a:lstStyle/>
          <a:p>
            <a:pPr marL="0" lvl="0" indent="0" algn="just">
              <a:buNone/>
            </a:pPr>
            <a:r>
              <a:rPr lang="ro-RO" sz="1500" b="1" dirty="0" smtClean="0">
                <a:solidFill>
                  <a:prstClr val="black"/>
                </a:solidFill>
                <a:latin typeface="Times New Roman" panose="02020603050405020304" pitchFamily="18" charset="0"/>
                <a:cs typeface="Times New Roman" panose="02020603050405020304" pitchFamily="18" charset="0"/>
              </a:rPr>
              <a:t>7</a:t>
            </a:r>
            <a:r>
              <a:rPr lang="ro-RO" sz="2000" b="1" dirty="0">
                <a:solidFill>
                  <a:prstClr val="black"/>
                </a:solidFill>
                <a:latin typeface="Times New Roman" panose="02020603050405020304" pitchFamily="18" charset="0"/>
                <a:cs typeface="Times New Roman" panose="02020603050405020304" pitchFamily="18" charset="0"/>
              </a:rPr>
              <a:t>. </a:t>
            </a: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M</a:t>
            </a: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ostrele </a:t>
            </a: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de </a:t>
            </a: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mărfuri cu </a:t>
            </a: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valoare </a:t>
            </a: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nesemnificativă</a:t>
            </a:r>
          </a:p>
          <a:p>
            <a:pPr marL="0" lvl="0" indent="0" algn="just">
              <a:spcBef>
                <a:spcPts val="0"/>
              </a:spcBef>
              <a:buNone/>
            </a:pPr>
            <a:endParaRPr lang="ro-RO" sz="2000" i="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2000" i="1" dirty="0" smtClean="0">
                <a:solidFill>
                  <a:schemeClr val="accent2">
                    <a:lumMod val="90000"/>
                    <a:lumOff val="10000"/>
                  </a:schemeClr>
                </a:solidFill>
                <a:latin typeface="Times New Roman" panose="02020603050405020304" pitchFamily="18" charset="0"/>
                <a:cs typeface="Times New Roman" panose="02020603050405020304" pitchFamily="18" charset="0"/>
              </a:rPr>
              <a:t>Condițiile și restricțiile de acordare a scutirii pentru materialele publicitare tipărite:</a:t>
            </a:r>
          </a:p>
          <a:p>
            <a:pPr indent="0" algn="just">
              <a:spcBef>
                <a:spcPts val="0"/>
              </a:spcBef>
              <a:buNone/>
            </a:pPr>
            <a:endPar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Materialele publicitare tipărite, cum ar fi cataloage, liste de prețuri, instrucțiuni de folosire sau broșuri, sunt scutite de drepturi de import cu condiția să se refere la:</a:t>
            </a: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a) mărfuri pentru vânzare sau locațiune; sau</a:t>
            </a: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b) servicii de transport, servicii de asigurare sau servicii bancare oferite de către o persoană stabilită în afara teritoriului vamal.</a:t>
            </a:r>
          </a:p>
          <a:p>
            <a:pPr indent="0" algn="just">
              <a:spcBef>
                <a:spcPts val="0"/>
              </a:spcBef>
              <a:buNone/>
            </a:pPr>
            <a:endPar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 Scutirea de drepturi de import  se limitează la materiale publicitare tipărite care îndeplinesc oricare dintre următoarele condiții:</a:t>
            </a: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a) materialele tipărite prezintă clar numele agentului economic care produce, vinde sau închiriază marfa ori care oferă serviciile la care se referă;</a:t>
            </a: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b) fiecare lot de marfă conține nu mai mult de un document sau, dacă este compus din mai multe documente, un singur exemplar din fiecare document. Loturile care conțin mai multe exemplare ale aceluiași document se scutesc de drepturi de import cu condiția ca greutatea lor brută să nu depășească un kilogram;</a:t>
            </a: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c) materialele tipărite nu pot face obiectul unor loturi grupate de la același expeditor către același destinatar.</a:t>
            </a:r>
          </a:p>
          <a:p>
            <a:pPr indent="0" algn="just">
              <a:spcBef>
                <a:spcPts val="0"/>
              </a:spcBef>
              <a:buNone/>
            </a:pPr>
            <a:endPar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indent="0" algn="just">
              <a:spcBef>
                <a:spcPts val="0"/>
              </a:spcBef>
              <a:buNone/>
            </a:pPr>
            <a:r>
              <a:rPr lang="ro-RO" sz="2000" dirty="0" smtClean="0">
                <a:solidFill>
                  <a:schemeClr val="accent2">
                    <a:lumMod val="90000"/>
                    <a:lumOff val="10000"/>
                  </a:schemeClr>
                </a:solidFill>
                <a:latin typeface="Times New Roman" panose="02020603050405020304" pitchFamily="18" charset="0"/>
                <a:cs typeface="Times New Roman" panose="02020603050405020304" pitchFamily="18" charset="0"/>
              </a:rPr>
              <a:t> Sunt scutite de drepturi de import materialele cu caracter publicitar care sunt destinate exclusiv reclamei și care nu au valoare comercială, trimise fără nicio obligație de plată de către furnizor clienților săi.</a:t>
            </a:r>
          </a:p>
          <a:p>
            <a:pPr marL="0" indent="0">
              <a:buNone/>
            </a:pPr>
            <a:endParaRPr lang="ro-RO"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87" y="14288"/>
            <a:ext cx="1583228" cy="12658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625" y="14288"/>
            <a:ext cx="2193175" cy="1174432"/>
          </a:xfrm>
          <a:prstGeom prst="rect">
            <a:avLst/>
          </a:prstGeom>
        </p:spPr>
      </p:pic>
    </p:spTree>
    <p:extLst>
      <p:ext uri="{BB962C8B-B14F-4D97-AF65-F5344CB8AC3E}">
        <p14:creationId xmlns:p14="http://schemas.microsoft.com/office/powerpoint/2010/main" val="116148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3824"/>
            <a:ext cx="10515600" cy="846033"/>
          </a:xfrm>
        </p:spPr>
        <p:txBody>
          <a:bodyPr>
            <a:normAutofit/>
          </a:bodyPr>
          <a:lstStyle/>
          <a:p>
            <a:pPr algn="ct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r>
              <a:rPr lang="ro-RO" sz="1800" dirty="0">
                <a:solidFill>
                  <a:prstClr val="black"/>
                </a:solidFill>
                <a:latin typeface="Times New Roman" panose="02020603050405020304" pitchFamily="18" charset="0"/>
                <a:cs typeface="Times New Roman" panose="02020603050405020304" pitchFamily="18" charset="0"/>
              </a:rPr>
              <a:t>)</a:t>
            </a:r>
            <a:endParaRPr lang="ro-MD" dirty="0"/>
          </a:p>
        </p:txBody>
      </p:sp>
      <p:sp>
        <p:nvSpPr>
          <p:cNvPr id="3" name="Объект 2"/>
          <p:cNvSpPr>
            <a:spLocks noGrp="1"/>
          </p:cNvSpPr>
          <p:nvPr>
            <p:ph idx="1"/>
          </p:nvPr>
        </p:nvSpPr>
        <p:spPr>
          <a:xfrm>
            <a:off x="838200" y="1330454"/>
            <a:ext cx="10515600" cy="4846509"/>
          </a:xfrm>
        </p:spPr>
        <p:txBody>
          <a:bodyPr>
            <a:normAutofit fontScale="70000" lnSpcReduction="20000"/>
          </a:bodyPr>
          <a:lstStyle/>
          <a:p>
            <a:pPr marL="0" indent="0">
              <a:buNone/>
            </a:pPr>
            <a:r>
              <a:rPr lang="ro-MD" b="1" dirty="0" smtClean="0">
                <a:solidFill>
                  <a:schemeClr val="accent2">
                    <a:lumMod val="90000"/>
                    <a:lumOff val="10000"/>
                  </a:schemeClr>
                </a:solidFill>
              </a:rPr>
              <a:t>8. </a:t>
            </a:r>
            <a:r>
              <a:rPr lang="ro-MD" b="1" dirty="0">
                <a:solidFill>
                  <a:schemeClr val="accent2">
                    <a:lumMod val="90000"/>
                    <a:lumOff val="10000"/>
                  </a:schemeClr>
                </a:solidFill>
                <a:latin typeface="Times New Roman" panose="02020603050405020304" pitchFamily="18" charset="0"/>
                <a:cs typeface="Times New Roman" panose="02020603050405020304" pitchFamily="18" charset="0"/>
              </a:rPr>
              <a:t>M</a:t>
            </a:r>
            <a:r>
              <a:rPr lang="ro-MD" b="1" dirty="0" smtClean="0">
                <a:solidFill>
                  <a:schemeClr val="accent2">
                    <a:lumMod val="90000"/>
                    <a:lumOff val="10000"/>
                  </a:schemeClr>
                </a:solidFill>
                <a:latin typeface="Times New Roman" panose="02020603050405020304" pitchFamily="18" charset="0"/>
                <a:cs typeface="Times New Roman" panose="02020603050405020304" pitchFamily="18" charset="0"/>
              </a:rPr>
              <a:t>ărfurile </a:t>
            </a:r>
            <a:r>
              <a:rPr lang="ro-MD" b="1" dirty="0">
                <a:solidFill>
                  <a:schemeClr val="accent2">
                    <a:lumMod val="90000"/>
                    <a:lumOff val="10000"/>
                  </a:schemeClr>
                </a:solidFill>
                <a:latin typeface="Times New Roman" panose="02020603050405020304" pitchFamily="18" charset="0"/>
                <a:cs typeface="Times New Roman" panose="02020603050405020304" pitchFamily="18" charset="0"/>
              </a:rPr>
              <a:t>care urmează să fie supuse examinării, analizării sau testării</a:t>
            </a:r>
            <a:r>
              <a:rPr lang="ro-MD" dirty="0">
                <a:solidFill>
                  <a:schemeClr val="accent2">
                    <a:lumMod val="90000"/>
                    <a:lumOff val="10000"/>
                  </a:schemeClr>
                </a:solidFill>
                <a:latin typeface="Times New Roman" panose="02020603050405020304" pitchFamily="18" charset="0"/>
                <a:cs typeface="Times New Roman" panose="02020603050405020304" pitchFamily="18" charset="0"/>
              </a:rPr>
              <a:t> pentru a li se determina compoziția, calitatea sau alte caracteristici tehnice în scopul informării sau al cercetării industriale ori comerciale sunt scutite de drepturile de import.</a:t>
            </a:r>
          </a:p>
          <a:p>
            <a:endParaRPr lang="ro-MD"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MD" b="1" dirty="0">
                <a:solidFill>
                  <a:schemeClr val="accent2">
                    <a:lumMod val="90000"/>
                    <a:lumOff val="10000"/>
                  </a:schemeClr>
                </a:solidFill>
                <a:latin typeface="Times New Roman" panose="02020603050405020304" pitchFamily="18" charset="0"/>
                <a:cs typeface="Times New Roman" panose="02020603050405020304" pitchFamily="18" charset="0"/>
              </a:rPr>
              <a:t>Condițiile aferente obiectului </a:t>
            </a:r>
            <a:r>
              <a:rPr lang="ro-MD"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scutirii</a:t>
            </a:r>
          </a:p>
          <a:p>
            <a:pPr marL="0" indent="0">
              <a:buNone/>
            </a:pPr>
            <a:r>
              <a:rPr lang="ro-MD" dirty="0">
                <a:solidFill>
                  <a:schemeClr val="accent2">
                    <a:lumMod val="90000"/>
                    <a:lumOff val="10000"/>
                  </a:schemeClr>
                </a:solidFill>
                <a:latin typeface="Times New Roman" panose="02020603050405020304" pitchFamily="18" charset="0"/>
                <a:cs typeface="Times New Roman" panose="02020603050405020304" pitchFamily="18" charset="0"/>
              </a:rPr>
              <a:t>S</a:t>
            </a:r>
            <a:r>
              <a:rPr lang="ro-MD" dirty="0" smtClean="0">
                <a:solidFill>
                  <a:schemeClr val="accent2">
                    <a:lumMod val="90000"/>
                    <a:lumOff val="10000"/>
                  </a:schemeClr>
                </a:solidFill>
                <a:latin typeface="Times New Roman" panose="02020603050405020304" pitchFamily="18" charset="0"/>
                <a:cs typeface="Times New Roman" panose="02020603050405020304" pitchFamily="18" charset="0"/>
              </a:rPr>
              <a:t>cutirea </a:t>
            </a:r>
            <a:r>
              <a:rPr lang="ro-MD" dirty="0">
                <a:solidFill>
                  <a:schemeClr val="accent2">
                    <a:lumMod val="90000"/>
                    <a:lumOff val="10000"/>
                  </a:schemeClr>
                </a:solidFill>
                <a:latin typeface="Times New Roman" panose="02020603050405020304" pitchFamily="18" charset="0"/>
                <a:cs typeface="Times New Roman" panose="02020603050405020304" pitchFamily="18" charset="0"/>
              </a:rPr>
              <a:t>de drepturi de import se acordă numai cu condiția ca mărfurile ce urmează a fi examinate, analizate sau testate să fie consumate complet sau distruse pe durata examinării, analizării sau testării.</a:t>
            </a:r>
          </a:p>
          <a:p>
            <a:endParaRPr lang="ro-MD"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MD" b="1" dirty="0">
                <a:solidFill>
                  <a:schemeClr val="accent2">
                    <a:lumMod val="90000"/>
                    <a:lumOff val="10000"/>
                  </a:schemeClr>
                </a:solidFill>
                <a:latin typeface="Times New Roman" panose="02020603050405020304" pitchFamily="18" charset="0"/>
                <a:cs typeface="Times New Roman" panose="02020603050405020304" pitchFamily="18" charset="0"/>
              </a:rPr>
              <a:t>Prohibiții la acordarea </a:t>
            </a:r>
            <a:r>
              <a:rPr lang="ro-MD"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scutirii</a:t>
            </a:r>
            <a:endParaRPr lang="ro-MD"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MD" dirty="0">
                <a:solidFill>
                  <a:schemeClr val="accent2">
                    <a:lumMod val="90000"/>
                    <a:lumOff val="10000"/>
                  </a:schemeClr>
                </a:solidFill>
                <a:latin typeface="Times New Roman" panose="02020603050405020304" pitchFamily="18" charset="0"/>
                <a:cs typeface="Times New Roman" panose="02020603050405020304" pitchFamily="18" charset="0"/>
              </a:rPr>
              <a:t>Nu se acordă scutire pentru mărfurile supuse examinării, analizării sau testării în cazul în care acestea reprezintă operațiuni de promovare a vânzărilor</a:t>
            </a:r>
            <a:r>
              <a:rPr lang="ro-MD"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MD"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MD" b="1" dirty="0">
                <a:solidFill>
                  <a:schemeClr val="accent2">
                    <a:lumMod val="90000"/>
                    <a:lumOff val="10000"/>
                  </a:schemeClr>
                </a:solidFill>
                <a:latin typeface="Times New Roman" panose="02020603050405020304" pitchFamily="18" charset="0"/>
                <a:cs typeface="Times New Roman" panose="02020603050405020304" pitchFamily="18" charset="0"/>
              </a:rPr>
              <a:t>Restricții la acordarea </a:t>
            </a:r>
            <a:r>
              <a:rPr lang="ro-MD"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scutirii</a:t>
            </a:r>
            <a:endParaRPr lang="ro-MD"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MD"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se acordă doar pentru cantitățile de mărfuri strict necesare pentru scopurile în care au fost importate. Aceste cantități sunt, în fiecare caz, determinate de autoritățile competente, ținând cont de scopul menționat.</a:t>
            </a:r>
          </a:p>
          <a:p>
            <a:endParaRPr lang="ro-MD" dirty="0"/>
          </a:p>
        </p:txBody>
      </p:sp>
      <p:pic>
        <p:nvPicPr>
          <p:cNvPr id="4" name="Рисунок 3"/>
          <p:cNvPicPr>
            <a:picLocks noChangeAspect="1"/>
          </p:cNvPicPr>
          <p:nvPr/>
        </p:nvPicPr>
        <p:blipFill>
          <a:blip r:embed="rId2"/>
          <a:stretch>
            <a:fillRect/>
          </a:stretch>
        </p:blipFill>
        <p:spPr>
          <a:xfrm>
            <a:off x="990873" y="0"/>
            <a:ext cx="1579001" cy="1268078"/>
          </a:xfrm>
          <a:prstGeom prst="rect">
            <a:avLst/>
          </a:prstGeom>
        </p:spPr>
      </p:pic>
      <p:pic>
        <p:nvPicPr>
          <p:cNvPr id="5" name="Рисунок 4"/>
          <p:cNvPicPr>
            <a:picLocks noChangeAspect="1"/>
          </p:cNvPicPr>
          <p:nvPr/>
        </p:nvPicPr>
        <p:blipFill>
          <a:blip r:embed="rId3"/>
          <a:stretch>
            <a:fillRect/>
          </a:stretch>
        </p:blipFill>
        <p:spPr>
          <a:xfrm>
            <a:off x="9237339" y="0"/>
            <a:ext cx="2194750" cy="1176630"/>
          </a:xfrm>
          <a:prstGeom prst="rect">
            <a:avLst/>
          </a:prstGeom>
        </p:spPr>
      </p:pic>
    </p:spTree>
    <p:extLst>
      <p:ext uri="{BB962C8B-B14F-4D97-AF65-F5344CB8AC3E}">
        <p14:creationId xmlns:p14="http://schemas.microsoft.com/office/powerpoint/2010/main" val="225135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62551"/>
            <a:ext cx="10602164" cy="814812"/>
          </a:xfrm>
        </p:spPr>
        <p:txBody>
          <a:bodyPr/>
          <a:lstStyle/>
          <a:p>
            <a:r>
              <a:rPr lang="ro-MD" sz="3200" dirty="0" smtClean="0"/>
              <a:t>                                 </a:t>
            </a:r>
            <a:r>
              <a:rPr lang="ro-MD" sz="3200" dirty="0" smtClean="0">
                <a:solidFill>
                  <a:schemeClr val="accent2">
                    <a:lumMod val="90000"/>
                    <a:lumOff val="10000"/>
                  </a:schemeClr>
                </a:solidFill>
              </a:rPr>
              <a:t>Datoria </a:t>
            </a:r>
            <a:r>
              <a:rPr lang="ro-MD" sz="3200" dirty="0">
                <a:solidFill>
                  <a:schemeClr val="accent2">
                    <a:lumMod val="90000"/>
                    <a:lumOff val="10000"/>
                  </a:schemeClr>
                </a:solidFill>
              </a:rPr>
              <a:t>vamală la </a:t>
            </a:r>
            <a:r>
              <a:rPr lang="ro-MD" sz="3200" dirty="0" smtClean="0">
                <a:solidFill>
                  <a:schemeClr val="accent2">
                    <a:lumMod val="90000"/>
                    <a:lumOff val="10000"/>
                  </a:schemeClr>
                </a:solidFill>
              </a:rPr>
              <a:t>import/export</a:t>
            </a:r>
            <a:endParaRPr lang="ro-MD" sz="3200" dirty="0">
              <a:solidFill>
                <a:schemeClr val="accent2">
                  <a:lumMod val="90000"/>
                  <a:lumOff val="10000"/>
                </a:schemeClr>
              </a:solidFill>
            </a:endParaRPr>
          </a:p>
        </p:txBody>
      </p:sp>
      <p:sp>
        <p:nvSpPr>
          <p:cNvPr id="3" name="Объект 2"/>
          <p:cNvSpPr>
            <a:spLocks noGrp="1"/>
          </p:cNvSpPr>
          <p:nvPr>
            <p:ph idx="1"/>
          </p:nvPr>
        </p:nvSpPr>
        <p:spPr>
          <a:xfrm>
            <a:off x="633186" y="1077362"/>
            <a:ext cx="10815864" cy="5099601"/>
          </a:xfrm>
        </p:spPr>
        <p:txBody>
          <a:bodyPr/>
          <a:lstStyle/>
          <a:p>
            <a:pPr algn="just"/>
            <a:r>
              <a:rPr lang="ro-MD" b="1" dirty="0" smtClean="0">
                <a:solidFill>
                  <a:schemeClr val="accent2">
                    <a:lumMod val="90000"/>
                    <a:lumOff val="10000"/>
                  </a:schemeClr>
                </a:solidFill>
              </a:rPr>
              <a:t>Datoria vamală la import apare:</a:t>
            </a:r>
          </a:p>
          <a:p>
            <a:pPr algn="just">
              <a:buFontTx/>
              <a:buChar char="-"/>
            </a:pPr>
            <a:r>
              <a:rPr lang="ro-MD" b="1" dirty="0" smtClean="0">
                <a:solidFill>
                  <a:schemeClr val="accent2">
                    <a:lumMod val="90000"/>
                    <a:lumOff val="10000"/>
                  </a:schemeClr>
                </a:solidFill>
              </a:rPr>
              <a:t>la introducerea mărfurilor </a:t>
            </a:r>
          </a:p>
          <a:p>
            <a:pPr algn="just">
              <a:buFontTx/>
              <a:buChar char="-"/>
            </a:pPr>
            <a:r>
              <a:rPr lang="ro-MD" b="1" dirty="0" smtClean="0">
                <a:solidFill>
                  <a:schemeClr val="accent2">
                    <a:lumMod val="90000"/>
                    <a:lumOff val="10000"/>
                  </a:schemeClr>
                </a:solidFill>
              </a:rPr>
              <a:t>prin nerespectare</a:t>
            </a:r>
          </a:p>
          <a:p>
            <a:pPr algn="just">
              <a:buFontTx/>
              <a:buChar char="-"/>
            </a:pPr>
            <a:endParaRPr lang="ro-MD" b="1" dirty="0">
              <a:solidFill>
                <a:schemeClr val="accent2">
                  <a:lumMod val="90000"/>
                  <a:lumOff val="10000"/>
                </a:schemeClr>
              </a:solidFill>
            </a:endParaRPr>
          </a:p>
          <a:p>
            <a:pPr algn="just"/>
            <a:r>
              <a:rPr lang="ro-MD" b="1" dirty="0" smtClean="0">
                <a:solidFill>
                  <a:schemeClr val="accent2">
                    <a:lumMod val="90000"/>
                    <a:lumOff val="10000"/>
                  </a:schemeClr>
                </a:solidFill>
              </a:rPr>
              <a:t>Datoria vamală la export apare:</a:t>
            </a:r>
          </a:p>
          <a:p>
            <a:pPr algn="just">
              <a:buFontTx/>
              <a:buChar char="-"/>
            </a:pPr>
            <a:r>
              <a:rPr lang="ro-MD" b="1" dirty="0" smtClean="0">
                <a:solidFill>
                  <a:schemeClr val="accent2">
                    <a:lumMod val="90000"/>
                    <a:lumOff val="10000"/>
                  </a:schemeClr>
                </a:solidFill>
              </a:rPr>
              <a:t>prin </a:t>
            </a:r>
            <a:r>
              <a:rPr lang="ro-MD" b="1" dirty="0">
                <a:solidFill>
                  <a:schemeClr val="accent2">
                    <a:lumMod val="90000"/>
                    <a:lumOff val="10000"/>
                  </a:schemeClr>
                </a:solidFill>
              </a:rPr>
              <a:t>plasarea mărfurilor supuse drepturilor de export sub regimul de export sau de perfecționare </a:t>
            </a:r>
            <a:r>
              <a:rPr lang="ro-MD" b="1" dirty="0" smtClean="0">
                <a:solidFill>
                  <a:schemeClr val="accent2">
                    <a:lumMod val="90000"/>
                    <a:lumOff val="10000"/>
                  </a:schemeClr>
                </a:solidFill>
              </a:rPr>
              <a:t>pasivă</a:t>
            </a:r>
          </a:p>
          <a:p>
            <a:pPr algn="just">
              <a:buFontTx/>
              <a:buChar char="-"/>
            </a:pPr>
            <a:r>
              <a:rPr lang="ro-MD" b="1" dirty="0">
                <a:solidFill>
                  <a:schemeClr val="accent2">
                    <a:lumMod val="90000"/>
                    <a:lumOff val="10000"/>
                  </a:schemeClr>
                </a:solidFill>
              </a:rPr>
              <a:t>prin nerespectare</a:t>
            </a:r>
          </a:p>
          <a:p>
            <a:pPr marL="0" indent="0">
              <a:buNone/>
            </a:pPr>
            <a:endParaRPr lang="ro-MD" dirty="0"/>
          </a:p>
          <a:p>
            <a:pPr>
              <a:buFontTx/>
              <a:buChar char="-"/>
            </a:pPr>
            <a:endParaRPr lang="ro-MD" dirty="0"/>
          </a:p>
        </p:txBody>
      </p:sp>
      <p:pic>
        <p:nvPicPr>
          <p:cNvPr id="4" name="Рисунок 3"/>
          <p:cNvPicPr>
            <a:picLocks noChangeAspect="1"/>
          </p:cNvPicPr>
          <p:nvPr/>
        </p:nvPicPr>
        <p:blipFill>
          <a:blip r:embed="rId2"/>
          <a:stretch>
            <a:fillRect/>
          </a:stretch>
        </p:blipFill>
        <p:spPr>
          <a:xfrm>
            <a:off x="10237862" y="336432"/>
            <a:ext cx="1243895" cy="962529"/>
          </a:xfrm>
          <a:prstGeom prst="rect">
            <a:avLst/>
          </a:prstGeom>
        </p:spPr>
      </p:pic>
    </p:spTree>
    <p:extLst>
      <p:ext uri="{BB962C8B-B14F-4D97-AF65-F5344CB8AC3E}">
        <p14:creationId xmlns:p14="http://schemas.microsoft.com/office/powerpoint/2010/main" val="1823178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3611"/>
            <a:ext cx="10515600" cy="739472"/>
          </a:xfrm>
        </p:spPr>
        <p:txBody>
          <a:bodyPr>
            <a:normAutofit/>
          </a:bodyPr>
          <a:lstStyle/>
          <a:p>
            <a:pPr algn="ct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RO" dirty="0">
              <a:solidFill>
                <a:schemeClr val="accent2">
                  <a:lumMod val="90000"/>
                  <a:lumOff val="10000"/>
                </a:schemeClr>
              </a:solidFill>
            </a:endParaRPr>
          </a:p>
        </p:txBody>
      </p:sp>
      <p:sp>
        <p:nvSpPr>
          <p:cNvPr id="3" name="Объект 2"/>
          <p:cNvSpPr>
            <a:spLocks noGrp="1"/>
          </p:cNvSpPr>
          <p:nvPr>
            <p:ph idx="1"/>
          </p:nvPr>
        </p:nvSpPr>
        <p:spPr>
          <a:xfrm>
            <a:off x="854101" y="1104523"/>
            <a:ext cx="10515600" cy="5450185"/>
          </a:xfrm>
        </p:spPr>
        <p:txBody>
          <a:bodyPr>
            <a:noAutofit/>
          </a:bodyPr>
          <a:lstStyle/>
          <a:p>
            <a:pPr marL="0" indent="0" algn="just">
              <a:buNone/>
            </a:pP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9. cărțile, publicațiile și documentele, precum și materialele audiovizuale cu caracter educațional, științific sau cultural ale Organizației Națiunilor Unite </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sau ale oricăreia dintre instituțiile sale specializate, destinate Agenției de Stat pentru Proprietate Intelectuală.</a:t>
            </a:r>
          </a:p>
          <a:p>
            <a:pPr marL="0" indent="0" algn="just">
              <a:buNone/>
            </a:pP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10</a:t>
            </a:r>
            <a:r>
              <a:rPr lang="ro-RO" sz="1800" b="1" dirty="0">
                <a:solidFill>
                  <a:schemeClr val="accent2">
                    <a:lumMod val="90000"/>
                    <a:lumOff val="10000"/>
                  </a:schemeClr>
                </a:solidFill>
                <a:latin typeface="Times New Roman" panose="02020603050405020304" pitchFamily="18" charset="0"/>
                <a:cs typeface="Times New Roman" panose="02020603050405020304" pitchFamily="18" charset="0"/>
              </a:rPr>
              <a:t>. Materiale de informare </a:t>
            </a: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turistică:</a:t>
            </a:r>
            <a:endParaRPr lang="ro-RO" sz="18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a) documentația (cărți, reviste, ghiduri, pliante, broșuri, calendare ilustrate, afișe și fotografii înrămate sau neînrămate) destinată a fi distribuită gratuit cu scopul principal de a încuraja publicul să viziteze țări străine și să participe la întâlniri sau evenimente culturale, turistice, sportive, religioase ori profesionale, cu condiția ca asemenea materiale să nu conțină mai mult de 25% reclamă comercială privată, cu excepția reclamelor comerciale private pentru agenții economici din Republica Moldova, și să aibă ca scop evident  promovarea turistică;</a:t>
            </a:r>
          </a:p>
          <a:p>
            <a:pPr marL="0" indent="0" algn="just">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b) listele și anuarele hotelurilor străine, publicate de către agențiile oficiale de turism sau sub auspiciile/patronajul lor, și orarele pentru serviciile de transport străine, care se distribuie gratuit și care nu conțin mai mult de 25% reclamă comercială privată, cu excepția reclamelor comerciale private pentru agenții economici din Republica Moldova;</a:t>
            </a:r>
          </a:p>
          <a:p>
            <a:pPr marL="0" indent="0" algn="just">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c) materialul de referință furnizat reprezentanților acreditați sau corespondenților numiți de către agențiile de turism străine, care nu este destinat pentru distribuție, precum: anuare, liste de numere de telefon sau de fax, liste hoteliere, cataloage ale târgurilor, specimene de mărfuri artizanale având o valoare neglijabilă și materiale privind muzee, universități, stațiuni balneoclimaterice sau alte instituții similare.</a:t>
            </a:r>
            <a:endPar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spcBef>
                <a:spcPts val="0"/>
              </a:spcBef>
              <a:buNone/>
            </a:pPr>
            <a:endParaRPr lang="ro-RO" sz="11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22350" y="1"/>
            <a:ext cx="957469" cy="803082"/>
          </a:xfrm>
          <a:prstGeom prst="rect">
            <a:avLst/>
          </a:prstGeom>
        </p:spPr>
      </p:pic>
      <p:pic>
        <p:nvPicPr>
          <p:cNvPr id="5" name="Рисунок 4"/>
          <p:cNvPicPr>
            <a:picLocks noChangeAspect="1"/>
          </p:cNvPicPr>
          <p:nvPr/>
        </p:nvPicPr>
        <p:blipFill>
          <a:blip r:embed="rId3"/>
          <a:stretch>
            <a:fillRect/>
          </a:stretch>
        </p:blipFill>
        <p:spPr>
          <a:xfrm>
            <a:off x="9347989" y="0"/>
            <a:ext cx="1807691" cy="803082"/>
          </a:xfrm>
          <a:prstGeom prst="rect">
            <a:avLst/>
          </a:prstGeom>
        </p:spPr>
      </p:pic>
    </p:spTree>
    <p:extLst>
      <p:ext uri="{BB962C8B-B14F-4D97-AF65-F5344CB8AC3E}">
        <p14:creationId xmlns:p14="http://schemas.microsoft.com/office/powerpoint/2010/main" val="390105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2551"/>
            <a:ext cx="10515600" cy="1025496"/>
          </a:xfrm>
        </p:spPr>
        <p:txBody>
          <a:bodyPr/>
          <a:lstStyle/>
          <a:p>
            <a:pPr algn="ct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MD" dirty="0">
              <a:solidFill>
                <a:schemeClr val="accent2">
                  <a:lumMod val="90000"/>
                  <a:lumOff val="10000"/>
                </a:schemeClr>
              </a:solidFill>
            </a:endParaRPr>
          </a:p>
        </p:txBody>
      </p:sp>
      <p:sp>
        <p:nvSpPr>
          <p:cNvPr id="3" name="Объект 2"/>
          <p:cNvSpPr>
            <a:spLocks noGrp="1"/>
          </p:cNvSpPr>
          <p:nvPr>
            <p:ph idx="1"/>
          </p:nvPr>
        </p:nvSpPr>
        <p:spPr>
          <a:xfrm>
            <a:off x="838200" y="1128048"/>
            <a:ext cx="10515600" cy="5580402"/>
          </a:xfrm>
        </p:spPr>
        <p:txBody>
          <a:bodyPr>
            <a:normAutofit/>
          </a:bodyPr>
          <a:lstStyle/>
          <a:p>
            <a:pPr marL="0" lvl="0" indent="0" algn="just">
              <a:spcBef>
                <a:spcPts val="0"/>
              </a:spcBef>
              <a:buNone/>
            </a:pPr>
            <a:r>
              <a:rPr lang="ro-RO" sz="1200" b="1" dirty="0">
                <a:solidFill>
                  <a:schemeClr val="accent2">
                    <a:lumMod val="90000"/>
                    <a:lumOff val="10000"/>
                  </a:schemeClr>
                </a:solidFill>
                <a:latin typeface="Times New Roman" panose="02020603050405020304" pitchFamily="18" charset="0"/>
                <a:cs typeface="Times New Roman" panose="02020603050405020304" pitchFamily="18" charset="0"/>
              </a:rPr>
              <a:t>11</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600" b="1" dirty="0">
                <a:solidFill>
                  <a:schemeClr val="accent2">
                    <a:lumMod val="90000"/>
                    <a:lumOff val="10000"/>
                  </a:schemeClr>
                </a:solidFill>
                <a:latin typeface="Times New Roman" panose="02020603050405020304" pitchFamily="18" charset="0"/>
                <a:cs typeface="Times New Roman" panose="02020603050405020304" pitchFamily="18" charset="0"/>
              </a:rPr>
              <a:t>Diverse documente și mărfuri</a:t>
            </a:r>
          </a:p>
          <a:p>
            <a:pPr marL="0" lvl="0" indent="0" algn="just">
              <a:spcBef>
                <a:spcPts val="0"/>
              </a:spcBef>
              <a:buNone/>
            </a:pPr>
            <a:endParaRPr lang="ro-RO" sz="12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a)</a:t>
            </a:r>
            <a:r>
              <a:rPr lang="ro-RO" sz="12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documente trimise gratuit autorităților publice ale Republicii Moldova;</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b) publicațiile guvernelor străine și publicațiile oficiale ale organismelor internaționale, destinate distribuției gratuite;</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c) buletinele de vot pentru alegerile organizate de organisme stabilite în țări străine;</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d) obiecte ce urmează a fi prezentate ca dovadă sau în alte scopuri similare instanțelor judecătorești sau altor autorități ale Republicii Moldova;</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e) specimene de semnătură și circulare tipărite referitoare la semnăturile trimise ca parte a schimburilor obișnuite de informații între autoritățile publice sau instituțiile bancare;</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f) materiale oficiale tipărite trimise Băncii Naționale a Moldovei;</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g) rapoarte, declarații, note, prospecte, cereri și alte documente alcătuite de operatori economici înregistrați într-o țară străină și trimise destinatarilor sau celor care au subscris pentru titluri de valoare emise de astfel de operatori economici;</a:t>
            </a:r>
          </a:p>
          <a:p>
            <a:pPr marL="0" lvl="0" indent="0" algn="just">
              <a:spcBef>
                <a:spcPts val="0"/>
              </a:spcBef>
              <a:buNone/>
            </a:pP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lvl="0" indent="0" algn="just">
              <a:spcBef>
                <a:spcPts val="0"/>
              </a:spcBef>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h) mijloace de înregistrare (cartele perforate, înregistrări sonore, microfilme etc.) folosite pentru transmiterea, cu titlu gratuit, de informații destinatarului, atât timp cât admiterea cu scutirea drepturilor de import nu contravine normelor din domeniul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concurenței și altele.</a:t>
            </a: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endParaRPr lang="ro-MD" dirty="0"/>
          </a:p>
        </p:txBody>
      </p:sp>
      <p:pic>
        <p:nvPicPr>
          <p:cNvPr id="4" name="Рисунок 3"/>
          <p:cNvPicPr>
            <a:picLocks noChangeAspect="1"/>
          </p:cNvPicPr>
          <p:nvPr/>
        </p:nvPicPr>
        <p:blipFill>
          <a:blip r:embed="rId2"/>
          <a:stretch>
            <a:fillRect/>
          </a:stretch>
        </p:blipFill>
        <p:spPr>
          <a:xfrm>
            <a:off x="1036876" y="10664"/>
            <a:ext cx="1253397" cy="1057560"/>
          </a:xfrm>
          <a:prstGeom prst="rect">
            <a:avLst/>
          </a:prstGeom>
        </p:spPr>
      </p:pic>
      <p:pic>
        <p:nvPicPr>
          <p:cNvPr id="5" name="Рисунок 4"/>
          <p:cNvPicPr>
            <a:picLocks noChangeAspect="1"/>
          </p:cNvPicPr>
          <p:nvPr/>
        </p:nvPicPr>
        <p:blipFill>
          <a:blip r:embed="rId3"/>
          <a:stretch>
            <a:fillRect/>
          </a:stretch>
        </p:blipFill>
        <p:spPr>
          <a:xfrm>
            <a:off x="9596927" y="10664"/>
            <a:ext cx="1955549" cy="1057560"/>
          </a:xfrm>
          <a:prstGeom prst="rect">
            <a:avLst/>
          </a:prstGeom>
        </p:spPr>
      </p:pic>
    </p:spTree>
    <p:extLst>
      <p:ext uri="{BB962C8B-B14F-4D97-AF65-F5344CB8AC3E}">
        <p14:creationId xmlns:p14="http://schemas.microsoft.com/office/powerpoint/2010/main" val="420373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502"/>
            <a:ext cx="10515600" cy="784288"/>
          </a:xfrm>
        </p:spPr>
        <p:txBody>
          <a:bodyPr>
            <a:normAutofit/>
          </a:bodyPr>
          <a:lstStyle/>
          <a:p>
            <a:pPr algn="ctr"/>
            <a: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5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r>
              <a:rPr lang="ro-RO" sz="1800" dirty="0">
                <a:solidFill>
                  <a:prstClr val="black"/>
                </a:solidFill>
                <a:latin typeface="Times New Roman" panose="02020603050405020304" pitchFamily="18" charset="0"/>
                <a:cs typeface="Times New Roman" panose="02020603050405020304" pitchFamily="18" charset="0"/>
              </a:rPr>
              <a:t>)</a:t>
            </a:r>
            <a:endParaRPr lang="ro-RO" dirty="0"/>
          </a:p>
        </p:txBody>
      </p:sp>
      <p:sp>
        <p:nvSpPr>
          <p:cNvPr id="3" name="Объект 2"/>
          <p:cNvSpPr>
            <a:spLocks noGrp="1"/>
          </p:cNvSpPr>
          <p:nvPr>
            <p:ph idx="1"/>
          </p:nvPr>
        </p:nvSpPr>
        <p:spPr>
          <a:xfrm>
            <a:off x="838199" y="1017766"/>
            <a:ext cx="10997725" cy="5665045"/>
          </a:xfrm>
        </p:spPr>
        <p:txBody>
          <a:bodyPr>
            <a:noAutofit/>
          </a:bodyPr>
          <a:lstStyle/>
          <a:p>
            <a:pPr marL="0" indent="0" algn="just">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12</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materiale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auxiliare pentru stivuirea și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protejarea mărfurilor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pe durata transportului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acestora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materiale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diverse, cum ar fi frânghii, paie, textile, hârtie și carton, lemn sau plastic, ce sunt folosite pentru stivuirea și protecția, inclusiv protecția termică, a mărfurilor în timpul transportului lor  dintr-o țară străină pe teritoriul vamal, care, în mod normal, nu sunt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reutilizabile).</a:t>
            </a:r>
          </a:p>
          <a:p>
            <a:pPr marL="0" indent="0" algn="just">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13.</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așternuturi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de paie, furaje și hrană pentru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animale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pe durata transportului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acestora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așternuturile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de paie, furajele și hrana pentru animale de orice tip, încărcate în mijloacele de transport folosite pentru a transporta animale dintr-o țară străină pe teritoriul vamal, cu scopul de a fi distribuite respectivelor animale pe durata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călătoriei).</a:t>
            </a:r>
          </a:p>
          <a:p>
            <a:pPr marL="0" indent="0" algn="just">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14</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materiale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pentru construcția,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întreținerea sau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decorarea monumentelor funerare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sau a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cimitirelor victimelor de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război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mărfurile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de orice fel, importate de către organizații desemnate în acest scop de către Guvernul Republicii Moldova, folosite pentru construcția, întreținerea sau decorarea cimitirelor ori a cavourilor și a monumentelor victimelor de război din țări străine care sunt înmormântate pe teritoriul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vamal).</a:t>
            </a:r>
          </a:p>
          <a:p>
            <a:pPr marL="0" indent="0" algn="just">
              <a:spcBef>
                <a:spcPts val="0"/>
              </a:spcBef>
              <a:buNone/>
            </a:pPr>
            <a:endPar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15</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 Mărfuri pentru filantropie (caritate)</a:t>
            </a: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it-IT"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a:t>
            </a:r>
            <a:r>
              <a:rPr lang="it-IT" sz="1400" dirty="0">
                <a:solidFill>
                  <a:schemeClr val="accent2">
                    <a:lumMod val="90000"/>
                    <a:lumOff val="10000"/>
                  </a:schemeClr>
                </a:solidFill>
                <a:latin typeface="Times New Roman" panose="02020603050405020304" pitchFamily="18" charset="0"/>
                <a:cs typeface="Times New Roman" panose="02020603050405020304" pitchFamily="18" charset="0"/>
              </a:rPr>
              <a:t>) mărfurile indispensabile importate de instituțiile de stat sau alte organizații filantropice stabilite de Guvern, pentru a fi distribuite gratuit persoanelor nevoiașe;</a:t>
            </a:r>
          </a:p>
          <a:p>
            <a:pPr marL="0" indent="0" algn="just">
              <a:spcBef>
                <a:spcPts val="0"/>
              </a:spcBef>
              <a:buNone/>
            </a:pP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b</a:t>
            </a:r>
            <a:r>
              <a:rPr lang="it-IT" sz="1400" dirty="0">
                <a:solidFill>
                  <a:schemeClr val="accent2">
                    <a:lumMod val="90000"/>
                    <a:lumOff val="10000"/>
                  </a:schemeClr>
                </a:solidFill>
                <a:latin typeface="Times New Roman" panose="02020603050405020304" pitchFamily="18" charset="0"/>
                <a:cs typeface="Times New Roman" panose="02020603050405020304" pitchFamily="18" charset="0"/>
              </a:rPr>
              <a:t>) mărfurile de orice tip trimise gratuit de către o persoană sau o organizație stabilită în afara teritoriului vamal și fără nicio intenție comercială din partea expeditorului către instituții de stat sau alte organizații filantropice stabilite de Guvern, pentru a fi folosite în beneficiul persoanelor nevoiașe;</a:t>
            </a:r>
          </a:p>
          <a:p>
            <a:pPr marL="0" indent="0" algn="just">
              <a:spcBef>
                <a:spcPts val="0"/>
              </a:spcBef>
              <a:buNone/>
            </a:pP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c</a:t>
            </a:r>
            <a:r>
              <a:rPr lang="it-IT" sz="1400" dirty="0">
                <a:solidFill>
                  <a:schemeClr val="accent2">
                    <a:lumMod val="90000"/>
                    <a:lumOff val="10000"/>
                  </a:schemeClr>
                </a:solidFill>
                <a:latin typeface="Times New Roman" panose="02020603050405020304" pitchFamily="18" charset="0"/>
                <a:cs typeface="Times New Roman" panose="02020603050405020304" pitchFamily="18" charset="0"/>
              </a:rPr>
              <a:t>) echipamentele și rechizitele de birou trimise gratuit de către o persoană sau o organizație stabilită în afara teritoriului vamal și fără nicio intenție comercială din partea expeditorului către organizații filantropice stabilite de Guvern, pentru a fi utilizate exclusiv pentru necesități operaționale sau pentru îndeplinirea scopurilor filantropice</a:t>
            </a: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endParaRPr lang="ro-MD" sz="14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MD" sz="1400" i="1" dirty="0" smtClean="0">
                <a:solidFill>
                  <a:schemeClr val="accent2">
                    <a:lumMod val="90000"/>
                    <a:lumOff val="10000"/>
                  </a:schemeClr>
                </a:solidFill>
                <a:latin typeface="Times New Roman" panose="02020603050405020304" pitchFamily="18" charset="0"/>
                <a:cs typeface="Times New Roman" panose="02020603050405020304" pitchFamily="18" charset="0"/>
              </a:rPr>
              <a:t>M</a:t>
            </a:r>
            <a:r>
              <a:rPr lang="it-IT" sz="1400" i="1" dirty="0" smtClean="0">
                <a:solidFill>
                  <a:schemeClr val="accent2">
                    <a:lumMod val="90000"/>
                    <a:lumOff val="10000"/>
                  </a:schemeClr>
                </a:solidFill>
                <a:latin typeface="Times New Roman" panose="02020603050405020304" pitchFamily="18" charset="0"/>
                <a:cs typeface="Times New Roman" panose="02020603050405020304" pitchFamily="18" charset="0"/>
              </a:rPr>
              <a:t>ărfuri </a:t>
            </a:r>
            <a:r>
              <a:rPr lang="it-IT" sz="1400" i="1" dirty="0">
                <a:solidFill>
                  <a:schemeClr val="accent2">
                    <a:lumMod val="90000"/>
                    <a:lumOff val="10000"/>
                  </a:schemeClr>
                </a:solidFill>
                <a:latin typeface="Times New Roman" panose="02020603050405020304" pitchFamily="18" charset="0"/>
                <a:cs typeface="Times New Roman" panose="02020603050405020304" pitchFamily="18" charset="0"/>
              </a:rPr>
              <a:t>indispensabile înseamnă mărfuri de strictă necesitate: </a:t>
            </a:r>
            <a:r>
              <a:rPr lang="it-IT" sz="1400" dirty="0">
                <a:solidFill>
                  <a:schemeClr val="accent2">
                    <a:lumMod val="90000"/>
                    <a:lumOff val="10000"/>
                  </a:schemeClr>
                </a:solidFill>
                <a:latin typeface="Times New Roman" panose="02020603050405020304" pitchFamily="18" charset="0"/>
                <a:cs typeface="Times New Roman" panose="02020603050405020304" pitchFamily="18" charset="0"/>
              </a:rPr>
              <a:t>hrană, medicamente, îmbrăcăminte, încălțăminte, lenjerie de pat</a:t>
            </a:r>
            <a:r>
              <a:rPr lang="it-IT"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endParaRPr lang="ro-RO" sz="1400" i="1"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i="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Scutirea </a:t>
            </a:r>
            <a:r>
              <a:rPr lang="ro-RO" sz="1400" i="1" dirty="0">
                <a:solidFill>
                  <a:schemeClr val="accent2">
                    <a:lumMod val="90000"/>
                    <a:lumOff val="10000"/>
                  </a:schemeClr>
                </a:solidFill>
                <a:latin typeface="Times New Roman" panose="02020603050405020304" pitchFamily="18" charset="0"/>
                <a:cs typeface="Times New Roman" panose="02020603050405020304" pitchFamily="18" charset="0"/>
              </a:rPr>
              <a:t>nu se acordă pentru</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a) produse alcoolice</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b) tutun și produse din tutun</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c) cafea și ceai</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 autovehicule, cu excepția ambulanțelor</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lgn="just">
              <a:spcBef>
                <a:spcPts val="0"/>
              </a:spcBef>
              <a:buNone/>
            </a:pPr>
            <a:endParaRPr lang="ro-RO" sz="1300" dirty="0">
              <a:solidFill>
                <a:prstClr val="black"/>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338" y="0"/>
            <a:ext cx="897776" cy="7564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833" y="0"/>
            <a:ext cx="1397171" cy="756458"/>
          </a:xfrm>
          <a:prstGeom prst="rect">
            <a:avLst/>
          </a:prstGeom>
        </p:spPr>
      </p:pic>
    </p:spTree>
    <p:extLst>
      <p:ext uri="{BB962C8B-B14F-4D97-AF65-F5344CB8AC3E}">
        <p14:creationId xmlns:p14="http://schemas.microsoft.com/office/powerpoint/2010/main" val="2272020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46204"/>
          </a:xfrm>
        </p:spPr>
        <p:txBody>
          <a:bodyPr>
            <a:normAutofit/>
          </a:bodyPr>
          <a:lstStyle/>
          <a:p>
            <a:pPr algn="ctr"/>
            <a:r>
              <a:rPr lang="ro-RO" sz="26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drepturi de import </a:t>
            </a:r>
            <a:br>
              <a:rPr lang="ro-RO" sz="26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1800" b="1"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 din Codul vamal nr.95/2021)</a:t>
            </a:r>
            <a:endParaRPr lang="ro-RO" b="1" dirty="0">
              <a:solidFill>
                <a:schemeClr val="accent2">
                  <a:lumMod val="90000"/>
                  <a:lumOff val="10000"/>
                </a:schemeClr>
              </a:solidFill>
            </a:endParaRPr>
          </a:p>
        </p:txBody>
      </p:sp>
      <p:sp>
        <p:nvSpPr>
          <p:cNvPr id="3" name="Объект 2"/>
          <p:cNvSpPr>
            <a:spLocks noGrp="1"/>
          </p:cNvSpPr>
          <p:nvPr>
            <p:ph idx="1"/>
          </p:nvPr>
        </p:nvSpPr>
        <p:spPr>
          <a:xfrm>
            <a:off x="838200" y="1057523"/>
            <a:ext cx="10515600" cy="5252742"/>
          </a:xfrm>
        </p:spPr>
        <p:txBody>
          <a:bodyPr>
            <a:normAutofit/>
          </a:bodyPr>
          <a:lstStyle/>
          <a:p>
            <a:pPr marL="0" indent="0" algn="just">
              <a:buNone/>
            </a:pPr>
            <a:r>
              <a:rPr lang="ro-RO" sz="1600" b="1" dirty="0" smtClean="0">
                <a:solidFill>
                  <a:schemeClr val="accent2">
                    <a:lumMod val="90000"/>
                    <a:lumOff val="10000"/>
                  </a:schemeClr>
                </a:solidFill>
                <a:latin typeface="Times New Roman" panose="02020603050405020304" pitchFamily="18" charset="0"/>
                <a:cs typeface="Times New Roman" panose="02020603050405020304" pitchFamily="18" charset="0"/>
              </a:rPr>
              <a:t>16. </a:t>
            </a:r>
            <a:r>
              <a:rPr lang="ro-RO" sz="1600" b="1" dirty="0">
                <a:solidFill>
                  <a:schemeClr val="accent2">
                    <a:lumMod val="90000"/>
                    <a:lumOff val="10000"/>
                  </a:schemeClr>
                </a:solidFill>
                <a:latin typeface="Times New Roman" panose="02020603050405020304" pitchFamily="18" charset="0"/>
                <a:cs typeface="Times New Roman" panose="02020603050405020304" pitchFamily="18" charset="0"/>
              </a:rPr>
              <a:t>Bunuri pentru uzul victimelor </a:t>
            </a:r>
            <a:r>
              <a:rPr lang="ro-RO" sz="1600" b="1" dirty="0" smtClean="0">
                <a:solidFill>
                  <a:schemeClr val="accent2">
                    <a:lumMod val="90000"/>
                    <a:lumOff val="10000"/>
                  </a:schemeClr>
                </a:solidFill>
                <a:latin typeface="Times New Roman" panose="02020603050405020304" pitchFamily="18" charset="0"/>
                <a:cs typeface="Times New Roman" panose="02020603050405020304" pitchFamily="18" charset="0"/>
              </a:rPr>
              <a:t>dezastrelor</a:t>
            </a:r>
          </a:p>
          <a:p>
            <a:pPr marL="0" indent="0" algn="just">
              <a:lnSpc>
                <a:spcPct val="70000"/>
              </a:lnSpc>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Guvernul aprobă lista bunurilor, a instituțiilor de stat și a organizațiilor ce vor beneficia de scutiri de drepturi de import pentru bunurile destinate:</a:t>
            </a:r>
          </a:p>
          <a:p>
            <a:pPr marL="0" indent="0" algn="just">
              <a:lnSpc>
                <a:spcPct val="70000"/>
              </a:lnSpc>
              <a:buNone/>
            </a:pP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a</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 distribuirii gratuite către victimele dezastrelor care afectează teritoriul Republicii Moldova; sau</a:t>
            </a:r>
          </a:p>
          <a:p>
            <a:pPr marL="0" indent="0" algn="just">
              <a:lnSpc>
                <a:spcPct val="70000"/>
              </a:lnSpc>
              <a:buNone/>
            </a:pP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b) distribuirii gratuite către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victimele dezastrelor,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rămânând în același timp în proprietatea instituțiilor de stat sau a organizațiilor în cauză.</a:t>
            </a:r>
          </a:p>
          <a:p>
            <a:pPr marL="0" indent="0" algn="just">
              <a:lnSpc>
                <a:spcPct val="70000"/>
              </a:lnSpc>
              <a:buNone/>
            </a:pP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Bunurile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importate de către instituțiile de stat sau organizațiile de salvare stabilite de Guvern pentru necesitățile proprii pe perioada activității lor beneficiază de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în aceleași condiții</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lgn="just">
              <a:buNone/>
            </a:pPr>
            <a:r>
              <a:rPr lang="ro-RO" sz="1600" b="1" dirty="0" smtClean="0">
                <a:solidFill>
                  <a:schemeClr val="accent2">
                    <a:lumMod val="90000"/>
                    <a:lumOff val="10000"/>
                  </a:schemeClr>
                </a:solidFill>
                <a:latin typeface="Times New Roman" panose="02020603050405020304" pitchFamily="18" charset="0"/>
                <a:cs typeface="Times New Roman" panose="02020603050405020304" pitchFamily="18" charset="0"/>
              </a:rPr>
              <a:t>Excepție </a:t>
            </a:r>
            <a:r>
              <a:rPr lang="ro-RO" sz="1600" b="1" dirty="0">
                <a:solidFill>
                  <a:schemeClr val="accent2">
                    <a:lumMod val="90000"/>
                    <a:lumOff val="10000"/>
                  </a:schemeClr>
                </a:solidFill>
                <a:latin typeface="Times New Roman" panose="02020603050405020304" pitchFamily="18" charset="0"/>
                <a:cs typeface="Times New Roman" panose="02020603050405020304" pitchFamily="18" charset="0"/>
              </a:rPr>
              <a:t>de la scutire</a:t>
            </a:r>
          </a:p>
          <a:p>
            <a:pPr marL="0" indent="0" algn="just">
              <a:buNone/>
            </a:pP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Nu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se acordă scutire pentru materialele și echipamentele destinate reconstrucției zonelor calamitate.</a:t>
            </a:r>
          </a:p>
          <a:p>
            <a:pPr marL="0" indent="0">
              <a:buNone/>
            </a:pPr>
            <a:r>
              <a:rPr lang="ro-RO" sz="1600" b="1" dirty="0">
                <a:solidFill>
                  <a:schemeClr val="accent2">
                    <a:lumMod val="90000"/>
                    <a:lumOff val="10000"/>
                  </a:schemeClr>
                </a:solidFill>
                <a:latin typeface="Times New Roman" panose="02020603050405020304" pitchFamily="18" charset="0"/>
                <a:cs typeface="Times New Roman" panose="02020603050405020304" pitchFamily="18" charset="0"/>
              </a:rPr>
              <a:t>Restricții privind acordarea </a:t>
            </a:r>
            <a:r>
              <a:rPr lang="ro-RO" sz="1600"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scutirilor</a:t>
            </a:r>
            <a:endParaRPr lang="ro-RO" sz="16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Bunurile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după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ce încetează să mai fie utilizate de către victimele dezastrelor, nu pot fi împrumutate, gajate, date în locațiune, comodat, cesiune, transmise sub orice altă formă de dare în posesie ori folosință, cu titlu oneros sau gratuit, decât cu acordul Serviciului Vamal</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6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buNone/>
            </a:pP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În cazul în care bunurile sunt împrumutate, gajate, date în locațiune, comodat, cesiune, transmise sub orice altă formă de dare în posesie ori folosință, cu titlu oneros sau gratuit, unei instituții de stat sau organizații în drept să beneficieze de scutire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sau</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 după caz, unei instituții de stat sau organizații în drept să beneficieze de </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 </a:t>
            </a:r>
            <a:r>
              <a:rPr lang="ro-RO" sz="1600" dirty="0">
                <a:solidFill>
                  <a:schemeClr val="accent2">
                    <a:lumMod val="90000"/>
                    <a:lumOff val="10000"/>
                  </a:schemeClr>
                </a:solidFill>
                <a:latin typeface="Times New Roman" panose="02020603050405020304" pitchFamily="18" charset="0"/>
                <a:cs typeface="Times New Roman" panose="02020603050405020304" pitchFamily="18" charset="0"/>
              </a:rPr>
              <a:t>scutirea continuă să fie acordată cu condiția ca această instituție de stat sau organizație să le folosească în scopuri care conferă dreptul la o astfel de scutire</a:t>
            </a:r>
            <a:r>
              <a:rPr lang="ro-RO" sz="16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buNone/>
            </a:pPr>
            <a:endParaRPr lang="ro-RO" sz="1300" b="1" dirty="0" smtClean="0">
              <a:latin typeface="Times New Roman" panose="02020603050405020304" pitchFamily="18" charset="0"/>
              <a:cs typeface="Times New Roman" panose="02020603050405020304" pitchFamily="18" charset="0"/>
            </a:endParaRPr>
          </a:p>
          <a:p>
            <a:pPr marL="0" indent="0">
              <a:buNone/>
            </a:pPr>
            <a:endParaRPr lang="ro-RO" sz="13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38199" y="-1"/>
            <a:ext cx="1006503" cy="946205"/>
          </a:xfrm>
          <a:prstGeom prst="rect">
            <a:avLst/>
          </a:prstGeom>
        </p:spPr>
      </p:pic>
      <p:pic>
        <p:nvPicPr>
          <p:cNvPr id="5" name="Рисунок 4"/>
          <p:cNvPicPr>
            <a:picLocks noChangeAspect="1"/>
          </p:cNvPicPr>
          <p:nvPr/>
        </p:nvPicPr>
        <p:blipFill>
          <a:blip r:embed="rId3"/>
          <a:stretch>
            <a:fillRect/>
          </a:stretch>
        </p:blipFill>
        <p:spPr>
          <a:xfrm>
            <a:off x="9951598" y="0"/>
            <a:ext cx="1402202" cy="755970"/>
          </a:xfrm>
          <a:prstGeom prst="rect">
            <a:avLst/>
          </a:prstGeom>
        </p:spPr>
      </p:pic>
    </p:spTree>
    <p:extLst>
      <p:ext uri="{BB962C8B-B14F-4D97-AF65-F5344CB8AC3E}">
        <p14:creationId xmlns:p14="http://schemas.microsoft.com/office/powerpoint/2010/main" val="267690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8065"/>
            <a:ext cx="10515600" cy="764771"/>
          </a:xfrm>
        </p:spPr>
        <p:txBody>
          <a:bodyPr>
            <a:normAutofit/>
          </a:bodyPr>
          <a:lstStyle/>
          <a:p>
            <a:pPr algn="ctr"/>
            <a: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t>Scutirea </a:t>
            </a:r>
            <a:r>
              <a:rPr lang="ro-RO" sz="2800" b="1" dirty="0" smtClean="0">
                <a:solidFill>
                  <a:schemeClr val="accent2">
                    <a:lumMod val="90000"/>
                    <a:lumOff val="10000"/>
                  </a:schemeClr>
                </a:solidFill>
                <a:latin typeface="Times New Roman" panose="02020603050405020304" pitchFamily="18" charset="0"/>
                <a:cs typeface="Times New Roman" panose="02020603050405020304" pitchFamily="18" charset="0"/>
              </a:rPr>
              <a:t>de taxă vamală                     </a:t>
            </a:r>
            <a: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t/>
            </a:r>
            <a:b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a:t>
            </a: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III </a:t>
            </a: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din Codul vamal nr</a:t>
            </a:r>
            <a:r>
              <a:rPr lang="ro-RO" sz="2000" b="1" dirty="0" smtClean="0">
                <a:solidFill>
                  <a:schemeClr val="accent2">
                    <a:lumMod val="90000"/>
                    <a:lumOff val="10000"/>
                  </a:schemeClr>
                </a:solidFill>
                <a:latin typeface="Times New Roman" panose="02020603050405020304" pitchFamily="18" charset="0"/>
                <a:cs typeface="Times New Roman" panose="02020603050405020304" pitchFamily="18" charset="0"/>
              </a:rPr>
              <a:t>. 95/2021</a:t>
            </a:r>
            <a:r>
              <a:rPr lang="ro-RO" sz="2000" b="1" dirty="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b="1" dirty="0">
              <a:solidFill>
                <a:schemeClr val="accent2">
                  <a:lumMod val="90000"/>
                  <a:lumOff val="10000"/>
                </a:schemeClr>
              </a:solidFill>
            </a:endParaRPr>
          </a:p>
        </p:txBody>
      </p:sp>
      <p:sp>
        <p:nvSpPr>
          <p:cNvPr id="3" name="Объект 2"/>
          <p:cNvSpPr>
            <a:spLocks noGrp="1"/>
          </p:cNvSpPr>
          <p:nvPr>
            <p:ph idx="1"/>
          </p:nvPr>
        </p:nvSpPr>
        <p:spPr>
          <a:xfrm>
            <a:off x="838200" y="980901"/>
            <a:ext cx="10515600" cy="5810596"/>
          </a:xfrm>
        </p:spPr>
        <p:txBody>
          <a:bodyPr>
            <a:normAutofit fontScale="85000" lnSpcReduction="20000"/>
          </a:bodyPr>
          <a:lstStyle/>
          <a:p>
            <a:pPr marL="0" indent="0" algn="just">
              <a:buNone/>
            </a:pPr>
            <a:r>
              <a:rPr lang="ro-RO" sz="1500" dirty="0" smtClean="0">
                <a:latin typeface="Times New Roman" panose="02020603050405020304" pitchFamily="18" charset="0"/>
                <a:cs typeface="Times New Roman" panose="02020603050405020304" pitchFamily="18" charset="0"/>
              </a:rPr>
              <a:t> </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Codul vamal a preluat  </a:t>
            </a:r>
            <a:r>
              <a:rPr lang="pt-BR"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scut</a:t>
            </a:r>
            <a:r>
              <a:rPr lang="ro-MD"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irile </a:t>
            </a:r>
            <a:r>
              <a:rPr lang="pt-BR"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 de taxa vamală</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  din </a:t>
            </a:r>
            <a:r>
              <a:rPr lang="es-ES"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Legea nr. 1380/1997 cu privire la tariful vamal</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lgn="just">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Suplimentar, </a:t>
            </a:r>
            <a:r>
              <a:rPr lang="ro-RO" sz="1800" i="1" dirty="0">
                <a:solidFill>
                  <a:schemeClr val="accent2">
                    <a:lumMod val="90000"/>
                    <a:lumOff val="10000"/>
                  </a:schemeClr>
                </a:solidFill>
                <a:latin typeface="Times New Roman" panose="02020603050405020304" pitchFamily="18" charset="0"/>
                <a:cs typeface="Times New Roman" panose="02020603050405020304" pitchFamily="18" charset="0"/>
              </a:rPr>
              <a:t>s</a:t>
            </a:r>
            <a:r>
              <a:rPr lang="ro-RO" sz="1800" i="1" dirty="0" smtClean="0">
                <a:solidFill>
                  <a:schemeClr val="accent2">
                    <a:lumMod val="90000"/>
                    <a:lumOff val="10000"/>
                  </a:schemeClr>
                </a:solidFill>
                <a:latin typeface="Times New Roman" panose="02020603050405020304" pitchFamily="18" charset="0"/>
                <a:cs typeface="Times New Roman" panose="02020603050405020304" pitchFamily="18" charset="0"/>
              </a:rPr>
              <a:t>e scutesc de taxă vamală</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457200" indent="-457200" algn="just">
              <a:buAutoNum type="arabicPeriod"/>
            </a:pP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Loturi de marfă cu valoare nesemnificativă</a:t>
            </a:r>
          </a:p>
          <a:p>
            <a:pPr marL="0" indent="0" algn="just">
              <a:buNone/>
            </a:pPr>
            <a:r>
              <a:rPr lang="ro-RO" sz="1800" i="1" dirty="0" smtClean="0">
                <a:solidFill>
                  <a:schemeClr val="accent2">
                    <a:lumMod val="90000"/>
                    <a:lumOff val="10000"/>
                  </a:schemeClr>
                </a:solidFill>
                <a:latin typeface="Times New Roman" panose="02020603050405020304" pitchFamily="18" charset="0"/>
                <a:cs typeface="Times New Roman" panose="02020603050405020304" pitchFamily="18" charset="0"/>
              </a:rPr>
              <a:t>loturile de marfă</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 care sunt expediate direct dintr-o țară străină unui destinatar în Republica Moldova și conțin bunuri a căror </a:t>
            </a:r>
            <a:r>
              <a:rPr lang="ro-RO" sz="1800" i="1" u="sng" dirty="0" smtClean="0">
                <a:solidFill>
                  <a:schemeClr val="accent2">
                    <a:lumMod val="90000"/>
                    <a:lumOff val="10000"/>
                  </a:schemeClr>
                </a:solidFill>
                <a:latin typeface="Times New Roman" panose="02020603050405020304" pitchFamily="18" charset="0"/>
                <a:cs typeface="Times New Roman" panose="02020603050405020304" pitchFamily="18" charset="0"/>
              </a:rPr>
              <a:t>valoare intrinsecă nu depășește 150 de euro/lot marfă.</a:t>
            </a:r>
          </a:p>
          <a:p>
            <a:pPr marL="0" indent="0" algn="just">
              <a:spcBef>
                <a:spcPts val="0"/>
              </a:spcBef>
              <a:buNone/>
            </a:pPr>
            <a:endParaRPr lang="ro-RO" sz="1800" dirty="0" smtClean="0">
              <a:solidFill>
                <a:schemeClr val="accent2">
                  <a:lumMod val="90000"/>
                  <a:lumOff val="10000"/>
                </a:schemeClr>
              </a:solidFill>
              <a:latin typeface="Times New Roman" panose="02020603050405020304" pitchFamily="18" charset="0"/>
              <a:ea typeface="Times New Roman" panose="02020603050405020304" pitchFamily="18" charset="0"/>
            </a:endParaRPr>
          </a:p>
          <a:p>
            <a:pPr marL="0" indent="0" algn="just">
              <a:spcBef>
                <a:spcPts val="0"/>
              </a:spcBef>
              <a:buNone/>
            </a:pPr>
            <a:r>
              <a:rPr lang="ro-RO" sz="1800" i="1" u="sng" dirty="0" smtClean="0">
                <a:solidFill>
                  <a:schemeClr val="accent2">
                    <a:lumMod val="90000"/>
                    <a:lumOff val="10000"/>
                  </a:schemeClr>
                </a:solidFill>
                <a:latin typeface="Times New Roman" panose="02020603050405020304" pitchFamily="18" charset="0"/>
                <a:ea typeface="Times New Roman" panose="02020603050405020304" pitchFamily="18" charset="0"/>
              </a:rPr>
              <a:t>scutirea de taxă vamală nu se acordă pentru:</a:t>
            </a:r>
            <a:endParaRPr lang="ro-RO" sz="1800" dirty="0" smtClean="0">
              <a:solidFill>
                <a:schemeClr val="accent2">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lphaLcParenR"/>
              <a:tabLst>
                <a:tab pos="457200" algn="l"/>
              </a:tabLst>
            </a:pPr>
            <a:r>
              <a:rPr lang="ro-RO" sz="1800" dirty="0" smtClean="0">
                <a:solidFill>
                  <a:schemeClr val="accent2">
                    <a:lumMod val="90000"/>
                    <a:lumOff val="10000"/>
                  </a:schemeClr>
                </a:solidFill>
                <a:latin typeface="Times New Roman" panose="02020603050405020304" pitchFamily="18" charset="0"/>
                <a:ea typeface="Times New Roman" panose="02020603050405020304" pitchFamily="18" charset="0"/>
              </a:rPr>
              <a:t>produse alcoolice;</a:t>
            </a:r>
          </a:p>
          <a:p>
            <a:pPr marL="342900" lvl="0" indent="-342900" algn="just">
              <a:lnSpc>
                <a:spcPct val="120000"/>
              </a:lnSpc>
              <a:spcBef>
                <a:spcPts val="0"/>
              </a:spcBef>
              <a:buFont typeface="+mj-lt"/>
              <a:buAutoNum type="alphaLcParenR"/>
              <a:tabLst>
                <a:tab pos="457200" algn="l"/>
              </a:tabLst>
            </a:pPr>
            <a:r>
              <a:rPr lang="ro-RO" sz="1800" dirty="0" smtClean="0">
                <a:solidFill>
                  <a:schemeClr val="accent2">
                    <a:lumMod val="90000"/>
                    <a:lumOff val="10000"/>
                  </a:schemeClr>
                </a:solidFill>
                <a:latin typeface="Times New Roman" panose="02020603050405020304" pitchFamily="18" charset="0"/>
                <a:ea typeface="Times New Roman" panose="02020603050405020304" pitchFamily="18" charset="0"/>
              </a:rPr>
              <a:t>tutun și produse din tutun;</a:t>
            </a:r>
            <a:endParaRPr lang="ro-RO" sz="1800" dirty="0" smtClean="0">
              <a:solidFill>
                <a:schemeClr val="accent2">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lphaLcParenR"/>
              <a:tabLst>
                <a:tab pos="457200" algn="l"/>
              </a:tabLst>
            </a:pPr>
            <a:r>
              <a:rPr lang="ro-RO" sz="1800" dirty="0" smtClean="0">
                <a:solidFill>
                  <a:schemeClr val="accent2">
                    <a:lumMod val="90000"/>
                    <a:lumOff val="10000"/>
                  </a:schemeClr>
                </a:solidFill>
                <a:latin typeface="Times New Roman" panose="02020603050405020304" pitchFamily="18" charset="0"/>
                <a:ea typeface="Times New Roman" panose="02020603050405020304" pitchFamily="18" charset="0"/>
              </a:rPr>
              <a:t>parfumuri și ape de toaletă;</a:t>
            </a:r>
            <a:endParaRPr lang="ro-RO" sz="1800" dirty="0" smtClean="0">
              <a:solidFill>
                <a:schemeClr val="accent2">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lphaLcParenR"/>
              <a:tabLst>
                <a:tab pos="457200" algn="l"/>
              </a:tabLst>
            </a:pPr>
            <a:r>
              <a:rPr lang="ro-RO" sz="1800" dirty="0" smtClean="0">
                <a:solidFill>
                  <a:schemeClr val="accent2">
                    <a:lumMod val="90000"/>
                    <a:lumOff val="10000"/>
                  </a:schemeClr>
                </a:solidFill>
                <a:latin typeface="Times New Roman" panose="02020603050405020304" pitchFamily="18" charset="0"/>
                <a:ea typeface="Times New Roman" panose="02020603050405020304" pitchFamily="18" charset="0"/>
              </a:rPr>
              <a:t>loturi care nu poartă caracter ocazional.</a:t>
            </a:r>
          </a:p>
          <a:p>
            <a:pPr marL="0" lvl="0" indent="0">
              <a:buNone/>
            </a:pP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2. Bunuri pentru uzul persoanelor nevăzătoare</a:t>
            </a:r>
          </a:p>
          <a:p>
            <a:pPr marL="0" lvl="0" indent="0">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Bunurile special concepute pentru dezvoltarea educațională, științifică sau culturală a nevăzătorilor, așa cum sunt specificate în anexa nr. 3</a:t>
            </a:r>
          </a:p>
          <a:p>
            <a:pPr marL="0" lvl="0" indent="0">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Principalele mărfuri indicate în Anexa nr.3 - Materiale imprimate pentru nevăzători (</a:t>
            </a:r>
            <a:r>
              <a:rPr lang="it-IT"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Alte imprimate, inclusiv imagini, gravuri și fotografii</a:t>
            </a: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lvl="0" indent="0">
              <a:lnSpc>
                <a:spcPct val="110000"/>
              </a:lnSpc>
              <a:buNone/>
            </a:pPr>
            <a:r>
              <a:rPr lang="ro-RO" sz="1800" b="1" dirty="0" smtClean="0">
                <a:solidFill>
                  <a:schemeClr val="accent2">
                    <a:lumMod val="90000"/>
                    <a:lumOff val="10000"/>
                  </a:schemeClr>
                </a:solidFill>
                <a:latin typeface="Times New Roman" panose="02020603050405020304" pitchFamily="18" charset="0"/>
                <a:cs typeface="Times New Roman" panose="02020603050405020304" pitchFamily="18" charset="0"/>
              </a:rPr>
              <a:t>Restricții privind obiectul scutirii</a:t>
            </a:r>
          </a:p>
          <a:p>
            <a:pPr marL="0" lvl="0" indent="0">
              <a:lnSpc>
                <a:spcPct val="110000"/>
              </a:lnSpc>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Bunurile special concepute pentru dezvoltarea educațională, științifică sau culturală a nevăzătorilor, așa cum sunt specificate în anexa nr. 4, cu condiția ca acestea să fie importate de către:</a:t>
            </a:r>
          </a:p>
          <a:p>
            <a:pPr lvl="0">
              <a:lnSpc>
                <a:spcPct val="110000"/>
              </a:lnSpc>
              <a:buFont typeface="Arial" panose="020B0604020202020204" pitchFamily="34" charset="0"/>
              <a:buAutoNum type="alphaLcParenR"/>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nevăzători pentru uz propriu; sau</a:t>
            </a:r>
          </a:p>
          <a:p>
            <a:pPr marL="0" lvl="0" indent="0">
              <a:lnSpc>
                <a:spcPct val="110000"/>
              </a:lnSpc>
              <a:buNone/>
            </a:pPr>
            <a:r>
              <a:rPr lang="ro-RO" sz="1800" dirty="0" smtClean="0">
                <a:solidFill>
                  <a:schemeClr val="accent2">
                    <a:lumMod val="90000"/>
                    <a:lumOff val="10000"/>
                  </a:schemeClr>
                </a:solidFill>
                <a:latin typeface="Times New Roman" panose="02020603050405020304" pitchFamily="18" charset="0"/>
                <a:cs typeface="Times New Roman" panose="02020603050405020304" pitchFamily="18" charset="0"/>
              </a:rPr>
              <a:t>b) instituții de stat sau organizații care asigură educația sau acordarea de asistență nevăzătorilor și care sunt stabilite de Guvern să primească astfel de bunuri cu scutire de taxa vamală.</a:t>
            </a:r>
          </a:p>
          <a:p>
            <a:pPr marL="0" indent="0" algn="just">
              <a:buNone/>
            </a:pPr>
            <a:endParaRPr lang="ro-RO" sz="1700" dirty="0">
              <a:latin typeface="Times New Roman" panose="02020603050405020304" pitchFamily="18" charset="0"/>
              <a:cs typeface="Times New Roman" panose="02020603050405020304" pitchFamily="18" charset="0"/>
            </a:endParaRPr>
          </a:p>
          <a:p>
            <a:pPr marL="0" indent="0">
              <a:buNone/>
            </a:pPr>
            <a:endParaRPr lang="ro-RO"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974" y="-1"/>
            <a:ext cx="1138844" cy="97258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0"/>
            <a:ext cx="1752600" cy="972588"/>
          </a:xfrm>
          <a:prstGeom prst="rect">
            <a:avLst/>
          </a:prstGeom>
        </p:spPr>
      </p:pic>
    </p:spTree>
    <p:extLst>
      <p:ext uri="{BB962C8B-B14F-4D97-AF65-F5344CB8AC3E}">
        <p14:creationId xmlns:p14="http://schemas.microsoft.com/office/powerpoint/2010/main" val="1768237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28154"/>
          </a:xfrm>
        </p:spPr>
        <p:txBody>
          <a:bodyPr>
            <a:normAutofit fontScale="90000"/>
          </a:bodyPr>
          <a:lstStyle/>
          <a:p>
            <a:pPr algn="ctr"/>
            <a: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t>Scutirea de taxă vamală                     </a:t>
            </a:r>
            <a:br>
              <a:rPr lang="ro-RO" sz="2800" b="1" dirty="0">
                <a:solidFill>
                  <a:schemeClr val="accent2">
                    <a:lumMod val="90000"/>
                    <a:lumOff val="10000"/>
                  </a:schemeClr>
                </a:solidFill>
                <a:latin typeface="Times New Roman" panose="02020603050405020304" pitchFamily="18" charset="0"/>
                <a:cs typeface="Times New Roman" panose="02020603050405020304" pitchFamily="18" charset="0"/>
              </a:rPr>
            </a:br>
            <a:r>
              <a:rPr lang="ro-RO" sz="2000" dirty="0">
                <a:solidFill>
                  <a:schemeClr val="accent2">
                    <a:lumMod val="90000"/>
                    <a:lumOff val="10000"/>
                  </a:schemeClr>
                </a:solidFill>
                <a:latin typeface="Times New Roman" panose="02020603050405020304" pitchFamily="18" charset="0"/>
                <a:cs typeface="Times New Roman" panose="02020603050405020304" pitchFamily="18" charset="0"/>
              </a:rPr>
              <a:t>(Titlul VI Capitolul III din Codul vamal nr. 95/2021)</a:t>
            </a:r>
            <a:endParaRPr lang="ro-RO" dirty="0">
              <a:solidFill>
                <a:schemeClr val="accent2">
                  <a:lumMod val="90000"/>
                  <a:lumOff val="10000"/>
                </a:schemeClr>
              </a:solidFill>
            </a:endParaRPr>
          </a:p>
        </p:txBody>
      </p:sp>
      <p:sp>
        <p:nvSpPr>
          <p:cNvPr id="3" name="Объект 2"/>
          <p:cNvSpPr>
            <a:spLocks noGrp="1"/>
          </p:cNvSpPr>
          <p:nvPr>
            <p:ph idx="1"/>
          </p:nvPr>
        </p:nvSpPr>
        <p:spPr>
          <a:xfrm>
            <a:off x="838200" y="975444"/>
            <a:ext cx="10876984" cy="5679797"/>
          </a:xfrm>
        </p:spPr>
        <p:txBody>
          <a:bodyPr>
            <a:normAutofit lnSpcReduction="10000"/>
          </a:bodyPr>
          <a:lstStyle/>
          <a:p>
            <a:pPr marL="0" indent="0">
              <a:buNone/>
            </a:pP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3</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Mijloace de producție și alte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echipamente importate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la transferul de activități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dintr-o țară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străină pe teritoriul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vamal</a:t>
            </a:r>
          </a:p>
          <a:p>
            <a:pPr marL="0" indent="0" algn="just">
              <a:lnSpc>
                <a:spcPct val="70000"/>
              </a:lnSpc>
              <a:spcBef>
                <a:spcPts val="0"/>
              </a:spcBef>
              <a:buNone/>
            </a:pPr>
            <a:endPar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M</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ijloacele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de producție și alte echipamente aparținând întreprinderilor care își încetează definitiv activitatea într-o țară străină și se mută pe teritoriul vamal al Republicii Moldova pentru a desfășura o activitate similară sunt scutite de taxa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vamală.</a:t>
            </a:r>
          </a:p>
          <a:p>
            <a:pPr marL="0" indent="0" algn="just">
              <a:lnSpc>
                <a:spcPct val="100000"/>
              </a:lnSpc>
              <a:buNone/>
            </a:pP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Dacă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întreprinderea transferată implică o activitate agricolă, șeptelul este, de asemenea, scutit de taxa vamală</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p>
          <a:p>
            <a:pPr marL="0" indent="0" algn="just">
              <a:lnSpc>
                <a:spcPct val="100000"/>
              </a:lnSpc>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Limitări</a:t>
            </a:r>
            <a:endPar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Scutirea de taxa vamală se limitează la mijloacele de producție și alte echipamente care</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a) cu excepția cazurilor speciale justificate de anumite circumstanțe, au fost folosite în fapt de întreprindere cu minimum 12 luni înainte de data la care întreprinderea și-a încetat activitatea într-un stat străin din care își transferă activitatea</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b) sunt destinate folosirii în aceleași scopuri după transfer</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c) sunt adecvate întreprinderii respective prin natura și mărimea lor</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Excepție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de la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scutire</a:t>
            </a:r>
            <a:endPar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S</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cutire </a:t>
            </a: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nu se acordă întreprinderilor al căror transfer pe teritoriul vamal este rezultatul unei fuziuni sau se face în scopul fuziunii ori al absorbției de către o întreprindere înființată pe teritoriul vamal, fără schimbarea profilului de </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activitate.</a:t>
            </a:r>
          </a:p>
          <a:p>
            <a:pPr marL="0" indent="0" algn="just">
              <a:lnSpc>
                <a:spcPct val="100000"/>
              </a:lnSpc>
              <a:buNone/>
            </a:pP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Restricții </a:t>
            </a:r>
            <a:r>
              <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rPr>
              <a:t>privind obiectul </a:t>
            </a:r>
            <a:r>
              <a:rPr lang="ro-RO" sz="1400" b="1" dirty="0" smtClean="0">
                <a:solidFill>
                  <a:schemeClr val="accent2">
                    <a:lumMod val="90000"/>
                    <a:lumOff val="10000"/>
                  </a:schemeClr>
                </a:solidFill>
                <a:latin typeface="Times New Roman" panose="02020603050405020304" pitchFamily="18" charset="0"/>
                <a:cs typeface="Times New Roman" panose="02020603050405020304" pitchFamily="18" charset="0"/>
              </a:rPr>
              <a:t>scutirii</a:t>
            </a:r>
            <a:endParaRPr lang="ro-RO" sz="1400" b="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Nu se acordă scutiri pentru</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a) mijloacele de transport care nu fac parte din categoria mijloacelor de producție sau a celor folosite în sectorul de servicii</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b) rezervele de orice fel destinate consumului uman sau hrănirii animalelor</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c) combustibilul și rezervele de materii prime sau de produse finite și semifinite</a:t>
            </a:r>
            <a:r>
              <a:rPr lang="ro-RO" sz="1400" dirty="0" smtClean="0">
                <a:solidFill>
                  <a:schemeClr val="accent2">
                    <a:lumMod val="90000"/>
                    <a:lumOff val="10000"/>
                  </a:schemeClr>
                </a:solidFill>
                <a:latin typeface="Times New Roman" panose="02020603050405020304" pitchFamily="18" charset="0"/>
                <a:cs typeface="Times New Roman" panose="02020603050405020304" pitchFamily="18" charset="0"/>
              </a:rPr>
              <a:t>;</a:t>
            </a:r>
            <a:endParaRPr lang="ro-RO" sz="14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0000"/>
              </a:lnSpc>
              <a:buNone/>
            </a:pPr>
            <a:r>
              <a:rPr lang="ro-RO" sz="1400" dirty="0">
                <a:solidFill>
                  <a:schemeClr val="accent2">
                    <a:lumMod val="90000"/>
                    <a:lumOff val="10000"/>
                  </a:schemeClr>
                </a:solidFill>
                <a:latin typeface="Times New Roman" panose="02020603050405020304" pitchFamily="18" charset="0"/>
                <a:cs typeface="Times New Roman" panose="02020603050405020304" pitchFamily="18" charset="0"/>
              </a:rPr>
              <a:t>d) șeptelul aflat în proprietatea comerciantului.</a:t>
            </a:r>
          </a:p>
        </p:txBody>
      </p:sp>
      <p:pic>
        <p:nvPicPr>
          <p:cNvPr id="4" name="Рисунок 3"/>
          <p:cNvPicPr>
            <a:picLocks noChangeAspect="1"/>
          </p:cNvPicPr>
          <p:nvPr/>
        </p:nvPicPr>
        <p:blipFill>
          <a:blip r:embed="rId2"/>
          <a:stretch>
            <a:fillRect/>
          </a:stretch>
        </p:blipFill>
        <p:spPr>
          <a:xfrm>
            <a:off x="922351" y="-1"/>
            <a:ext cx="1044454" cy="850790"/>
          </a:xfrm>
          <a:prstGeom prst="rect">
            <a:avLst/>
          </a:prstGeom>
        </p:spPr>
      </p:pic>
      <p:pic>
        <p:nvPicPr>
          <p:cNvPr id="5" name="Рисунок 4"/>
          <p:cNvPicPr>
            <a:picLocks noChangeAspect="1"/>
          </p:cNvPicPr>
          <p:nvPr/>
        </p:nvPicPr>
        <p:blipFill>
          <a:blip r:embed="rId3"/>
          <a:stretch>
            <a:fillRect/>
          </a:stretch>
        </p:blipFill>
        <p:spPr>
          <a:xfrm>
            <a:off x="9527707" y="-1"/>
            <a:ext cx="1755800" cy="975445"/>
          </a:xfrm>
          <a:prstGeom prst="rect">
            <a:avLst/>
          </a:prstGeom>
        </p:spPr>
      </p:pic>
    </p:spTree>
    <p:extLst>
      <p:ext uri="{BB962C8B-B14F-4D97-AF65-F5344CB8AC3E}">
        <p14:creationId xmlns:p14="http://schemas.microsoft.com/office/powerpoint/2010/main" val="4059697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u 41" descr="titlu">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rtlCol="0"/>
          <a:lstStyle/>
          <a:p>
            <a:pPr rtl="0"/>
            <a:r>
              <a:rPr lang="ro-RO" b="0" dirty="0"/>
              <a:t>VĂ MULȚUMIM</a:t>
            </a:r>
          </a:p>
        </p:txBody>
      </p:sp>
      <p:grpSp>
        <p:nvGrpSpPr>
          <p:cNvPr id="154" name="Gr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4" name="Рисунок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97" b="7797"/>
          <a:stretch>
            <a:fillRect/>
          </a:stretch>
        </p:blipFill>
        <p:spPr>
          <a:xfrm>
            <a:off x="-1" y="0"/>
            <a:ext cx="12192001" cy="6858000"/>
          </a:xfrm>
          <a:effectLst>
            <a:softEdge rad="63500"/>
          </a:effectLst>
        </p:spPr>
      </p:pic>
      <p:pic>
        <p:nvPicPr>
          <p:cNvPr id="12" name="Рисунок 11"/>
          <p:cNvPicPr>
            <a:picLocks noChangeAspect="1"/>
          </p:cNvPicPr>
          <p:nvPr/>
        </p:nvPicPr>
        <p:blipFill>
          <a:blip r:embed="rId4"/>
          <a:stretch>
            <a:fillRect/>
          </a:stretch>
        </p:blipFill>
        <p:spPr>
          <a:xfrm>
            <a:off x="9625362" y="0"/>
            <a:ext cx="2566638" cy="6858594"/>
          </a:xfrm>
          <a:prstGeom prst="rect">
            <a:avLst/>
          </a:prstGeom>
        </p:spPr>
      </p:pic>
      <p:grpSp>
        <p:nvGrpSpPr>
          <p:cNvPr id="37" name="Gr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38"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39"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0"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sp>
          <p:nvSpPr>
            <p:cNvPr id="41"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a:p>
          </p:txBody>
        </p:sp>
      </p:grpSp>
      <p:pic>
        <p:nvPicPr>
          <p:cNvPr id="43" name="Substituent conținut 93" descr="Utilizato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1080" y="3556690"/>
            <a:ext cx="469813" cy="469812"/>
          </a:xfrm>
        </p:spPr>
      </p:pic>
      <p:sp>
        <p:nvSpPr>
          <p:cNvPr id="44" name="Substituent text 79" descr="numele utilizatorului">
            <a:extLst>
              <a:ext uri="{FF2B5EF4-FFF2-40B4-BE49-F238E27FC236}">
                <a16:creationId xmlns:a16="http://schemas.microsoft.com/office/drawing/2014/main" id="{40F0AA8D-0756-4350-8005-9BCD0DDB3B92}"/>
              </a:ext>
            </a:extLst>
          </p:cNvPr>
          <p:cNvSpPr>
            <a:spLocks noGrp="1"/>
          </p:cNvSpPr>
          <p:nvPr>
            <p:ph type="body" sz="quarter" idx="15"/>
          </p:nvPr>
        </p:nvSpPr>
        <p:spPr>
          <a:xfrm>
            <a:off x="1359075" y="3653097"/>
            <a:ext cx="4687764" cy="373405"/>
          </a:xfrm>
        </p:spPr>
        <p:txBody>
          <a:bodyPr rtlCol="0"/>
          <a:lstStyle/>
          <a:p>
            <a:pPr rtl="0"/>
            <a:r>
              <a:rPr lang="ro-RO" sz="2800" dirty="0">
                <a:latin typeface="Palatino Linotype" panose="02040502050505030304" pitchFamily="18" charset="0"/>
              </a:rPr>
              <a:t>SERVICIUL VAMAL al RM</a:t>
            </a:r>
          </a:p>
        </p:txBody>
      </p:sp>
      <p:cxnSp>
        <p:nvCxnSpPr>
          <p:cNvPr id="45" name="Conector drept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6" name="Substituent conținut 95" descr="Primito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080" y="4295744"/>
            <a:ext cx="469813" cy="469812"/>
          </a:xfrm>
        </p:spPr>
      </p:pic>
      <p:sp>
        <p:nvSpPr>
          <p:cNvPr id="47" name="Substituent text 85" descr="telefon utilizator">
            <a:extLst>
              <a:ext uri="{FF2B5EF4-FFF2-40B4-BE49-F238E27FC236}">
                <a16:creationId xmlns:a16="http://schemas.microsoft.com/office/drawing/2014/main" id="{60CCF183-9FEB-4677-9379-BC01A7251D2C}"/>
              </a:ext>
            </a:extLst>
          </p:cNvPr>
          <p:cNvSpPr>
            <a:spLocks noGrp="1"/>
          </p:cNvSpPr>
          <p:nvPr>
            <p:ph type="body" sz="quarter" idx="16"/>
          </p:nvPr>
        </p:nvSpPr>
        <p:spPr>
          <a:xfrm>
            <a:off x="1359075" y="4392151"/>
            <a:ext cx="3695206" cy="276999"/>
          </a:xfrm>
        </p:spPr>
        <p:txBody>
          <a:bodyPr rtlCol="0"/>
          <a:lstStyle/>
          <a:p>
            <a:pPr rtl="0"/>
            <a:r>
              <a:rPr lang="ro-RO" sz="2000" dirty="0">
                <a:latin typeface="Palatino Linotype" panose="02040502050505030304" pitchFamily="18" charset="0"/>
              </a:rPr>
              <a:t>(+373) 22 273061</a:t>
            </a:r>
          </a:p>
        </p:txBody>
      </p:sp>
      <p:cxnSp>
        <p:nvCxnSpPr>
          <p:cNvPr id="48" name="Conector drept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9" name="Substituent conținut 97" descr="Plic">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91080" y="5034798"/>
            <a:ext cx="469813" cy="469812"/>
          </a:xfrm>
        </p:spPr>
      </p:pic>
      <p:sp>
        <p:nvSpPr>
          <p:cNvPr id="50" name="Substituent text 86" descr="e-mail utilizator">
            <a:extLst>
              <a:ext uri="{FF2B5EF4-FFF2-40B4-BE49-F238E27FC236}">
                <a16:creationId xmlns:a16="http://schemas.microsoft.com/office/drawing/2014/main" id="{DF3FE72B-F9BD-472F-A413-71BEEF95F43B}"/>
              </a:ext>
            </a:extLst>
          </p:cNvPr>
          <p:cNvSpPr>
            <a:spLocks noGrp="1"/>
          </p:cNvSpPr>
          <p:nvPr>
            <p:ph type="body" sz="quarter" idx="17"/>
          </p:nvPr>
        </p:nvSpPr>
        <p:spPr>
          <a:xfrm>
            <a:off x="1359075" y="5131205"/>
            <a:ext cx="3695206" cy="276999"/>
          </a:xfrm>
        </p:spPr>
        <p:txBody>
          <a:bodyPr rtlCol="0"/>
          <a:lstStyle/>
          <a:p>
            <a:pPr rtl="0"/>
            <a:r>
              <a:rPr lang="ro-RO" sz="2000" dirty="0">
                <a:latin typeface="Palatino Linotype" panose="02040502050505030304" pitchFamily="18" charset="0"/>
                <a:hlinkClick r:id="rId11"/>
              </a:rPr>
              <a:t>vama@customs.gov.md</a:t>
            </a:r>
            <a:r>
              <a:rPr lang="ro-RO" dirty="0"/>
              <a:t> </a:t>
            </a:r>
          </a:p>
        </p:txBody>
      </p:sp>
      <p:cxnSp>
        <p:nvCxnSpPr>
          <p:cNvPr id="51" name="Conector drept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3" name="Substituent conținut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91080" y="5773851"/>
            <a:ext cx="469813" cy="469812"/>
          </a:xfrm>
        </p:spPr>
      </p:pic>
      <p:sp>
        <p:nvSpPr>
          <p:cNvPr id="54" name="Substituent text 87" descr="site web utilizator">
            <a:extLst>
              <a:ext uri="{FF2B5EF4-FFF2-40B4-BE49-F238E27FC236}">
                <a16:creationId xmlns:a16="http://schemas.microsoft.com/office/drawing/2014/main" id="{3717E33B-5954-4CDC-B30A-BD21BED6DD45}"/>
              </a:ext>
            </a:extLst>
          </p:cNvPr>
          <p:cNvSpPr>
            <a:spLocks noGrp="1"/>
          </p:cNvSpPr>
          <p:nvPr>
            <p:ph type="body" sz="quarter" idx="18"/>
          </p:nvPr>
        </p:nvSpPr>
        <p:spPr>
          <a:xfrm>
            <a:off x="1359075" y="5870258"/>
            <a:ext cx="3695206" cy="276999"/>
          </a:xfrm>
        </p:spPr>
        <p:txBody>
          <a:bodyPr rtlCol="0"/>
          <a:lstStyle/>
          <a:p>
            <a:r>
              <a:rPr lang="ro-RO" sz="2000" dirty="0">
                <a:latin typeface="Palatino Linotype" panose="02040502050505030304" pitchFamily="18" charset="0"/>
                <a:hlinkClick r:id="rId14"/>
              </a:rPr>
              <a:t>https://customs.gov.md/ro</a:t>
            </a:r>
            <a:r>
              <a:rPr lang="ro-RO" sz="2000" dirty="0">
                <a:latin typeface="Palatino Linotype" panose="02040502050505030304" pitchFamily="18" charset="0"/>
              </a:rPr>
              <a:t> </a:t>
            </a:r>
          </a:p>
        </p:txBody>
      </p:sp>
      <p:pic>
        <p:nvPicPr>
          <p:cNvPr id="14" name="Рисунок 13"/>
          <p:cNvPicPr>
            <a:picLocks noChangeAspect="1"/>
          </p:cNvPicPr>
          <p:nvPr/>
        </p:nvPicPr>
        <p:blipFill>
          <a:blip r:embed="rId15"/>
          <a:stretch>
            <a:fillRect/>
          </a:stretch>
        </p:blipFill>
        <p:spPr>
          <a:xfrm>
            <a:off x="5863643" y="11933"/>
            <a:ext cx="6206266" cy="6858594"/>
          </a:xfrm>
          <a:prstGeom prst="rect">
            <a:avLst/>
          </a:prstGeom>
        </p:spPr>
      </p:pic>
      <p:sp>
        <p:nvSpPr>
          <p:cNvPr id="27" name="Titlu 41" descr="titlu">
            <a:extLst>
              <a:ext uri="{FF2B5EF4-FFF2-40B4-BE49-F238E27FC236}">
                <a16:creationId xmlns:a16="http://schemas.microsoft.com/office/drawing/2014/main" id="{72FCEAE4-FA74-4446-B2F5-9AFA2DA139A2}"/>
              </a:ext>
            </a:extLst>
          </p:cNvPr>
          <p:cNvSpPr txBox="1">
            <a:spLocks/>
          </p:cNvSpPr>
          <p:nvPr/>
        </p:nvSpPr>
        <p:spPr>
          <a:xfrm>
            <a:off x="658471" y="2142271"/>
            <a:ext cx="5578995" cy="87992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GB" sz="4400" b="0" kern="1200" dirty="0">
                <a:solidFill>
                  <a:schemeClr val="bg1"/>
                </a:solidFill>
                <a:latin typeface="+mj-lt"/>
                <a:ea typeface="+mj-ea"/>
                <a:cs typeface="+mj-cs"/>
              </a:defRPr>
            </a:lvl1pPr>
          </a:lstStyle>
          <a:p>
            <a:r>
              <a:rPr lang="ro-RO" dirty="0">
                <a:latin typeface="Palatino Linotype" panose="02040502050505030304" pitchFamily="18" charset="0"/>
              </a:rPr>
              <a:t>VĂ MULȚUMIM</a:t>
            </a:r>
          </a:p>
        </p:txBody>
      </p:sp>
    </p:spTree>
    <p:extLst>
      <p:ext uri="{BB962C8B-B14F-4D97-AF65-F5344CB8AC3E}">
        <p14:creationId xmlns:p14="http://schemas.microsoft.com/office/powerpoint/2010/main" val="228811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0238" y="99588"/>
            <a:ext cx="6799152" cy="488887"/>
          </a:xfrm>
        </p:spPr>
        <p:txBody>
          <a:bodyPr/>
          <a:lstStyle/>
          <a:p>
            <a:r>
              <a:rPr lang="ro-MD" sz="3200" b="1" dirty="0" smtClean="0">
                <a:solidFill>
                  <a:schemeClr val="accent2">
                    <a:lumMod val="90000"/>
                    <a:lumOff val="10000"/>
                  </a:schemeClr>
                </a:solidFill>
              </a:rPr>
              <a:t>           Datoria </a:t>
            </a:r>
            <a:r>
              <a:rPr lang="ro-MD" sz="3200" b="1" dirty="0">
                <a:solidFill>
                  <a:schemeClr val="accent2">
                    <a:lumMod val="90000"/>
                    <a:lumOff val="10000"/>
                  </a:schemeClr>
                </a:solidFill>
              </a:rPr>
              <a:t>vamală la </a:t>
            </a:r>
            <a:r>
              <a:rPr lang="ro-MD" sz="3200" b="1" dirty="0" smtClean="0">
                <a:solidFill>
                  <a:schemeClr val="accent2">
                    <a:lumMod val="90000"/>
                    <a:lumOff val="10000"/>
                  </a:schemeClr>
                </a:solidFill>
              </a:rPr>
              <a:t>import</a:t>
            </a:r>
            <a:br>
              <a:rPr lang="ro-MD" sz="3200" b="1" dirty="0" smtClean="0">
                <a:solidFill>
                  <a:schemeClr val="accent2">
                    <a:lumMod val="90000"/>
                    <a:lumOff val="10000"/>
                  </a:schemeClr>
                </a:solidFill>
              </a:rPr>
            </a:br>
            <a:endParaRPr lang="ro-MD" sz="3200" b="1" dirty="0">
              <a:solidFill>
                <a:schemeClr val="accent2">
                  <a:lumMod val="90000"/>
                  <a:lumOff val="10000"/>
                </a:schemeClr>
              </a:solidFill>
            </a:endParaRPr>
          </a:p>
        </p:txBody>
      </p:sp>
      <p:sp>
        <p:nvSpPr>
          <p:cNvPr id="3" name="Объект 2"/>
          <p:cNvSpPr>
            <a:spLocks noGrp="1"/>
          </p:cNvSpPr>
          <p:nvPr>
            <p:ph idx="1"/>
          </p:nvPr>
        </p:nvSpPr>
        <p:spPr>
          <a:xfrm>
            <a:off x="633186" y="697118"/>
            <a:ext cx="10815864" cy="5479846"/>
          </a:xfrm>
        </p:spPr>
        <p:txBody>
          <a:bodyPr>
            <a:normAutofit fontScale="92500" lnSpcReduction="10000"/>
          </a:bodyPr>
          <a:lstStyle/>
          <a:p>
            <a:pPr algn="just"/>
            <a:r>
              <a:rPr lang="ro-MD" dirty="0">
                <a:solidFill>
                  <a:schemeClr val="accent2">
                    <a:lumMod val="90000"/>
                    <a:lumOff val="10000"/>
                  </a:schemeClr>
                </a:solidFill>
              </a:rPr>
              <a:t>La introducerea mărfurilor pe teritoriul vamal, datoria vamală apare în </a:t>
            </a:r>
            <a:endParaRPr lang="ro-MD" dirty="0" smtClean="0">
              <a:solidFill>
                <a:schemeClr val="accent2">
                  <a:lumMod val="90000"/>
                  <a:lumOff val="10000"/>
                </a:schemeClr>
              </a:solidFill>
            </a:endParaRPr>
          </a:p>
          <a:p>
            <a:pPr marL="0" indent="0" algn="just">
              <a:buNone/>
            </a:pPr>
            <a:r>
              <a:rPr lang="ro-MD" dirty="0" smtClean="0">
                <a:solidFill>
                  <a:schemeClr val="accent2">
                    <a:lumMod val="90000"/>
                    <a:lumOff val="10000"/>
                  </a:schemeClr>
                </a:solidFill>
              </a:rPr>
              <a:t>cazurile </a:t>
            </a:r>
            <a:r>
              <a:rPr lang="ro-MD" dirty="0">
                <a:solidFill>
                  <a:schemeClr val="accent2">
                    <a:lumMod val="90000"/>
                    <a:lumOff val="10000"/>
                  </a:schemeClr>
                </a:solidFill>
              </a:rPr>
              <a:t>când</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180975" indent="-180975" algn="just">
              <a:buNone/>
              <a:tabLst>
                <a:tab pos="180975" algn="l"/>
              </a:tabLst>
            </a:pPr>
            <a:r>
              <a:rPr lang="ro-MD" dirty="0" smtClean="0">
                <a:solidFill>
                  <a:schemeClr val="accent2">
                    <a:lumMod val="90000"/>
                    <a:lumOff val="10000"/>
                  </a:schemeClr>
                </a:solidFill>
              </a:rPr>
              <a:t>- mărfurile </a:t>
            </a:r>
            <a:r>
              <a:rPr lang="ro-MD" dirty="0">
                <a:solidFill>
                  <a:schemeClr val="accent2">
                    <a:lumMod val="90000"/>
                    <a:lumOff val="10000"/>
                  </a:schemeClr>
                </a:solidFill>
              </a:rPr>
              <a:t>pasibile de drepturi de import sunt puse în liberă </a:t>
            </a:r>
            <a:r>
              <a:rPr lang="ro-MD" dirty="0" smtClean="0">
                <a:solidFill>
                  <a:schemeClr val="accent2">
                    <a:lumMod val="90000"/>
                    <a:lumOff val="10000"/>
                  </a:schemeClr>
                </a:solidFill>
              </a:rPr>
              <a:t>circulație,inclusiv în temeiul </a:t>
            </a:r>
            <a:r>
              <a:rPr lang="ro-MD" dirty="0">
                <a:solidFill>
                  <a:schemeClr val="accent2">
                    <a:lumMod val="90000"/>
                    <a:lumOff val="10000"/>
                  </a:schemeClr>
                </a:solidFill>
              </a:rPr>
              <a:t>regimului de destinație finală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271463" indent="-271463"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mărfurile pasibile de drepturi de import sunt plasate sub regimul de admitere temporară cu scutire parțială de taxa </a:t>
            </a:r>
            <a:r>
              <a:rPr lang="ro-MD" dirty="0" smtClean="0">
                <a:solidFill>
                  <a:schemeClr val="accent2">
                    <a:lumMod val="90000"/>
                    <a:lumOff val="10000"/>
                  </a:schemeClr>
                </a:solidFill>
              </a:rPr>
              <a:t>vamală</a:t>
            </a:r>
          </a:p>
          <a:p>
            <a:pPr algn="just"/>
            <a:r>
              <a:rPr lang="ro-MD" dirty="0" smtClean="0">
                <a:solidFill>
                  <a:schemeClr val="accent2">
                    <a:lumMod val="90000"/>
                    <a:lumOff val="10000"/>
                  </a:schemeClr>
                </a:solidFill>
              </a:rPr>
              <a:t>Datoria </a:t>
            </a:r>
            <a:r>
              <a:rPr lang="ro-MD" dirty="0">
                <a:solidFill>
                  <a:schemeClr val="accent2">
                    <a:lumMod val="90000"/>
                    <a:lumOff val="10000"/>
                  </a:schemeClr>
                </a:solidFill>
              </a:rPr>
              <a:t>vamală apare în momentul acceptării declarației vamale</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Declarantul este debitorul. În cazul unei reprezentări indirecte, persoana pe seama căreia s-a făcut declarația vamală este de asemenea debitor</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În </a:t>
            </a:r>
            <a:r>
              <a:rPr lang="ro-MD" dirty="0">
                <a:solidFill>
                  <a:schemeClr val="accent2">
                    <a:lumMod val="90000"/>
                    <a:lumOff val="10000"/>
                  </a:schemeClr>
                </a:solidFill>
              </a:rPr>
              <a:t>cazul în care declarația vamală pentru unul dintre regimurile menționate </a:t>
            </a:r>
            <a:r>
              <a:rPr lang="ro-MD" dirty="0" smtClean="0">
                <a:solidFill>
                  <a:schemeClr val="accent2">
                    <a:lumMod val="90000"/>
                    <a:lumOff val="10000"/>
                  </a:schemeClr>
                </a:solidFill>
              </a:rPr>
              <a:t>supra </a:t>
            </a:r>
            <a:r>
              <a:rPr lang="ro-MD" dirty="0">
                <a:solidFill>
                  <a:schemeClr val="accent2">
                    <a:lumMod val="90000"/>
                    <a:lumOff val="10000"/>
                  </a:schemeClr>
                </a:solidFill>
              </a:rPr>
              <a:t>este întocmită pe baza unor informații din care rezultă că drepturile de import sau o parte din acestea nu sunt percepute, persoana care a furnizat informațiile necesare întocmirii declarației și care știa sau trebuia în mod rezonabil să știe că aceste informații sunt eronate este, de asemenea, debitor</a:t>
            </a:r>
            <a:r>
              <a:rPr lang="ro-MD" dirty="0"/>
              <a:t>.</a:t>
            </a:r>
          </a:p>
        </p:txBody>
      </p:sp>
      <p:pic>
        <p:nvPicPr>
          <p:cNvPr id="4" name="Рисунок 3"/>
          <p:cNvPicPr>
            <a:picLocks noChangeAspect="1"/>
          </p:cNvPicPr>
          <p:nvPr/>
        </p:nvPicPr>
        <p:blipFill>
          <a:blip r:embed="rId2"/>
          <a:stretch>
            <a:fillRect/>
          </a:stretch>
        </p:blipFill>
        <p:spPr>
          <a:xfrm>
            <a:off x="10827102" y="161532"/>
            <a:ext cx="1243895" cy="962529"/>
          </a:xfrm>
          <a:prstGeom prst="rect">
            <a:avLst/>
          </a:prstGeom>
        </p:spPr>
      </p:pic>
    </p:spTree>
    <p:extLst>
      <p:ext uri="{BB962C8B-B14F-4D97-AF65-F5344CB8AC3E}">
        <p14:creationId xmlns:p14="http://schemas.microsoft.com/office/powerpoint/2010/main" val="256003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186" y="280658"/>
            <a:ext cx="10815864" cy="506994"/>
          </a:xfrm>
        </p:spPr>
        <p:txBody>
          <a:bodyPr/>
          <a:lstStyle/>
          <a:p>
            <a:r>
              <a:rPr lang="ro-MD" dirty="0" smtClean="0">
                <a:solidFill>
                  <a:schemeClr val="accent2">
                    <a:lumMod val="90000"/>
                    <a:lumOff val="10000"/>
                  </a:schemeClr>
                </a:solidFill>
              </a:rPr>
              <a:t>                                                           </a:t>
            </a:r>
            <a:r>
              <a:rPr lang="ro-MD" b="1" dirty="0" smtClean="0">
                <a:solidFill>
                  <a:schemeClr val="accent2">
                    <a:lumMod val="90000"/>
                    <a:lumOff val="10000"/>
                  </a:schemeClr>
                </a:solidFill>
              </a:rPr>
              <a:t>Datoria </a:t>
            </a:r>
            <a:r>
              <a:rPr lang="ro-MD" b="1" dirty="0">
                <a:solidFill>
                  <a:schemeClr val="accent2">
                    <a:lumMod val="90000"/>
                    <a:lumOff val="10000"/>
                  </a:schemeClr>
                </a:solidFill>
              </a:rPr>
              <a:t>vamală la import</a:t>
            </a:r>
          </a:p>
        </p:txBody>
      </p:sp>
      <p:sp>
        <p:nvSpPr>
          <p:cNvPr id="3" name="Объект 2"/>
          <p:cNvSpPr>
            <a:spLocks noGrp="1"/>
          </p:cNvSpPr>
          <p:nvPr>
            <p:ph idx="1"/>
          </p:nvPr>
        </p:nvSpPr>
        <p:spPr>
          <a:xfrm>
            <a:off x="633186" y="787652"/>
            <a:ext cx="10815864" cy="5389311"/>
          </a:xfrm>
        </p:spPr>
        <p:txBody>
          <a:bodyPr>
            <a:normAutofit fontScale="77500" lnSpcReduction="20000"/>
          </a:bodyPr>
          <a:lstStyle/>
          <a:p>
            <a:pPr algn="just"/>
            <a:r>
              <a:rPr lang="ro-MD" dirty="0" smtClean="0">
                <a:solidFill>
                  <a:schemeClr val="accent2">
                    <a:lumMod val="90000"/>
                    <a:lumOff val="10000"/>
                  </a:schemeClr>
                </a:solidFill>
              </a:rPr>
              <a:t>Datoria </a:t>
            </a:r>
            <a:r>
              <a:rPr lang="ro-MD" dirty="0">
                <a:solidFill>
                  <a:schemeClr val="accent2">
                    <a:lumMod val="90000"/>
                    <a:lumOff val="10000"/>
                  </a:schemeClr>
                </a:solidFill>
              </a:rPr>
              <a:t>vamală la import apare dacă nu se respectă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oricare dintre obligațiile stabilite în legislația vamală cu privire la introducerea mărfurilor străine pe teritoriul vamal, la scoaterea lor de sub supravegherea vamală sau la circulația, perfecționarea, depozitarea, depozitarea temporară, admiterea temporară sau dispunerea de astfel de mărfuri pe teritoriul respectiv; sau</a:t>
            </a:r>
          </a:p>
          <a:p>
            <a:pPr marL="0" indent="0" algn="just">
              <a:buNone/>
            </a:pPr>
            <a:r>
              <a:rPr lang="ro-MD" dirty="0" smtClean="0">
                <a:solidFill>
                  <a:schemeClr val="accent2">
                    <a:lumMod val="90000"/>
                    <a:lumOff val="10000"/>
                  </a:schemeClr>
                </a:solidFill>
              </a:rPr>
              <a:t>- </a:t>
            </a:r>
            <a:r>
              <a:rPr lang="ro-MD" dirty="0">
                <a:solidFill>
                  <a:schemeClr val="accent2">
                    <a:lumMod val="90000"/>
                    <a:lumOff val="10000"/>
                  </a:schemeClr>
                </a:solidFill>
              </a:rPr>
              <a:t>o condiție care reglementează plasarea mărfurilor străine sub un regim vamal sau acordarea, datorită destinației finale a mărfurilor, a unei scutiri sau a unei reduceri de drepturi de import; sau</a:t>
            </a:r>
          </a:p>
          <a:p>
            <a:pPr algn="just">
              <a:buFontTx/>
              <a:buChar char="-"/>
            </a:pPr>
            <a:r>
              <a:rPr lang="ro-MD" dirty="0" smtClean="0">
                <a:solidFill>
                  <a:schemeClr val="accent2">
                    <a:lumMod val="90000"/>
                    <a:lumOff val="10000"/>
                  </a:schemeClr>
                </a:solidFill>
              </a:rPr>
              <a:t>oricare </a:t>
            </a:r>
            <a:r>
              <a:rPr lang="ro-MD" dirty="0">
                <a:solidFill>
                  <a:schemeClr val="accent2">
                    <a:lumMod val="90000"/>
                    <a:lumOff val="10000"/>
                  </a:schemeClr>
                </a:solidFill>
              </a:rPr>
              <a:t>dintre obligațiile stabilite în legislația vamală cu privire la destinația finală a mărfurilor</a:t>
            </a:r>
            <a:r>
              <a:rPr lang="ro-MD" dirty="0" smtClean="0">
                <a:solidFill>
                  <a:schemeClr val="accent2">
                    <a:lumMod val="90000"/>
                    <a:lumOff val="10000"/>
                  </a:schemeClr>
                </a:solidFill>
              </a:rPr>
              <a:t>.</a:t>
            </a:r>
          </a:p>
          <a:p>
            <a:pPr marL="0" indent="0" algn="just">
              <a:buNone/>
            </a:pPr>
            <a:r>
              <a:rPr lang="ro-MD" dirty="0">
                <a:solidFill>
                  <a:schemeClr val="accent2">
                    <a:lumMod val="90000"/>
                    <a:lumOff val="10000"/>
                  </a:schemeClr>
                </a:solidFill>
              </a:rPr>
              <a:t> Datoria vamală apare</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buFontTx/>
              <a:buChar char="-"/>
            </a:pPr>
            <a:r>
              <a:rPr lang="ro-MD" dirty="0" smtClean="0">
                <a:solidFill>
                  <a:schemeClr val="accent2">
                    <a:lumMod val="90000"/>
                    <a:lumOff val="10000"/>
                  </a:schemeClr>
                </a:solidFill>
              </a:rPr>
              <a:t> </a:t>
            </a:r>
            <a:r>
              <a:rPr lang="ro-MD" dirty="0">
                <a:solidFill>
                  <a:schemeClr val="accent2">
                    <a:lumMod val="90000"/>
                    <a:lumOff val="10000"/>
                  </a:schemeClr>
                </a:solidFill>
              </a:rPr>
              <a:t>fie în momentul în care nu este îndeplinită sau încetează a fi îndeplinită obligația a cărei neîndeplinire duce la apariția datoriei vamale</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buFontTx/>
              <a:buChar char="-"/>
            </a:pPr>
            <a:r>
              <a:rPr lang="ro-MD" dirty="0" smtClean="0">
                <a:solidFill>
                  <a:schemeClr val="accent2">
                    <a:lumMod val="90000"/>
                    <a:lumOff val="10000"/>
                  </a:schemeClr>
                </a:solidFill>
              </a:rPr>
              <a:t> </a:t>
            </a:r>
            <a:r>
              <a:rPr lang="ro-MD" dirty="0">
                <a:solidFill>
                  <a:schemeClr val="accent2">
                    <a:lumMod val="90000"/>
                    <a:lumOff val="10000"/>
                  </a:schemeClr>
                </a:solidFill>
              </a:rPr>
              <a:t>fie în momentul în care se acceptă o declarație vamală pentru plasarea mărfurilor sub un regim vamal, în cazul în care se constată ulterior că una dintre condițiile stabilite pentru plasarea acestor mărfuri sub acest regim sau pentru acordarea unei scutiri ori a unei reduceri de drepturi de import în baza destinației finale a mărfurilor nu a fost de fapt îndeplinită.</a:t>
            </a:r>
          </a:p>
        </p:txBody>
      </p:sp>
      <p:pic>
        <p:nvPicPr>
          <p:cNvPr id="4" name="Рисунок 3"/>
          <p:cNvPicPr>
            <a:picLocks noChangeAspect="1"/>
          </p:cNvPicPr>
          <p:nvPr/>
        </p:nvPicPr>
        <p:blipFill>
          <a:blip r:embed="rId2"/>
          <a:stretch>
            <a:fillRect/>
          </a:stretch>
        </p:blipFill>
        <p:spPr>
          <a:xfrm>
            <a:off x="10827102" y="146310"/>
            <a:ext cx="1243895" cy="962529"/>
          </a:xfrm>
          <a:prstGeom prst="rect">
            <a:avLst/>
          </a:prstGeom>
        </p:spPr>
      </p:pic>
    </p:spTree>
    <p:extLst>
      <p:ext uri="{BB962C8B-B14F-4D97-AF65-F5344CB8AC3E}">
        <p14:creationId xmlns:p14="http://schemas.microsoft.com/office/powerpoint/2010/main" val="59232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2701" y="172017"/>
            <a:ext cx="4218916" cy="615634"/>
          </a:xfrm>
        </p:spPr>
        <p:txBody>
          <a:bodyPr/>
          <a:lstStyle/>
          <a:p>
            <a:r>
              <a:rPr lang="ro-MD" b="1" dirty="0" smtClean="0">
                <a:solidFill>
                  <a:schemeClr val="accent2">
                    <a:lumMod val="90000"/>
                    <a:lumOff val="10000"/>
                  </a:schemeClr>
                </a:solidFill>
              </a:rPr>
              <a:t>Datoria vamală la export </a:t>
            </a:r>
            <a:endParaRPr lang="ro-MD" b="1" dirty="0">
              <a:solidFill>
                <a:schemeClr val="accent2">
                  <a:lumMod val="90000"/>
                  <a:lumOff val="10000"/>
                </a:schemeClr>
              </a:solidFill>
            </a:endParaRPr>
          </a:p>
        </p:txBody>
      </p:sp>
      <p:sp>
        <p:nvSpPr>
          <p:cNvPr id="3" name="Объект 2"/>
          <p:cNvSpPr>
            <a:spLocks noGrp="1"/>
          </p:cNvSpPr>
          <p:nvPr>
            <p:ph idx="1"/>
          </p:nvPr>
        </p:nvSpPr>
        <p:spPr>
          <a:xfrm>
            <a:off x="633186" y="1023042"/>
            <a:ext cx="10815864" cy="5153921"/>
          </a:xfrm>
        </p:spPr>
        <p:txBody>
          <a:bodyPr>
            <a:normAutofit fontScale="70000" lnSpcReduction="20000"/>
          </a:bodyPr>
          <a:lstStyle/>
          <a:p>
            <a:pPr algn="just"/>
            <a:r>
              <a:rPr lang="ro-MD" dirty="0">
                <a:solidFill>
                  <a:schemeClr val="accent2">
                    <a:lumMod val="90000"/>
                    <a:lumOff val="10000"/>
                  </a:schemeClr>
                </a:solidFill>
              </a:rPr>
              <a:t>Datoria vamală la export apare prin plasarea mărfurilor supuse drepturilor de export sub regimul de export sau de perfecționare </a:t>
            </a:r>
            <a:r>
              <a:rPr lang="ro-MD" dirty="0" smtClean="0">
                <a:solidFill>
                  <a:schemeClr val="accent2">
                    <a:lumMod val="90000"/>
                    <a:lumOff val="10000"/>
                  </a:schemeClr>
                </a:solidFill>
              </a:rPr>
              <a:t>pasivă</a:t>
            </a:r>
            <a:endParaRPr lang="ro-MD" dirty="0">
              <a:solidFill>
                <a:schemeClr val="accent2">
                  <a:lumMod val="90000"/>
                  <a:lumOff val="10000"/>
                </a:schemeClr>
              </a:solidFill>
            </a:endParaRPr>
          </a:p>
          <a:p>
            <a:pPr marL="0" indent="0" algn="just">
              <a:buNone/>
            </a:pPr>
            <a:r>
              <a:rPr lang="ro-MD" dirty="0" smtClean="0">
                <a:solidFill>
                  <a:schemeClr val="accent2">
                    <a:lumMod val="90000"/>
                    <a:lumOff val="10000"/>
                  </a:schemeClr>
                </a:solidFill>
              </a:rPr>
              <a:t>- </a:t>
            </a:r>
            <a:r>
              <a:rPr lang="ro-MD" dirty="0">
                <a:solidFill>
                  <a:schemeClr val="accent2">
                    <a:lumMod val="90000"/>
                    <a:lumOff val="10000"/>
                  </a:schemeClr>
                </a:solidFill>
              </a:rPr>
              <a:t>Datoria vamală apare în momentul acceptării declarației vamale.</a:t>
            </a:r>
          </a:p>
          <a:p>
            <a:pPr marL="0" indent="0" algn="just">
              <a:buNone/>
            </a:pPr>
            <a:r>
              <a:rPr lang="ro-MD" dirty="0" smtClean="0">
                <a:solidFill>
                  <a:schemeClr val="accent2">
                    <a:lumMod val="90000"/>
                    <a:lumOff val="10000"/>
                  </a:schemeClr>
                </a:solidFill>
              </a:rPr>
              <a:t> - Declarantul </a:t>
            </a:r>
            <a:r>
              <a:rPr lang="ro-MD" dirty="0">
                <a:solidFill>
                  <a:schemeClr val="accent2">
                    <a:lumMod val="90000"/>
                    <a:lumOff val="10000"/>
                  </a:schemeClr>
                </a:solidFill>
              </a:rPr>
              <a:t>este debitor. În caz de reprezentare indirectă, persoana pe seama căreia se face declarația vamală este, de asemenea, debitor</a:t>
            </a:r>
            <a:r>
              <a:rPr lang="ro-MD" dirty="0" smtClean="0">
                <a:solidFill>
                  <a:schemeClr val="accent2">
                    <a:lumMod val="90000"/>
                    <a:lumOff val="10000"/>
                  </a:schemeClr>
                </a:solidFill>
              </a:rPr>
              <a:t>.</a:t>
            </a:r>
          </a:p>
          <a:p>
            <a:pPr marL="0" indent="0" algn="just">
              <a:buNone/>
            </a:pPr>
            <a:endParaRPr lang="ro-MD" dirty="0" smtClean="0">
              <a:solidFill>
                <a:schemeClr val="accent2">
                  <a:lumMod val="90000"/>
                  <a:lumOff val="10000"/>
                </a:schemeClr>
              </a:solidFill>
            </a:endParaRPr>
          </a:p>
          <a:p>
            <a:pPr algn="just"/>
            <a:r>
              <a:rPr lang="ro-MD" dirty="0" smtClean="0">
                <a:solidFill>
                  <a:schemeClr val="accent2">
                    <a:lumMod val="90000"/>
                    <a:lumOff val="10000"/>
                  </a:schemeClr>
                </a:solidFill>
              </a:rPr>
              <a:t>Datoria </a:t>
            </a:r>
            <a:r>
              <a:rPr lang="ro-MD" dirty="0">
                <a:solidFill>
                  <a:schemeClr val="accent2">
                    <a:lumMod val="90000"/>
                    <a:lumOff val="10000"/>
                  </a:schemeClr>
                </a:solidFill>
              </a:rPr>
              <a:t>vamală la export apare dacă nu se respectă:</a:t>
            </a:r>
          </a:p>
          <a:p>
            <a:pPr marL="0" indent="0" algn="just">
              <a:buNone/>
            </a:pPr>
            <a:r>
              <a:rPr lang="ro-MD" dirty="0" smtClean="0">
                <a:solidFill>
                  <a:schemeClr val="accent2">
                    <a:lumMod val="90000"/>
                    <a:lumOff val="10000"/>
                  </a:schemeClr>
                </a:solidFill>
              </a:rPr>
              <a:t>-oricare </a:t>
            </a:r>
            <a:r>
              <a:rPr lang="ro-MD" dirty="0">
                <a:solidFill>
                  <a:schemeClr val="accent2">
                    <a:lumMod val="90000"/>
                    <a:lumOff val="10000"/>
                  </a:schemeClr>
                </a:solidFill>
              </a:rPr>
              <a:t>dintre obligațiile stabilite în legislația vamală aplicabilă la ieșirea mărfurilor; </a:t>
            </a:r>
            <a:r>
              <a:rPr lang="ro-MD" dirty="0" smtClean="0">
                <a:solidFill>
                  <a:schemeClr val="accent2">
                    <a:lumMod val="90000"/>
                    <a:lumOff val="10000"/>
                  </a:schemeClr>
                </a:solidFill>
              </a:rPr>
              <a:t>sau</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condițiile în temeiul cărora s-a permis scoaterea mărfurilor de pe teritoriul vamal cu scutire totală sau parțială de drepturi de export</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buFont typeface="Wingdings" panose="05000000000000000000" pitchFamily="2" charset="2"/>
              <a:buChar char="Ø"/>
            </a:pPr>
            <a:r>
              <a:rPr lang="ro-MD" dirty="0" smtClean="0">
                <a:solidFill>
                  <a:schemeClr val="accent2">
                    <a:lumMod val="90000"/>
                    <a:lumOff val="10000"/>
                  </a:schemeClr>
                </a:solidFill>
              </a:rPr>
              <a:t> Datoria </a:t>
            </a:r>
            <a:r>
              <a:rPr lang="ro-MD" dirty="0">
                <a:solidFill>
                  <a:schemeClr val="accent2">
                    <a:lumMod val="90000"/>
                    <a:lumOff val="10000"/>
                  </a:schemeClr>
                </a:solidFill>
              </a:rPr>
              <a:t>vamală la export apare</a:t>
            </a:r>
            <a:r>
              <a:rPr lang="ro-MD" dirty="0" smtClean="0">
                <a:solidFill>
                  <a:schemeClr val="accent2">
                    <a:lumMod val="90000"/>
                    <a:lumOff val="10000"/>
                  </a:schemeClr>
                </a:solidFill>
              </a:rPr>
              <a:t>:</a:t>
            </a:r>
          </a:p>
          <a:p>
            <a:pPr marL="0" indent="0" algn="just">
              <a:buNone/>
            </a:pPr>
            <a:r>
              <a:rPr lang="ro-MD" dirty="0" smtClean="0">
                <a:solidFill>
                  <a:schemeClr val="accent2">
                    <a:lumMod val="90000"/>
                    <a:lumOff val="10000"/>
                  </a:schemeClr>
                </a:solidFill>
              </a:rPr>
              <a:t>- în </a:t>
            </a:r>
            <a:r>
              <a:rPr lang="ro-MD" dirty="0">
                <a:solidFill>
                  <a:schemeClr val="accent2">
                    <a:lumMod val="90000"/>
                    <a:lumOff val="10000"/>
                  </a:schemeClr>
                </a:solidFill>
              </a:rPr>
              <a:t>momentul în care mărfurile sunt efectiv scoase de pe teritoriul vamal fără declarație vamală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smtClean="0">
                <a:solidFill>
                  <a:schemeClr val="accent2">
                    <a:lumMod val="90000"/>
                    <a:lumOff val="10000"/>
                  </a:schemeClr>
                </a:solidFill>
              </a:rPr>
              <a:t>- în </a:t>
            </a:r>
            <a:r>
              <a:rPr lang="ro-MD" dirty="0">
                <a:solidFill>
                  <a:schemeClr val="accent2">
                    <a:lumMod val="90000"/>
                    <a:lumOff val="10000"/>
                  </a:schemeClr>
                </a:solidFill>
              </a:rPr>
              <a:t>momentul în care mărfurile ajung la o altă destinație decât cea pentru care s-a permis scoaterea de pe teritoriul vamal cu scutire totală sau parțială de drepturi de export; </a:t>
            </a:r>
            <a:r>
              <a:rPr lang="ro-MD" dirty="0" smtClean="0">
                <a:solidFill>
                  <a:schemeClr val="accent2">
                    <a:lumMod val="90000"/>
                    <a:lumOff val="10000"/>
                  </a:schemeClr>
                </a:solidFill>
              </a:rPr>
              <a:t>sau</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în lipsa posibilității pentru Serviciul Vamal de a determina momentul menționat </a:t>
            </a:r>
            <a:r>
              <a:rPr lang="ro-MD" dirty="0" smtClean="0">
                <a:solidFill>
                  <a:schemeClr val="accent2">
                    <a:lumMod val="90000"/>
                    <a:lumOff val="10000"/>
                  </a:schemeClr>
                </a:solidFill>
              </a:rPr>
              <a:t>supra – </a:t>
            </a:r>
            <a:r>
              <a:rPr lang="ro-MD" dirty="0">
                <a:solidFill>
                  <a:schemeClr val="accent2">
                    <a:lumMod val="90000"/>
                    <a:lumOff val="10000"/>
                  </a:schemeClr>
                </a:solidFill>
              </a:rPr>
              <a:t>în momentul în care expiră termenul fixat pentru producerea dovezii care atestă îndeplinirea condițiilor ce fac posibilă această scutire.</a:t>
            </a:r>
          </a:p>
        </p:txBody>
      </p:sp>
      <p:pic>
        <p:nvPicPr>
          <p:cNvPr id="4" name="Рисунок 3"/>
          <p:cNvPicPr>
            <a:picLocks noChangeAspect="1"/>
          </p:cNvPicPr>
          <p:nvPr/>
        </p:nvPicPr>
        <p:blipFill>
          <a:blip r:embed="rId2"/>
          <a:stretch>
            <a:fillRect/>
          </a:stretch>
        </p:blipFill>
        <p:spPr>
          <a:xfrm>
            <a:off x="10827102" y="60513"/>
            <a:ext cx="1243895" cy="962529"/>
          </a:xfrm>
          <a:prstGeom prst="rect">
            <a:avLst/>
          </a:prstGeom>
        </p:spPr>
      </p:pic>
    </p:spTree>
    <p:extLst>
      <p:ext uri="{BB962C8B-B14F-4D97-AF65-F5344CB8AC3E}">
        <p14:creationId xmlns:p14="http://schemas.microsoft.com/office/powerpoint/2010/main" val="218103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5838" y="280657"/>
            <a:ext cx="9783212" cy="525101"/>
          </a:xfrm>
        </p:spPr>
        <p:txBody>
          <a:bodyPr/>
          <a:lstStyle/>
          <a:p>
            <a:r>
              <a:rPr lang="ro-MD" b="1" dirty="0" smtClean="0">
                <a:solidFill>
                  <a:schemeClr val="accent2">
                    <a:lumMod val="90000"/>
                    <a:lumOff val="10000"/>
                  </a:schemeClr>
                </a:solidFill>
              </a:rPr>
              <a:t>Calcularea cuantumului </a:t>
            </a:r>
            <a:r>
              <a:rPr lang="ro-MD" b="1" dirty="0">
                <a:solidFill>
                  <a:schemeClr val="accent2">
                    <a:lumMod val="90000"/>
                    <a:lumOff val="10000"/>
                  </a:schemeClr>
                </a:solidFill>
              </a:rPr>
              <a:t>drepturilor de </a:t>
            </a:r>
            <a:r>
              <a:rPr lang="ro-MD" b="1" dirty="0" smtClean="0">
                <a:solidFill>
                  <a:schemeClr val="accent2">
                    <a:lumMod val="90000"/>
                    <a:lumOff val="10000"/>
                  </a:schemeClr>
                </a:solidFill>
              </a:rPr>
              <a:t>import sau </a:t>
            </a:r>
            <a:r>
              <a:rPr lang="ro-MD" b="1" dirty="0">
                <a:solidFill>
                  <a:schemeClr val="accent2">
                    <a:lumMod val="90000"/>
                    <a:lumOff val="10000"/>
                  </a:schemeClr>
                </a:solidFill>
              </a:rPr>
              <a:t>de export</a:t>
            </a:r>
          </a:p>
        </p:txBody>
      </p:sp>
      <p:sp>
        <p:nvSpPr>
          <p:cNvPr id="3" name="Объект 2"/>
          <p:cNvSpPr>
            <a:spLocks noGrp="1"/>
          </p:cNvSpPr>
          <p:nvPr>
            <p:ph idx="1"/>
          </p:nvPr>
        </p:nvSpPr>
        <p:spPr>
          <a:xfrm>
            <a:off x="633186" y="959667"/>
            <a:ext cx="10815864" cy="5217296"/>
          </a:xfrm>
        </p:spPr>
        <p:txBody>
          <a:bodyPr>
            <a:normAutofit fontScale="92500" lnSpcReduction="20000"/>
          </a:bodyPr>
          <a:lstStyle/>
          <a:p>
            <a:pPr algn="just"/>
            <a:r>
              <a:rPr lang="ro-MD" dirty="0">
                <a:solidFill>
                  <a:schemeClr val="accent2">
                    <a:lumMod val="90000"/>
                    <a:lumOff val="10000"/>
                  </a:schemeClr>
                </a:solidFill>
              </a:rPr>
              <a:t>Cuantumul drepturilor de import sau de export se calculează pe baza cotelor în vigoare la data apariției datoriei vamale</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 </a:t>
            </a:r>
            <a:r>
              <a:rPr lang="ro-MD" dirty="0">
                <a:solidFill>
                  <a:schemeClr val="accent2">
                    <a:lumMod val="90000"/>
                    <a:lumOff val="10000"/>
                  </a:schemeClr>
                </a:solidFill>
              </a:rPr>
              <a:t>În cazul în care nu este posibilă stabilirea cu exactitate a momentului în care apare datoria vamală, acest moment este considerat ca fiind cel în care Serviciul Vamal constată că mărfurile se află într-o situație în care a apărut o datorie vamală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  În </a:t>
            </a:r>
            <a:r>
              <a:rPr lang="ro-MD" dirty="0">
                <a:solidFill>
                  <a:schemeClr val="accent2">
                    <a:lumMod val="90000"/>
                    <a:lumOff val="10000"/>
                  </a:schemeClr>
                </a:solidFill>
              </a:rPr>
              <a:t>cazul în care informațiile de care dispune Serviciul Vamal îi permit să constate că datoria vamală a apărut într-un moment anterior celui în care s-a ajuns la această constatare, datoria vamală este considerată a fi apărută în momentul cel mai îndepărtat în care poate fi stabilită existența datoriei vamale rezultate din această situație</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În cazul în care apare o datorie vamală pentru produsele prelucrate rezultate dintr-un regim de perfecționare activă, cuantumul drepturilor de import corespunzător acestei datorii se determină, la cererea declarantului, pe baza clasificării tarifare, a valorii în vamă, a cantității, a naturii și a originii mărfurilor plasate sub regimul de perfecționare activă la momentul acceptării declarației vamale privind aceste mărfuri.</a:t>
            </a:r>
          </a:p>
        </p:txBody>
      </p:sp>
      <p:pic>
        <p:nvPicPr>
          <p:cNvPr id="4" name="Рисунок 3"/>
          <p:cNvPicPr>
            <a:picLocks noChangeAspect="1"/>
          </p:cNvPicPr>
          <p:nvPr/>
        </p:nvPicPr>
        <p:blipFill>
          <a:blip r:embed="rId2"/>
          <a:stretch>
            <a:fillRect/>
          </a:stretch>
        </p:blipFill>
        <p:spPr>
          <a:xfrm>
            <a:off x="10672428" y="61942"/>
            <a:ext cx="1243895" cy="962529"/>
          </a:xfrm>
          <a:prstGeom prst="rect">
            <a:avLst/>
          </a:prstGeom>
        </p:spPr>
      </p:pic>
    </p:spTree>
    <p:extLst>
      <p:ext uri="{BB962C8B-B14F-4D97-AF65-F5344CB8AC3E}">
        <p14:creationId xmlns:p14="http://schemas.microsoft.com/office/powerpoint/2010/main" val="365254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5294" y="557439"/>
            <a:ext cx="7673755" cy="830997"/>
          </a:xfrm>
        </p:spPr>
        <p:txBody>
          <a:bodyPr/>
          <a:lstStyle/>
          <a:p>
            <a:r>
              <a:rPr lang="ro-MD" dirty="0"/>
              <a:t> </a:t>
            </a:r>
            <a:r>
              <a:rPr lang="ro-MD" sz="2800" b="1" dirty="0">
                <a:solidFill>
                  <a:schemeClr val="accent2">
                    <a:lumMod val="90000"/>
                    <a:lumOff val="10000"/>
                  </a:schemeClr>
                </a:solidFill>
              </a:rPr>
              <a:t>Notificarea datoriei vamale</a:t>
            </a:r>
          </a:p>
        </p:txBody>
      </p:sp>
      <p:sp>
        <p:nvSpPr>
          <p:cNvPr id="3" name="Объект 2"/>
          <p:cNvSpPr>
            <a:spLocks noGrp="1"/>
          </p:cNvSpPr>
          <p:nvPr>
            <p:ph idx="1"/>
          </p:nvPr>
        </p:nvSpPr>
        <p:spPr>
          <a:xfrm>
            <a:off x="633186" y="1213163"/>
            <a:ext cx="10815864" cy="4963799"/>
          </a:xfrm>
        </p:spPr>
        <p:txBody>
          <a:bodyPr>
            <a:normAutofit fontScale="85000" lnSpcReduction="20000"/>
          </a:bodyPr>
          <a:lstStyle/>
          <a:p>
            <a:pPr algn="just"/>
            <a:r>
              <a:rPr lang="ro-MD" dirty="0">
                <a:solidFill>
                  <a:schemeClr val="accent2">
                    <a:lumMod val="90000"/>
                    <a:lumOff val="10000"/>
                  </a:schemeClr>
                </a:solidFill>
              </a:rPr>
              <a:t>Termenul de prescripție pentru notificarea datoriei vamale și a majorărilor de întârziere (penalităților) este de 3 ani de la data la care a apărut datoria vamală</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algn="just"/>
            <a:r>
              <a:rPr lang="ro-MD" dirty="0" smtClean="0">
                <a:solidFill>
                  <a:schemeClr val="accent2">
                    <a:lumMod val="90000"/>
                    <a:lumOff val="10000"/>
                  </a:schemeClr>
                </a:solidFill>
              </a:rPr>
              <a:t> </a:t>
            </a:r>
            <a:r>
              <a:rPr lang="ro-MD" dirty="0">
                <a:solidFill>
                  <a:schemeClr val="accent2">
                    <a:lumMod val="90000"/>
                    <a:lumOff val="10000"/>
                  </a:schemeClr>
                </a:solidFill>
              </a:rPr>
              <a:t>În cazul în care datoria vamală apare ca urmare a unei fapte susceptibile de a genera un proces penal, termenul de 3 </a:t>
            </a:r>
            <a:r>
              <a:rPr lang="ro-MD" dirty="0" smtClean="0">
                <a:solidFill>
                  <a:schemeClr val="accent2">
                    <a:lumMod val="90000"/>
                    <a:lumOff val="10000"/>
                  </a:schemeClr>
                </a:solidFill>
              </a:rPr>
              <a:t>ani </a:t>
            </a:r>
            <a:r>
              <a:rPr lang="ro-MD" dirty="0">
                <a:solidFill>
                  <a:schemeClr val="accent2">
                    <a:lumMod val="90000"/>
                    <a:lumOff val="10000"/>
                  </a:schemeClr>
                </a:solidFill>
              </a:rPr>
              <a:t>se prelungește la 10 ani</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Datoria vamală se notifică debitorului, în forma prevăzută, în locul unde a apărut sau se consideră că a apărut datoria vamală. În cazul în care cuantumul drepturilor de import sau de export de plătit este egal cu cuantumul menționat în declarația vamală, acordarea de către Serviciul Vamal a liberului de vamă pentru mărfuri este echivalentă cu notificarea debitorului privind datoria vamală.</a:t>
            </a:r>
            <a:endParaRPr lang="ro-MD" dirty="0" smtClean="0">
              <a:solidFill>
                <a:schemeClr val="accent2">
                  <a:lumMod val="90000"/>
                  <a:lumOff val="10000"/>
                </a:schemeClr>
              </a:solidFill>
            </a:endParaRPr>
          </a:p>
          <a:p>
            <a:pPr algn="just"/>
            <a:r>
              <a:rPr lang="ro-MD" dirty="0">
                <a:solidFill>
                  <a:schemeClr val="accent2">
                    <a:lumMod val="90000"/>
                    <a:lumOff val="10000"/>
                  </a:schemeClr>
                </a:solidFill>
              </a:rPr>
              <a:t>Serviciul Vamal poate renunța la notificarea unei datorii vamale în următoarele cazuri</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datoria vamală apare prin </a:t>
            </a:r>
            <a:r>
              <a:rPr lang="ro-MD" dirty="0" smtClean="0">
                <a:solidFill>
                  <a:schemeClr val="accent2">
                    <a:lumMod val="90000"/>
                    <a:lumOff val="10000"/>
                  </a:schemeClr>
                </a:solidFill>
              </a:rPr>
              <a:t>nerespectare </a:t>
            </a:r>
            <a:r>
              <a:rPr lang="ro-MD" dirty="0">
                <a:solidFill>
                  <a:schemeClr val="accent2">
                    <a:lumMod val="90000"/>
                    <a:lumOff val="10000"/>
                  </a:schemeClr>
                </a:solidFill>
              </a:rPr>
              <a:t>și cuantumul drepturilor de import sau de export în cauză este mai mic de 100 de lei</a:t>
            </a:r>
            <a:r>
              <a:rPr lang="ro-MD" dirty="0" smtClean="0">
                <a:solidFill>
                  <a:schemeClr val="accent2">
                    <a:lumMod val="90000"/>
                    <a:lumOff val="10000"/>
                  </a:schemeClr>
                </a:solidFill>
              </a:rPr>
              <a:t>;</a:t>
            </a:r>
            <a:endParaRPr lang="ro-MD" dirty="0">
              <a:solidFill>
                <a:schemeClr val="accent2">
                  <a:lumMod val="90000"/>
                  <a:lumOff val="10000"/>
                </a:schemeClr>
              </a:solidFill>
            </a:endParaRPr>
          </a:p>
          <a:p>
            <a:pPr marL="0" indent="0" algn="just">
              <a:buNone/>
            </a:pPr>
            <a:r>
              <a:rPr lang="ro-MD" dirty="0">
                <a:solidFill>
                  <a:schemeClr val="accent2">
                    <a:lumMod val="90000"/>
                    <a:lumOff val="10000"/>
                  </a:schemeClr>
                </a:solidFill>
              </a:rPr>
              <a:t>-</a:t>
            </a:r>
            <a:r>
              <a:rPr lang="ro-MD" dirty="0" smtClean="0">
                <a:solidFill>
                  <a:schemeClr val="accent2">
                    <a:lumMod val="90000"/>
                    <a:lumOff val="10000"/>
                  </a:schemeClr>
                </a:solidFill>
              </a:rPr>
              <a:t> </a:t>
            </a:r>
            <a:r>
              <a:rPr lang="ro-MD" dirty="0">
                <a:solidFill>
                  <a:schemeClr val="accent2">
                    <a:lumMod val="90000"/>
                    <a:lumOff val="10000"/>
                  </a:schemeClr>
                </a:solidFill>
              </a:rPr>
              <a:t>datoria vamală notificată inițial a fost cu un cuantum al drepturilor de import sau de export mai mic decât cuantumul drepturilor de import sau de export de plătit, cu condiția ca diferența dintre cuantumurile respective să fie mai mică de 100 de lei.</a:t>
            </a:r>
          </a:p>
        </p:txBody>
      </p:sp>
      <p:pic>
        <p:nvPicPr>
          <p:cNvPr id="4" name="Рисунок 3"/>
          <p:cNvPicPr>
            <a:picLocks noChangeAspect="1"/>
          </p:cNvPicPr>
          <p:nvPr/>
        </p:nvPicPr>
        <p:blipFill>
          <a:blip r:embed="rId2"/>
          <a:stretch>
            <a:fillRect/>
          </a:stretch>
        </p:blipFill>
        <p:spPr>
          <a:xfrm>
            <a:off x="10581894" y="173470"/>
            <a:ext cx="1243895" cy="962529"/>
          </a:xfrm>
          <a:prstGeom prst="rect">
            <a:avLst/>
          </a:prstGeom>
        </p:spPr>
      </p:pic>
    </p:spTree>
    <p:extLst>
      <p:ext uri="{BB962C8B-B14F-4D97-AF65-F5344CB8AC3E}">
        <p14:creationId xmlns:p14="http://schemas.microsoft.com/office/powerpoint/2010/main" val="197482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1928" y="235391"/>
            <a:ext cx="9937121" cy="742384"/>
          </a:xfrm>
        </p:spPr>
        <p:txBody>
          <a:bodyPr/>
          <a:lstStyle/>
          <a:p>
            <a:r>
              <a:rPr lang="ro-MD" sz="2800" b="1" dirty="0">
                <a:solidFill>
                  <a:schemeClr val="accent2">
                    <a:lumMod val="90000"/>
                    <a:lumOff val="10000"/>
                  </a:schemeClr>
                </a:solidFill>
              </a:rPr>
              <a:t>Plata cuantumului </a:t>
            </a:r>
            <a:r>
              <a:rPr lang="ro-MD" sz="2800" b="1" dirty="0" smtClean="0">
                <a:solidFill>
                  <a:schemeClr val="accent2">
                    <a:lumMod val="90000"/>
                    <a:lumOff val="10000"/>
                  </a:schemeClr>
                </a:solidFill>
              </a:rPr>
              <a:t>drepturilor de </a:t>
            </a:r>
            <a:r>
              <a:rPr lang="ro-MD" sz="2800" b="1" dirty="0">
                <a:solidFill>
                  <a:schemeClr val="accent2">
                    <a:lumMod val="90000"/>
                    <a:lumOff val="10000"/>
                  </a:schemeClr>
                </a:solidFill>
              </a:rPr>
              <a:t>import sau de export</a:t>
            </a:r>
          </a:p>
        </p:txBody>
      </p:sp>
      <p:sp>
        <p:nvSpPr>
          <p:cNvPr id="3" name="Объект 2"/>
          <p:cNvSpPr>
            <a:spLocks noGrp="1"/>
          </p:cNvSpPr>
          <p:nvPr>
            <p:ph idx="1"/>
          </p:nvPr>
        </p:nvSpPr>
        <p:spPr>
          <a:xfrm>
            <a:off x="633186" y="1077362"/>
            <a:ext cx="10815864" cy="5099601"/>
          </a:xfrm>
        </p:spPr>
        <p:txBody>
          <a:bodyPr>
            <a:normAutofit fontScale="92500"/>
          </a:bodyPr>
          <a:lstStyle/>
          <a:p>
            <a:pPr algn="just"/>
            <a:r>
              <a:rPr lang="ro-MD" dirty="0">
                <a:solidFill>
                  <a:schemeClr val="accent2">
                    <a:lumMod val="90000"/>
                    <a:lumOff val="10000"/>
                  </a:schemeClr>
                </a:solidFill>
              </a:rPr>
              <a:t>Cuantumul drepturilor de import și de export se plătește până la acordarea liberului de vamă sau în termen de 10 zile de la data notificării datoriei vamale, cu constituirea unei garanții în cuantum deplin al drepturilor de import. </a:t>
            </a:r>
            <a:r>
              <a:rPr lang="ro-MD" dirty="0" smtClean="0">
                <a:solidFill>
                  <a:schemeClr val="accent2">
                    <a:lumMod val="90000"/>
                    <a:lumOff val="10000"/>
                  </a:schemeClr>
                </a:solidFill>
              </a:rPr>
              <a:t>Majorarea </a:t>
            </a:r>
            <a:r>
              <a:rPr lang="ro-MD" dirty="0">
                <a:solidFill>
                  <a:schemeClr val="accent2">
                    <a:lumMod val="90000"/>
                    <a:lumOff val="10000"/>
                  </a:schemeClr>
                </a:solidFill>
              </a:rPr>
              <a:t>de întârziere (penalitatea) pentru perioada de amânare nu se calculează</a:t>
            </a:r>
            <a:r>
              <a:rPr lang="ro-MD" dirty="0" smtClean="0">
                <a:solidFill>
                  <a:schemeClr val="accent2">
                    <a:lumMod val="90000"/>
                    <a:lumOff val="10000"/>
                  </a:schemeClr>
                </a:solidFill>
              </a:rPr>
              <a:t>.</a:t>
            </a:r>
          </a:p>
          <a:p>
            <a:pPr algn="just"/>
            <a:r>
              <a:rPr lang="ro-MD" dirty="0" smtClean="0">
                <a:solidFill>
                  <a:schemeClr val="accent2">
                    <a:lumMod val="90000"/>
                    <a:lumOff val="10000"/>
                  </a:schemeClr>
                </a:solidFill>
              </a:rPr>
              <a:t>Importatorii </a:t>
            </a:r>
            <a:r>
              <a:rPr lang="ro-MD" dirty="0">
                <a:solidFill>
                  <a:schemeClr val="accent2">
                    <a:lumMod val="90000"/>
                    <a:lumOff val="10000"/>
                  </a:schemeClr>
                </a:solidFill>
              </a:rPr>
              <a:t>care dețin statutul AEO </a:t>
            </a:r>
            <a:r>
              <a:rPr lang="ro-MD" dirty="0" smtClean="0">
                <a:solidFill>
                  <a:schemeClr val="accent2">
                    <a:lumMod val="90000"/>
                    <a:lumOff val="10000"/>
                  </a:schemeClr>
                </a:solidFill>
              </a:rPr>
              <a:t> </a:t>
            </a:r>
            <a:r>
              <a:rPr lang="ro-MD" dirty="0">
                <a:solidFill>
                  <a:schemeClr val="accent2">
                    <a:lumMod val="90000"/>
                    <a:lumOff val="10000"/>
                  </a:schemeClr>
                </a:solidFill>
              </a:rPr>
              <a:t>dispun de dreptul de amânare a termenului de plată a cuantumului drepturilor de import pe o perioadă ce nu poate depăși 30 de zile de la data notificării. </a:t>
            </a:r>
            <a:r>
              <a:rPr lang="ro-MD" dirty="0" smtClean="0">
                <a:solidFill>
                  <a:schemeClr val="accent2">
                    <a:lumMod val="90000"/>
                    <a:lumOff val="10000"/>
                  </a:schemeClr>
                </a:solidFill>
              </a:rPr>
              <a:t> Acordarea </a:t>
            </a:r>
            <a:r>
              <a:rPr lang="ro-MD" dirty="0">
                <a:solidFill>
                  <a:schemeClr val="accent2">
                    <a:lumMod val="90000"/>
                    <a:lumOff val="10000"/>
                  </a:schemeClr>
                </a:solidFill>
              </a:rPr>
              <a:t>liberului de vamă este condiționată de constituirea unei </a:t>
            </a:r>
            <a:r>
              <a:rPr lang="ro-MD" dirty="0" smtClean="0">
                <a:solidFill>
                  <a:schemeClr val="accent2">
                    <a:lumMod val="90000"/>
                    <a:lumOff val="10000"/>
                  </a:schemeClr>
                </a:solidFill>
              </a:rPr>
              <a:t>garanții. </a:t>
            </a:r>
            <a:r>
              <a:rPr lang="ro-MD" dirty="0">
                <a:solidFill>
                  <a:schemeClr val="accent2">
                    <a:lumMod val="90000"/>
                    <a:lumOff val="10000"/>
                  </a:schemeClr>
                </a:solidFill>
              </a:rPr>
              <a:t>În cazul amânării plății cuantumului drepturilor de import, majorarea de întârziere (penalitatea) nu se calculează</a:t>
            </a:r>
            <a:r>
              <a:rPr lang="ro-MD" dirty="0" smtClean="0">
                <a:solidFill>
                  <a:schemeClr val="accent2">
                    <a:lumMod val="90000"/>
                    <a:lumOff val="10000"/>
                  </a:schemeClr>
                </a:solidFill>
              </a:rPr>
              <a:t>.</a:t>
            </a:r>
          </a:p>
          <a:p>
            <a:pPr algn="just"/>
            <a:r>
              <a:rPr lang="ro-MD" dirty="0">
                <a:solidFill>
                  <a:schemeClr val="accent2">
                    <a:lumMod val="90000"/>
                    <a:lumOff val="10000"/>
                  </a:schemeClr>
                </a:solidFill>
              </a:rPr>
              <a:t>Serviciul Vamal este în drept să modifice termenul de plată a datoriei vamale pînă la 24 luni </a:t>
            </a:r>
            <a:r>
              <a:rPr lang="ro-MD" dirty="0" smtClean="0">
                <a:solidFill>
                  <a:schemeClr val="accent2">
                    <a:lumMod val="90000"/>
                    <a:lumOff val="10000"/>
                  </a:schemeClr>
                </a:solidFill>
              </a:rPr>
              <a:t>prin </a:t>
            </a:r>
            <a:r>
              <a:rPr lang="ro-MD" dirty="0">
                <a:solidFill>
                  <a:schemeClr val="accent2">
                    <a:lumMod val="90000"/>
                    <a:lumOff val="10000"/>
                  </a:schemeClr>
                </a:solidFill>
              </a:rPr>
              <a:t>încheierea cu </a:t>
            </a:r>
            <a:r>
              <a:rPr lang="ro-MD" dirty="0" smtClean="0">
                <a:solidFill>
                  <a:schemeClr val="accent2">
                    <a:lumMod val="90000"/>
                    <a:lumOff val="10000"/>
                  </a:schemeClr>
                </a:solidFill>
              </a:rPr>
              <a:t>debitorii a </a:t>
            </a:r>
            <a:r>
              <a:rPr lang="ro-MD" dirty="0">
                <a:solidFill>
                  <a:schemeClr val="accent2">
                    <a:lumMod val="90000"/>
                    <a:lumOff val="10000"/>
                  </a:schemeClr>
                </a:solidFill>
              </a:rPr>
              <a:t>contractelor de eșalonare/amînare a plății datoriei </a:t>
            </a:r>
            <a:r>
              <a:rPr lang="ro-MD" dirty="0" smtClean="0">
                <a:solidFill>
                  <a:schemeClr val="accent2">
                    <a:lumMod val="90000"/>
                    <a:lumOff val="10000"/>
                  </a:schemeClr>
                </a:solidFill>
              </a:rPr>
              <a:t>vamale.</a:t>
            </a:r>
            <a:endParaRPr lang="ro-MD" dirty="0">
              <a:solidFill>
                <a:schemeClr val="accent2">
                  <a:lumMod val="90000"/>
                  <a:lumOff val="10000"/>
                </a:schemeClr>
              </a:solidFill>
            </a:endParaRPr>
          </a:p>
          <a:p>
            <a:pPr algn="just"/>
            <a:endParaRPr lang="ro-MD" dirty="0"/>
          </a:p>
        </p:txBody>
      </p:sp>
      <p:pic>
        <p:nvPicPr>
          <p:cNvPr id="4" name="Рисунок 3"/>
          <p:cNvPicPr>
            <a:picLocks noChangeAspect="1"/>
          </p:cNvPicPr>
          <p:nvPr/>
        </p:nvPicPr>
        <p:blipFill>
          <a:blip r:embed="rId2"/>
          <a:stretch>
            <a:fillRect/>
          </a:stretch>
        </p:blipFill>
        <p:spPr>
          <a:xfrm>
            <a:off x="10654321" y="125318"/>
            <a:ext cx="1243895" cy="962529"/>
          </a:xfrm>
          <a:prstGeom prst="rect">
            <a:avLst/>
          </a:prstGeom>
        </p:spPr>
      </p:pic>
    </p:spTree>
    <p:extLst>
      <p:ext uri="{BB962C8B-B14F-4D97-AF65-F5344CB8AC3E}">
        <p14:creationId xmlns:p14="http://schemas.microsoft.com/office/powerpoint/2010/main" val="4189966139"/>
      </p:ext>
    </p:extLst>
  </p:cSld>
  <p:clrMapOvr>
    <a:masterClrMapping/>
  </p:clrMapOvr>
</p:sld>
</file>

<file path=ppt/theme/theme1.xml><?xml version="1.0" encoding="utf-8"?>
<a:theme xmlns:a="http://schemas.openxmlformats.org/drawingml/2006/main" name="Temă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4832_TF00475556_Win32" id="{33C07AF5-2B9B-48F6-B3FD-6D645661BCA8}" vid="{775EC1D8-B991-4F29-99CF-77B6E532303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6595</Words>
  <Application>Microsoft Office PowerPoint</Application>
  <PresentationFormat>Широкоэкранный</PresentationFormat>
  <Paragraphs>339</Paragraphs>
  <Slides>36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vt:lpstr>
      <vt:lpstr>Calibri</vt:lpstr>
      <vt:lpstr>Calibri Light</vt:lpstr>
      <vt:lpstr>Corbel</vt:lpstr>
      <vt:lpstr>Palatino Linotype</vt:lpstr>
      <vt:lpstr>Times New Roman</vt:lpstr>
      <vt:lpstr>Wingdings</vt:lpstr>
      <vt:lpstr>Temă Office</vt:lpstr>
      <vt:lpstr>    </vt:lpstr>
      <vt:lpstr>      Datoria vamală</vt:lpstr>
      <vt:lpstr>                                 Datoria vamală la import/export</vt:lpstr>
      <vt:lpstr>           Datoria vamală la import </vt:lpstr>
      <vt:lpstr>                                                           Datoria vamală la import</vt:lpstr>
      <vt:lpstr>Datoria vamală la export </vt:lpstr>
      <vt:lpstr>Calcularea cuantumului drepturilor de import sau de export</vt:lpstr>
      <vt:lpstr> Notificarea datoriei vamale</vt:lpstr>
      <vt:lpstr>Plata cuantumului drepturilor de import sau de export</vt:lpstr>
      <vt:lpstr>                                            Rambursarea și remiterea</vt:lpstr>
      <vt:lpstr>                               Garanția pentru o datorie vamală  existentă sau potențială  </vt:lpstr>
      <vt:lpstr>                                       Cazurile în care  nu se solicită nici o garanție</vt:lpstr>
      <vt:lpstr> Garanția obligatorie și facultativă</vt:lpstr>
      <vt:lpstr>                                                                                      Garantul</vt:lpstr>
      <vt:lpstr>                                                                       Tipuri de garanții</vt:lpstr>
      <vt:lpstr>                                                                    Forme de garanții</vt:lpstr>
      <vt:lpstr>                                                                         Garanție izolată</vt:lpstr>
      <vt:lpstr>                                                                     Garanție globală </vt:lpstr>
      <vt:lpstr>                                                                Condiții de autorizare</vt:lpstr>
      <vt:lpstr>                                                           Condiții de autorizare</vt:lpstr>
      <vt:lpstr>                                                                   Condiții de autorizare</vt:lpstr>
      <vt:lpstr>                                                 Stabilirea cuantumului de  referință</vt:lpstr>
      <vt:lpstr>                                                             Eliberarea garanției</vt:lpstr>
      <vt:lpstr>                         Scutiri de la plata drepturilor de import  </vt:lpstr>
      <vt:lpstr>Baza legală                       </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drepturi de import  (Titlul VI Capitolul II din Codul vamal nr.95/2021)</vt:lpstr>
      <vt:lpstr>Scutirea de taxă vamală                      (Titlul VI Capitolul III din Codul vamal nr. 95/2021)</vt:lpstr>
      <vt:lpstr>Scutirea de taxă vamală                      (Titlul VI Capitolul III din Codul vamal nr. 95/2021)</vt:lpstr>
      <vt:lpstr>VĂ MULȚUMIM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2023-07-21T09:12:34Z</dcterms:created>
  <dcterms:modified xsi:type="dcterms:W3CDTF">2023-10-04T13:29:47Z</dcterms:modified>
</cp:coreProperties>
</file>