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9" r:id="rId2"/>
    <p:sldId id="300" r:id="rId3"/>
    <p:sldId id="368" r:id="rId4"/>
    <p:sldId id="396" r:id="rId5"/>
    <p:sldId id="397" r:id="rId6"/>
    <p:sldId id="398" r:id="rId7"/>
    <p:sldId id="399" r:id="rId8"/>
    <p:sldId id="380" r:id="rId9"/>
    <p:sldId id="381" r:id="rId10"/>
    <p:sldId id="387" r:id="rId11"/>
    <p:sldId id="388" r:id="rId12"/>
    <p:sldId id="391" r:id="rId13"/>
    <p:sldId id="389" r:id="rId14"/>
    <p:sldId id="392" r:id="rId15"/>
    <p:sldId id="393" r:id="rId16"/>
    <p:sldId id="394" r:id="rId17"/>
    <p:sldId id="395" r:id="rId18"/>
    <p:sldId id="336" r:id="rId19"/>
  </p:sldIdLst>
  <p:sldSz cx="12192000" cy="6858000"/>
  <p:notesSz cx="7010400" cy="9296400"/>
  <p:defaultTextStyle>
    <a:defPPr rtl="0"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0F72E99-EBAB-43B5-8EF3-E7F8F45490C2}">
          <p14:sldIdLst>
            <p14:sldId id="299"/>
            <p14:sldId id="300"/>
            <p14:sldId id="368"/>
            <p14:sldId id="396"/>
            <p14:sldId id="397"/>
            <p14:sldId id="398"/>
            <p14:sldId id="399"/>
            <p14:sldId id="380"/>
            <p14:sldId id="381"/>
            <p14:sldId id="387"/>
            <p14:sldId id="388"/>
            <p14:sldId id="391"/>
            <p14:sldId id="389"/>
            <p14:sldId id="392"/>
            <p14:sldId id="393"/>
            <p14:sldId id="394"/>
            <p14:sldId id="395"/>
            <p14:sldId id="336"/>
          </p14:sldIdLst>
        </p14:section>
        <p14:section name="Раздел без заголовка" id="{3B3F11D2-3F9E-4610-85A5-63EB4E617D1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47"/>
    <a:srgbClr val="248CD2"/>
    <a:srgbClr val="731F1C"/>
    <a:srgbClr val="CA929B"/>
    <a:srgbClr val="C88E98"/>
    <a:srgbClr val="0B2B41"/>
    <a:srgbClr val="B2606E"/>
    <a:srgbClr val="114263"/>
    <a:srgbClr val="401918"/>
    <a:srgbClr val="AB6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77445" autoAdjust="0"/>
  </p:normalViewPr>
  <p:slideViewPr>
    <p:cSldViewPr snapToGrid="0">
      <p:cViewPr varScale="1">
        <p:scale>
          <a:sx n="90" d="100"/>
          <a:sy n="90" d="100"/>
        </p:scale>
        <p:origin x="1332" y="84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14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>
            <a:extLst>
              <a:ext uri="{FF2B5EF4-FFF2-40B4-BE49-F238E27FC236}">
                <a16:creationId xmlns:a16="http://schemas.microsoft.com/office/drawing/2014/main" xmlns="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ro-RO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xmlns="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CB442CDA-BA44-4E6A-B3CA-69154B1201E1}" type="datetime1">
              <a:rPr lang="ro-RO" smtClean="0"/>
              <a:t>03.10.2023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xmlns="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xmlns="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7F3D57C9-54A6-4BAA-A5CD-C535F9370C4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ro-RO" noProof="0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F0EBED77-D28A-4E97-946B-DC209DAFFF97}" type="datetime1">
              <a:rPr lang="ro-RO" noProof="0" smtClean="0"/>
              <a:t>03.10.2023</a:t>
            </a:fld>
            <a:endParaRPr lang="ro-RO" noProof="0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rtl="0"/>
            <a:endParaRPr lang="ro-RO" noProof="0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 rtl="0"/>
            <a:r>
              <a:rPr lang="ro-RO" noProof="0"/>
              <a:t>Faceți clic pentru a edita stilurile de text coordonator</a:t>
            </a:r>
          </a:p>
          <a:p>
            <a:pPr lvl="1" rtl="0"/>
            <a:r>
              <a:rPr lang="ro-RO" noProof="0"/>
              <a:t>Al doilea nivel</a:t>
            </a:r>
          </a:p>
          <a:p>
            <a:pPr lvl="2" rtl="0"/>
            <a:r>
              <a:rPr lang="ro-RO" noProof="0"/>
              <a:t>Al treilea nivel</a:t>
            </a:r>
          </a:p>
          <a:p>
            <a:pPr lvl="3" rtl="0"/>
            <a:r>
              <a:rPr lang="ro-RO" noProof="0"/>
              <a:t>Al patrulea nivel</a:t>
            </a:r>
          </a:p>
          <a:p>
            <a:pPr lvl="4" rtl="0"/>
            <a:r>
              <a:rPr lang="ro-RO" noProof="0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ro-RO" noProof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6BF82289-BCFD-4053-9D06-A9140C63A457}" type="slidenum">
              <a:rPr lang="ro-RO" noProof="0" smtClean="0"/>
              <a:t>‹#›</a:t>
            </a:fld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ro-RO" smtClean="0"/>
              <a:t>1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256588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9568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ro-RO" smtClean="0"/>
              <a:t>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4590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076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F82289-BCFD-4053-9D06-A9140C63A457}" type="slidenum">
              <a:rPr lang="ro-RO" noProof="0" smtClean="0"/>
              <a:t>12</a:t>
            </a:fld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83892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29092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FA8ECE-72F9-4508-9084-E977A7FABDB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458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FA8ECE-72F9-4508-9084-E977A7FABDB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02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ro-RO" smtClean="0"/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7053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u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ă liberă: Formă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o-RO" noProof="0"/>
          </a:p>
        </p:txBody>
      </p:sp>
      <p:sp>
        <p:nvSpPr>
          <p:cNvPr id="12" name="Substituent imagine 11">
            <a:extLst>
              <a:ext uri="{FF2B5EF4-FFF2-40B4-BE49-F238E27FC236}">
                <a16:creationId xmlns:a16="http://schemas.microsoft.com/office/drawing/2014/main" xmlns="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o-RO" noProof="0"/>
              <a:t>Imagine concert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o-RO" noProof="0"/>
              <a:t>TITLU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o-RO" noProof="0"/>
              <a:t>Subtitlu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o-RO" noProof="0"/>
              <a:t>Clic pentru editare stil titlu Coordonator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Dreptunghi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8" name="Substituent număr diapozitiv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o-RO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o-RO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ini_Text Importa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stituent imagine 11">
            <a:extLst>
              <a:ext uri="{FF2B5EF4-FFF2-40B4-BE49-F238E27FC236}">
                <a16:creationId xmlns:a16="http://schemas.microsoft.com/office/drawing/2014/main" xmlns="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o-RO" noProof="0"/>
              <a:t>Imagine concert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o-RO" noProof="0"/>
              <a:t>Clic pentru editare stil titlu Coordonator</a:t>
            </a:r>
          </a:p>
        </p:txBody>
      </p:sp>
      <p:sp>
        <p:nvSpPr>
          <p:cNvPr id="13" name="Substituent text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17" name="Substituent imagine 16">
            <a:extLst>
              <a:ext uri="{FF2B5EF4-FFF2-40B4-BE49-F238E27FC236}">
                <a16:creationId xmlns:a16="http://schemas.microsoft.com/office/drawing/2014/main" xmlns="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o-RO" noProof="0"/>
              <a:t>Imagine concert</a:t>
            </a:r>
          </a:p>
        </p:txBody>
      </p:sp>
      <p:sp>
        <p:nvSpPr>
          <p:cNvPr id="20" name="Substituent număr diapozitiv 7">
            <a:extLst>
              <a:ext uri="{FF2B5EF4-FFF2-40B4-BE49-F238E27FC236}">
                <a16:creationId xmlns:a16="http://schemas.microsoft.com/office/drawing/2014/main" xmlns="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o-RO" noProof="0" smtClean="0"/>
              <a:pPr algn="ctr" rtl="0"/>
              <a:t>‹#›</a:t>
            </a:fld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xmlns="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Dreptunghi 3">
              <a:extLst>
                <a:ext uri="{FF2B5EF4-FFF2-40B4-BE49-F238E27FC236}">
                  <a16:creationId xmlns:a16="http://schemas.microsoft.com/office/drawing/2014/main" xmlns="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5" name="Substituent număr diapozitiv 7">
            <a:extLst>
              <a:ext uri="{FF2B5EF4-FFF2-40B4-BE49-F238E27FC236}">
                <a16:creationId xmlns:a16="http://schemas.microsoft.com/office/drawing/2014/main" xmlns="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o-RO" noProof="0" smtClean="0"/>
              <a:pPr algn="ctr" rtl="0"/>
              <a:t>‹#›</a:t>
            </a:fld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Închei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stituent imagine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o-RO" noProof="0"/>
              <a:t>Imagine concert</a:t>
            </a:r>
          </a:p>
        </p:txBody>
      </p:sp>
      <p:sp>
        <p:nvSpPr>
          <p:cNvPr id="10" name="Titlu 1">
            <a:extLst>
              <a:ext uri="{FF2B5EF4-FFF2-40B4-BE49-F238E27FC236}">
                <a16:creationId xmlns:a16="http://schemas.microsoft.com/office/drawing/2014/main" xmlns="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o-RO" noProof="0"/>
              <a:t>TITLU</a:t>
            </a:r>
          </a:p>
        </p:txBody>
      </p:sp>
      <p:sp>
        <p:nvSpPr>
          <p:cNvPr id="17" name="Substituent text 4">
            <a:extLst>
              <a:ext uri="{FF2B5EF4-FFF2-40B4-BE49-F238E27FC236}">
                <a16:creationId xmlns:a16="http://schemas.microsoft.com/office/drawing/2014/main" xmlns="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o-RO" noProof="0"/>
              <a:t>Nume</a:t>
            </a:r>
          </a:p>
        </p:txBody>
      </p:sp>
      <p:sp>
        <p:nvSpPr>
          <p:cNvPr id="18" name="Substituent text 4">
            <a:extLst>
              <a:ext uri="{FF2B5EF4-FFF2-40B4-BE49-F238E27FC236}">
                <a16:creationId xmlns:a16="http://schemas.microsoft.com/office/drawing/2014/main" xmlns="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o-RO" noProof="0"/>
              <a:t>Telefon</a:t>
            </a:r>
          </a:p>
        </p:txBody>
      </p:sp>
      <p:sp>
        <p:nvSpPr>
          <p:cNvPr id="19" name="Substituent text 4">
            <a:extLst>
              <a:ext uri="{FF2B5EF4-FFF2-40B4-BE49-F238E27FC236}">
                <a16:creationId xmlns:a16="http://schemas.microsoft.com/office/drawing/2014/main" xmlns="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o-RO" noProof="0"/>
              <a:t>E-mail</a:t>
            </a:r>
          </a:p>
        </p:txBody>
      </p:sp>
      <p:sp>
        <p:nvSpPr>
          <p:cNvPr id="20" name="Substituent text 4">
            <a:extLst>
              <a:ext uri="{FF2B5EF4-FFF2-40B4-BE49-F238E27FC236}">
                <a16:creationId xmlns:a16="http://schemas.microsoft.com/office/drawing/2014/main" xmlns="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o-RO" noProof="0"/>
              <a:t>Site web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28" name="Substituent conținut 2">
            <a:extLst>
              <a:ext uri="{FF2B5EF4-FFF2-40B4-BE49-F238E27FC236}">
                <a16:creationId xmlns:a16="http://schemas.microsoft.com/office/drawing/2014/main" xmlns="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29" name="Substituent conținut 2">
            <a:extLst>
              <a:ext uri="{FF2B5EF4-FFF2-40B4-BE49-F238E27FC236}">
                <a16:creationId xmlns:a16="http://schemas.microsoft.com/office/drawing/2014/main" xmlns="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30" name="Substituent conținut 2">
            <a:extLst>
              <a:ext uri="{FF2B5EF4-FFF2-40B4-BE49-F238E27FC236}">
                <a16:creationId xmlns:a16="http://schemas.microsoft.com/office/drawing/2014/main" xmlns="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o-RO" noProof="0"/>
              <a:t>TITLU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o-RO" noProof="0"/>
              <a:t>Subtitlu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13" name="Formă liberă: Formă 12">
            <a:extLst>
              <a:ext uri="{FF2B5EF4-FFF2-40B4-BE49-F238E27FC236}">
                <a16:creationId xmlns:a16="http://schemas.microsoft.com/office/drawing/2014/main" xmlns="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ă liberă: Formă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o-RO" noProof="0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o-RO" noProof="0"/>
              <a:t>TITLU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o-RO" noProof="0"/>
              <a:t>Subtitlu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o-RO" noProof="0"/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Dreptunghi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8" name="Substituent număr diapozitiv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o-RO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o-RO" sz="1200" noProof="0">
              <a:solidFill>
                <a:schemeClr val="bg1"/>
              </a:solidFill>
            </a:endParaRPr>
          </a:p>
        </p:txBody>
      </p:sp>
      <p:sp>
        <p:nvSpPr>
          <p:cNvPr id="9" name="Substituent conținut 2">
            <a:extLst>
              <a:ext uri="{FF2B5EF4-FFF2-40B4-BE49-F238E27FC236}">
                <a16:creationId xmlns:a16="http://schemas.microsoft.com/office/drawing/2014/main" xmlns="" id="{C7BBA6D3-FEB9-412B-8FBB-095FC3A60A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o-RO" noProof="0"/>
              <a:t>Faceți clic pentru a edita stilurile de text coordonator</a:t>
            </a:r>
          </a:p>
          <a:p>
            <a:pPr lvl="1" rtl="0"/>
            <a:r>
              <a:rPr lang="ro-RO" noProof="0"/>
              <a:t>Al doilea nivel</a:t>
            </a:r>
          </a:p>
          <a:p>
            <a:pPr lvl="2" rtl="0"/>
            <a:r>
              <a:rPr lang="ro-RO" noProof="0"/>
              <a:t>Al treilea nivel</a:t>
            </a:r>
          </a:p>
          <a:p>
            <a:pPr lvl="3" rtl="0"/>
            <a:r>
              <a:rPr lang="ro-RO" noProof="0"/>
              <a:t>Al patrulea nivel</a:t>
            </a:r>
          </a:p>
          <a:p>
            <a:pPr lvl="4" rtl="0"/>
            <a:r>
              <a:rPr lang="ro-RO" noProof="0"/>
              <a:t>Al cincilea nivel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o-RO" noProof="0"/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Dreptunghi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8" name="Substituent număr diapozitiv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o-RO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o-RO" sz="1200" noProof="0">
              <a:solidFill>
                <a:schemeClr val="bg1"/>
              </a:solidFill>
            </a:endParaRPr>
          </a:p>
        </p:txBody>
      </p:sp>
      <p:sp>
        <p:nvSpPr>
          <p:cNvPr id="9" name="Substituent conținut 2">
            <a:extLst>
              <a:ext uri="{FF2B5EF4-FFF2-40B4-BE49-F238E27FC236}">
                <a16:creationId xmlns:a16="http://schemas.microsoft.com/office/drawing/2014/main" xmlns="" id="{64A4F74B-B2CD-407C-865A-037EDFAC9DB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o-RO" noProof="0"/>
              <a:t>Faceți clic pentru a edita stilurile de text coordonator</a:t>
            </a:r>
          </a:p>
          <a:p>
            <a:pPr lvl="1" rtl="0"/>
            <a:r>
              <a:rPr lang="ro-RO" noProof="0"/>
              <a:t>Al doilea nivel</a:t>
            </a:r>
          </a:p>
          <a:p>
            <a:pPr lvl="2" rtl="0"/>
            <a:r>
              <a:rPr lang="ro-RO" noProof="0"/>
              <a:t>Al treilea nivel</a:t>
            </a:r>
          </a:p>
          <a:p>
            <a:pPr lvl="3" rtl="0"/>
            <a:r>
              <a:rPr lang="ro-RO" noProof="0"/>
              <a:t>Al patrulea nivel</a:t>
            </a:r>
          </a:p>
          <a:p>
            <a:pPr lvl="4" rtl="0"/>
            <a:r>
              <a:rPr lang="ro-RO" noProof="0"/>
              <a:t>Al cincilea nivel</a:t>
            </a:r>
          </a:p>
        </p:txBody>
      </p:sp>
      <p:sp>
        <p:nvSpPr>
          <p:cNvPr id="10" name="Substituent conținut 3">
            <a:extLst>
              <a:ext uri="{FF2B5EF4-FFF2-40B4-BE49-F238E27FC236}">
                <a16:creationId xmlns:a16="http://schemas.microsoft.com/office/drawing/2014/main" xmlns="" id="{A2548E2E-973A-4D52-ACB9-BF564F4073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o-RO" noProof="0"/>
              <a:t>Faceți clic pentru a edita stilurile de text coordonator</a:t>
            </a:r>
          </a:p>
          <a:p>
            <a:pPr lvl="1" rtl="0"/>
            <a:r>
              <a:rPr lang="ro-RO" noProof="0"/>
              <a:t>Al doilea nivel</a:t>
            </a:r>
          </a:p>
          <a:p>
            <a:pPr lvl="2" rtl="0"/>
            <a:r>
              <a:rPr lang="ro-RO" noProof="0"/>
              <a:t>Al treilea nivel</a:t>
            </a:r>
          </a:p>
          <a:p>
            <a:pPr lvl="3" rtl="0"/>
            <a:r>
              <a:rPr lang="ro-RO" noProof="0"/>
              <a:t>Al patrulea nivel</a:t>
            </a:r>
          </a:p>
          <a:p>
            <a:pPr lvl="4" rtl="0"/>
            <a:r>
              <a:rPr lang="ro-RO" noProof="0"/>
              <a:t>Al cincilea nivel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o-RO" noProof="0"/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Dreptunghi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8" name="Substituent număr diapozitiv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o-RO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o-RO" sz="1200" noProof="0">
              <a:solidFill>
                <a:schemeClr val="bg1"/>
              </a:solidFill>
            </a:endParaRPr>
          </a:p>
        </p:txBody>
      </p:sp>
      <p:sp>
        <p:nvSpPr>
          <p:cNvPr id="9" name="Substituent text 2">
            <a:extLst>
              <a:ext uri="{FF2B5EF4-FFF2-40B4-BE49-F238E27FC236}">
                <a16:creationId xmlns:a16="http://schemas.microsoft.com/office/drawing/2014/main" xmlns="" id="{10CD1AD0-C8B7-4785-A47D-D822CF4F24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o-RO" noProof="0"/>
              <a:t>Faceți clic pentru a edita stilurile de text coordonator</a:t>
            </a:r>
          </a:p>
        </p:txBody>
      </p:sp>
      <p:sp>
        <p:nvSpPr>
          <p:cNvPr id="10" name="Substituent text 4">
            <a:extLst>
              <a:ext uri="{FF2B5EF4-FFF2-40B4-BE49-F238E27FC236}">
                <a16:creationId xmlns:a16="http://schemas.microsoft.com/office/drawing/2014/main" xmlns="" id="{90A1BBCF-EEF1-4C9A-BA10-9657A79560D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o-RO" noProof="0"/>
              <a:t>Faceți clic pentru a edita stilurile de text coordonator</a:t>
            </a:r>
          </a:p>
        </p:txBody>
      </p:sp>
      <p:sp>
        <p:nvSpPr>
          <p:cNvPr id="11" name="Substituent conținut 3">
            <a:extLst>
              <a:ext uri="{FF2B5EF4-FFF2-40B4-BE49-F238E27FC236}">
                <a16:creationId xmlns:a16="http://schemas.microsoft.com/office/drawing/2014/main" xmlns="" id="{79F8415A-57A2-4D5C-97B0-E78499CC7C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o-RO" noProof="0"/>
              <a:t>Faceți clic pentru a edita stilurile de text coordonator</a:t>
            </a:r>
          </a:p>
          <a:p>
            <a:pPr lvl="1" rtl="0"/>
            <a:r>
              <a:rPr lang="ro-RO" noProof="0"/>
              <a:t>Al doilea nivel</a:t>
            </a:r>
          </a:p>
          <a:p>
            <a:pPr lvl="2" rtl="0"/>
            <a:r>
              <a:rPr lang="ro-RO" noProof="0"/>
              <a:t>Al treilea nivel</a:t>
            </a:r>
          </a:p>
          <a:p>
            <a:pPr lvl="3" rtl="0"/>
            <a:r>
              <a:rPr lang="ro-RO" noProof="0"/>
              <a:t>Al patrulea nivel</a:t>
            </a:r>
          </a:p>
          <a:p>
            <a:pPr lvl="4" rtl="0"/>
            <a:r>
              <a:rPr lang="ro-RO" noProof="0"/>
              <a:t>Al cincilea nivel</a:t>
            </a:r>
          </a:p>
        </p:txBody>
      </p:sp>
      <p:sp>
        <p:nvSpPr>
          <p:cNvPr id="12" name="Substituent conținut 5">
            <a:extLst>
              <a:ext uri="{FF2B5EF4-FFF2-40B4-BE49-F238E27FC236}">
                <a16:creationId xmlns:a16="http://schemas.microsoft.com/office/drawing/2014/main" xmlns="" id="{37A31490-A10D-455A-B515-E26064D0E10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o-RO" noProof="0"/>
              <a:t>Faceți clic pentru a edita stilurile de text coordonator</a:t>
            </a:r>
          </a:p>
          <a:p>
            <a:pPr lvl="1" rtl="0"/>
            <a:r>
              <a:rPr lang="ro-RO" noProof="0"/>
              <a:t>Al doilea nivel</a:t>
            </a:r>
          </a:p>
          <a:p>
            <a:pPr lvl="2" rtl="0"/>
            <a:r>
              <a:rPr lang="ro-RO" noProof="0"/>
              <a:t>Al treilea nivel</a:t>
            </a:r>
          </a:p>
          <a:p>
            <a:pPr lvl="3" rtl="0"/>
            <a:r>
              <a:rPr lang="ro-RO" noProof="0"/>
              <a:t>Al patrulea nivel</a:t>
            </a:r>
          </a:p>
          <a:p>
            <a:pPr lvl="4" rtl="0"/>
            <a:r>
              <a:rPr lang="ro-RO" noProof="0"/>
              <a:t>Al cincilea nivel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Dreptunghi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8" name="Substituent număr diapozitiv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o-RO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o-RO" sz="1200" noProof="0">
              <a:solidFill>
                <a:schemeClr val="bg1"/>
              </a:solidFill>
            </a:endParaRPr>
          </a:p>
        </p:txBody>
      </p:sp>
      <p:sp>
        <p:nvSpPr>
          <p:cNvPr id="9" name="Substituent text 3">
            <a:extLst>
              <a:ext uri="{FF2B5EF4-FFF2-40B4-BE49-F238E27FC236}">
                <a16:creationId xmlns:a16="http://schemas.microsoft.com/office/drawing/2014/main" xmlns="" id="{9F5DF135-B773-4FF0-A198-68776815912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o-RO" noProof="0"/>
              <a:t>Clic pentru editare stiluri text Coordonator</a:t>
            </a:r>
          </a:p>
        </p:txBody>
      </p:sp>
      <p:sp>
        <p:nvSpPr>
          <p:cNvPr id="10" name="Substituent conținut 2">
            <a:extLst>
              <a:ext uri="{FF2B5EF4-FFF2-40B4-BE49-F238E27FC236}">
                <a16:creationId xmlns:a16="http://schemas.microsoft.com/office/drawing/2014/main" xmlns="" id="{4D4BA48E-457A-42FA-BC00-3AE386B38A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o-RO" noProof="0"/>
              <a:t>Faceți clic pentru a edita stilurile de text coordonator</a:t>
            </a:r>
          </a:p>
          <a:p>
            <a:pPr lvl="1" rtl="0"/>
            <a:r>
              <a:rPr lang="ro-RO" noProof="0"/>
              <a:t>Al doilea nivel</a:t>
            </a:r>
          </a:p>
          <a:p>
            <a:pPr lvl="2" rtl="0"/>
            <a:r>
              <a:rPr lang="ro-RO" noProof="0"/>
              <a:t>Al treilea nivel</a:t>
            </a:r>
          </a:p>
          <a:p>
            <a:pPr lvl="3" rtl="0"/>
            <a:r>
              <a:rPr lang="ro-RO" noProof="0"/>
              <a:t>Al patrulea nivel</a:t>
            </a:r>
          </a:p>
          <a:p>
            <a:pPr lvl="4" rtl="0"/>
            <a:r>
              <a:rPr lang="ro-RO" noProof="0"/>
              <a:t>Al cincilea nivel</a:t>
            </a:r>
          </a:p>
        </p:txBody>
      </p:sp>
      <p:sp>
        <p:nvSpPr>
          <p:cNvPr id="11" name="Titlu 1">
            <a:extLst>
              <a:ext uri="{FF2B5EF4-FFF2-40B4-BE49-F238E27FC236}">
                <a16:creationId xmlns:a16="http://schemas.microsoft.com/office/drawing/2014/main" xmlns="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u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ă liberă: Formă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o-RO" noProof="0"/>
          </a:p>
        </p:txBody>
      </p:sp>
      <p:sp>
        <p:nvSpPr>
          <p:cNvPr id="12" name="Substituent imagine 11">
            <a:extLst>
              <a:ext uri="{FF2B5EF4-FFF2-40B4-BE49-F238E27FC236}">
                <a16:creationId xmlns:a16="http://schemas.microsoft.com/office/drawing/2014/main" xmlns="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o-RO" noProof="0"/>
              <a:t>Imagine concert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o-RO" noProof="0"/>
              <a:t>TITLU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o-RO" noProof="0"/>
              <a:t>Subtitlu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Dreptunghi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8" name="Substituent număr diapozitiv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o-RO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o-RO" sz="1200" noProof="0">
              <a:solidFill>
                <a:schemeClr val="bg1"/>
              </a:solidFill>
            </a:endParaRPr>
          </a:p>
        </p:txBody>
      </p:sp>
      <p:sp>
        <p:nvSpPr>
          <p:cNvPr id="9" name="Titlu 1">
            <a:extLst>
              <a:ext uri="{FF2B5EF4-FFF2-40B4-BE49-F238E27FC236}">
                <a16:creationId xmlns:a16="http://schemas.microsoft.com/office/drawing/2014/main" xmlns="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o-RO" noProof="0"/>
          </a:p>
        </p:txBody>
      </p:sp>
      <p:sp>
        <p:nvSpPr>
          <p:cNvPr id="10" name="Substituent text 3">
            <a:extLst>
              <a:ext uri="{FF2B5EF4-FFF2-40B4-BE49-F238E27FC236}">
                <a16:creationId xmlns:a16="http://schemas.microsoft.com/office/drawing/2014/main" xmlns="" id="{436B2E80-B2B9-4309-8C9B-11D0B83C43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o-RO" noProof="0"/>
              <a:t>Clic pentru editare stiluri text Coordonator</a:t>
            </a:r>
          </a:p>
        </p:txBody>
      </p:sp>
      <p:sp>
        <p:nvSpPr>
          <p:cNvPr id="11" name="Substituent imagine 2">
            <a:extLst>
              <a:ext uri="{FF2B5EF4-FFF2-40B4-BE49-F238E27FC236}">
                <a16:creationId xmlns:a16="http://schemas.microsoft.com/office/drawing/2014/main" xmlns="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E1335-CCB4-4D78-9671-929C60DCEAAC}" type="datetimeFigureOut">
              <a:rPr lang="ru-RU"/>
              <a:pPr>
                <a:defRPr/>
              </a:pPr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7D08-A10E-42FF-B0C1-C89D2886B9D3}" type="slidenum">
              <a:rPr lang="ru-RU" altLang="ro-RO"/>
              <a:pPr>
                <a:defRPr/>
              </a:pPr>
              <a:t>‹#›</a:t>
            </a:fld>
            <a:endParaRPr lang="ru-RU" altLang="ro-RO"/>
          </a:p>
        </p:txBody>
      </p:sp>
    </p:spTree>
    <p:extLst>
      <p:ext uri="{BB962C8B-B14F-4D97-AF65-F5344CB8AC3E}">
        <p14:creationId xmlns:p14="http://schemas.microsoft.com/office/powerpoint/2010/main" val="451296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B8976-C4C0-451C-A1FA-F2C0D1791774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6203B-4119-4885-8C3E-48A64104E78E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1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u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stituent imagine 11">
            <a:extLst>
              <a:ext uri="{FF2B5EF4-FFF2-40B4-BE49-F238E27FC236}">
                <a16:creationId xmlns:a16="http://schemas.microsoft.com/office/drawing/2014/main" xmlns="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o-RO" noProof="0"/>
              <a:t>Imagine concert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o-RO" noProof="0"/>
              <a:t>TITLU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o-RO" noProof="0"/>
              <a:t>Subtitlu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et secțiune cu i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stituent imagine 11">
            <a:extLst>
              <a:ext uri="{FF2B5EF4-FFF2-40B4-BE49-F238E27FC236}">
                <a16:creationId xmlns:a16="http://schemas.microsoft.com/office/drawing/2014/main" xmlns="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o-RO" noProof="0"/>
              <a:t>Imagine concert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o-RO" noProof="0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xmlns="" id="{2728D712-0D13-4ECD-9BEB-B8EE651FF6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o-RO" noProof="0"/>
              <a:t>Clic pentru editare stiluri text Coordonator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ținut_2 coloan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stituent imagine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o-RO" noProof="0"/>
              <a:t>Imagine concert</a:t>
            </a:r>
          </a:p>
        </p:txBody>
      </p:sp>
      <p:sp>
        <p:nvSpPr>
          <p:cNvPr id="14" name="Substituent text 12">
            <a:extLst>
              <a:ext uri="{FF2B5EF4-FFF2-40B4-BE49-F238E27FC236}">
                <a16:creationId xmlns:a16="http://schemas.microsoft.com/office/drawing/2014/main" xmlns="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13" name="Substituent text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o-RO" noProof="0"/>
              <a:t>Clic pentru editare stil titlu Coordonator</a:t>
            </a:r>
          </a:p>
        </p:txBody>
      </p:sp>
      <p:sp>
        <p:nvSpPr>
          <p:cNvPr id="16" name="Substituent conținut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17" name="Substituent conținut 15">
            <a:extLst>
              <a:ext uri="{FF2B5EF4-FFF2-40B4-BE49-F238E27FC236}">
                <a16:creationId xmlns:a16="http://schemas.microsoft.com/office/drawing/2014/main" xmlns="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18" name="Substituent număr diapozitiv 7">
            <a:extLst>
              <a:ext uri="{FF2B5EF4-FFF2-40B4-BE49-F238E27FC236}">
                <a16:creationId xmlns:a16="http://schemas.microsoft.com/office/drawing/2014/main" xmlns="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o-RO" noProof="0" smtClean="0"/>
              <a:pPr algn="ctr" rtl="0"/>
              <a:t>‹#›</a:t>
            </a:fld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ținut_3 coloan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stituent imagine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o-RO" noProof="0"/>
              <a:t>Imagine concert</a:t>
            </a:r>
          </a:p>
        </p:txBody>
      </p:sp>
      <p:sp>
        <p:nvSpPr>
          <p:cNvPr id="14" name="Substituent text 12">
            <a:extLst>
              <a:ext uri="{FF2B5EF4-FFF2-40B4-BE49-F238E27FC236}">
                <a16:creationId xmlns:a16="http://schemas.microsoft.com/office/drawing/2014/main" xmlns="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13" name="Substituent text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o-RO" noProof="0"/>
              <a:t>Clic pentru editare stil titlu Coordonator</a:t>
            </a:r>
          </a:p>
        </p:txBody>
      </p:sp>
      <p:sp>
        <p:nvSpPr>
          <p:cNvPr id="16" name="Substituent conținut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17" name="Substituent conținut 15">
            <a:extLst>
              <a:ext uri="{FF2B5EF4-FFF2-40B4-BE49-F238E27FC236}">
                <a16:creationId xmlns:a16="http://schemas.microsoft.com/office/drawing/2014/main" xmlns="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8" name="Substituent text 12">
            <a:extLst>
              <a:ext uri="{FF2B5EF4-FFF2-40B4-BE49-F238E27FC236}">
                <a16:creationId xmlns:a16="http://schemas.microsoft.com/office/drawing/2014/main" xmlns="" id="{DEF523FD-B1FC-40A7-93AA-389CB38E1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10" name="Substituent conținut 15">
            <a:extLst>
              <a:ext uri="{FF2B5EF4-FFF2-40B4-BE49-F238E27FC236}">
                <a16:creationId xmlns:a16="http://schemas.microsoft.com/office/drawing/2014/main" xmlns="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11" name="Substituent număr diapozitiv 7">
            <a:extLst>
              <a:ext uri="{FF2B5EF4-FFF2-40B4-BE49-F238E27FC236}">
                <a16:creationId xmlns:a16="http://schemas.microsoft.com/office/drawing/2014/main" xmlns="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o-RO" noProof="0" smtClean="0"/>
              <a:pPr algn="ctr" rtl="0"/>
              <a:t>‹#›</a:t>
            </a:fld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ținut_2 coloană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stituent imagine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o-RO" noProof="0"/>
              <a:t>Imagine concert</a:t>
            </a:r>
          </a:p>
        </p:txBody>
      </p:sp>
      <p:sp>
        <p:nvSpPr>
          <p:cNvPr id="13" name="Substituent text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o-RO" noProof="0"/>
              <a:t>Clic pentru editare stil titlu Coordonator</a:t>
            </a:r>
          </a:p>
        </p:txBody>
      </p:sp>
      <p:sp>
        <p:nvSpPr>
          <p:cNvPr id="16" name="Substituent conținut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11" name="Substituent text 12">
            <a:extLst>
              <a:ext uri="{FF2B5EF4-FFF2-40B4-BE49-F238E27FC236}">
                <a16:creationId xmlns:a16="http://schemas.microsoft.com/office/drawing/2014/main" xmlns="" id="{C3BB8EAB-4266-4938-A8CB-6D18C93801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12" name="Substituent conținut 15">
            <a:extLst>
              <a:ext uri="{FF2B5EF4-FFF2-40B4-BE49-F238E27FC236}">
                <a16:creationId xmlns:a16="http://schemas.microsoft.com/office/drawing/2014/main" xmlns="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15" name="Substituent număr diapozitiv 7">
            <a:extLst>
              <a:ext uri="{FF2B5EF4-FFF2-40B4-BE49-F238E27FC236}">
                <a16:creationId xmlns:a16="http://schemas.microsoft.com/office/drawing/2014/main" xmlns="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o-RO" noProof="0" smtClean="0"/>
              <a:pPr algn="ctr" rtl="0"/>
              <a:t>‹#›</a:t>
            </a:fld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ținut_1 coloan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stituent imagine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o-RO" noProof="0"/>
              <a:t>Imagine concert</a:t>
            </a:r>
          </a:p>
        </p:txBody>
      </p:sp>
      <p:sp>
        <p:nvSpPr>
          <p:cNvPr id="13" name="Substituent text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o-RO" noProof="0"/>
              <a:t>Clic pentru editare stil titlu Coordonator</a:t>
            </a:r>
          </a:p>
        </p:txBody>
      </p:sp>
      <p:sp>
        <p:nvSpPr>
          <p:cNvPr id="16" name="Substituent conținut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sp>
        <p:nvSpPr>
          <p:cNvPr id="8" name="Substituent număr diapozitiv 7">
            <a:extLst>
              <a:ext uri="{FF2B5EF4-FFF2-40B4-BE49-F238E27FC236}">
                <a16:creationId xmlns:a16="http://schemas.microsoft.com/office/drawing/2014/main" xmlns="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o-RO" noProof="0" smtClean="0"/>
              <a:pPr algn="ctr" rtl="0"/>
              <a:t>‹#›</a:t>
            </a:fld>
            <a:endParaRPr lang="ro-RO" noProof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stituent text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o-RO" noProof="0"/>
              <a:t>Clic pentru editare stiluri text Coordonator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o-RO" noProof="0"/>
              <a:t>Clic pentru editare stil titlu Coordonator</a:t>
            </a:r>
          </a:p>
        </p:txBody>
      </p:sp>
      <p:sp>
        <p:nvSpPr>
          <p:cNvPr id="16" name="Substituent conținut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o-RO" noProof="0"/>
              <a:t>Pictogramă</a:t>
            </a: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xmlns="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Dreptunghi 11">
              <a:extLst>
                <a:ext uri="{FF2B5EF4-FFF2-40B4-BE49-F238E27FC236}">
                  <a16:creationId xmlns:a16="http://schemas.microsoft.com/office/drawing/2014/main" xmlns="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/>
            </a:p>
          </p:txBody>
        </p:sp>
      </p:grpSp>
      <p:sp>
        <p:nvSpPr>
          <p:cNvPr id="15" name="Substituent număr diapozitiv 5">
            <a:extLst>
              <a:ext uri="{FF2B5EF4-FFF2-40B4-BE49-F238E27FC236}">
                <a16:creationId xmlns:a16="http://schemas.microsoft.com/office/drawing/2014/main" xmlns="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o-RO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o-RO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stituent număr diapozitiv 7">
            <a:extLst>
              <a:ext uri="{FF2B5EF4-FFF2-40B4-BE49-F238E27FC236}">
                <a16:creationId xmlns:a16="http://schemas.microsoft.com/office/drawing/2014/main" xmlns="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o-RO" noProof="0" smtClean="0"/>
              <a:pPr algn="ctr" rtl="0"/>
              <a:t>‹#›</a:t>
            </a:fld>
            <a:endParaRPr lang="ro-RO" noProof="0"/>
          </a:p>
        </p:txBody>
      </p:sp>
      <p:sp>
        <p:nvSpPr>
          <p:cNvPr id="2" name="Substituent titlu 1">
            <a:extLst>
              <a:ext uri="{FF2B5EF4-FFF2-40B4-BE49-F238E27FC236}">
                <a16:creationId xmlns:a16="http://schemas.microsoft.com/office/drawing/2014/main" xmlns="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o-RO" noProof="0"/>
              <a:t>Clic pentru editare stil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xmlns="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o-RO" noProof="0"/>
              <a:t>Faceți clic pentru a edita stilurile de text coordonator</a:t>
            </a:r>
          </a:p>
          <a:p>
            <a:pPr lvl="1" rtl="0"/>
            <a:r>
              <a:rPr lang="ro-RO" noProof="0"/>
              <a:t>Al doilea nivel</a:t>
            </a:r>
          </a:p>
          <a:p>
            <a:pPr lvl="2" rtl="0"/>
            <a:r>
              <a:rPr lang="ro-RO" noProof="0"/>
              <a:t>Al treilea nivel</a:t>
            </a:r>
          </a:p>
          <a:p>
            <a:pPr lvl="3" rtl="0"/>
            <a:r>
              <a:rPr lang="ro-RO" noProof="0"/>
              <a:t>Al patrulea nivel</a:t>
            </a:r>
          </a:p>
          <a:p>
            <a:pPr lvl="4" rtl="0"/>
            <a:r>
              <a:rPr lang="ro-RO" noProof="0"/>
              <a:t>Al cincilea nivel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sv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11" Type="http://schemas.openxmlformats.org/officeDocument/2006/relationships/hyperlink" Target="mailto:vama@customs.gov.md" TargetMode="External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27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hyperlink" Target="https://customs.gov.md/r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://www.google.md/url?sa=i&amp;rct=j&amp;q=&amp;esrc=s&amp;frm=1&amp;source=images&amp;cd=&amp;cad=rja&amp;uact=8&amp;ved=0ahUKEwijgvmzi4HNAhWDORQKHcu3D7MQjRwIBw&amp;url=http://www.trm.md/ro/economic/46-de-companii-din-moldova-au-primit-autorizare-pentru-exportul-fructelor-in-rusia/&amp;psig=AFQjCNHlJQh4yBbiLEqS9O8Y6PaIpKB0Xw&amp;ust=146467329467877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 descr="titlu">
            <a:extLst>
              <a:ext uri="{FF2B5EF4-FFF2-40B4-BE49-F238E27FC236}">
                <a16:creationId xmlns:a16="http://schemas.microsoft.com/office/drawing/2014/main" xmlns="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7716" y="1291772"/>
            <a:ext cx="4763729" cy="3611880"/>
          </a:xfrm>
        </p:spPr>
        <p:txBody>
          <a:bodyPr rtlCol="0"/>
          <a:lstStyle/>
          <a:p>
            <a:pPr rtl="0"/>
            <a:r>
              <a:rPr lang="ro-RO" dirty="0">
                <a:latin typeface="Palatino Linotype" panose="02040502050505030304" pitchFamily="18" charset="0"/>
              </a:rPr>
              <a:t>Aspecte ale noului Cod Vamal nr.95/2021 și ale Regulamentului nr.92/2023</a:t>
            </a:r>
          </a:p>
        </p:txBody>
      </p:sp>
      <p:sp>
        <p:nvSpPr>
          <p:cNvPr id="12" name="Subtitlu 11" descr="subtitlu">
            <a:extLst>
              <a:ext uri="{FF2B5EF4-FFF2-40B4-BE49-F238E27FC236}">
                <a16:creationId xmlns:a16="http://schemas.microsoft.com/office/drawing/2014/main" xmlns="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9339" y="5407150"/>
            <a:ext cx="3310945" cy="521208"/>
          </a:xfrm>
        </p:spPr>
        <p:txBody>
          <a:bodyPr rtlCol="0"/>
          <a:lstStyle/>
          <a:p>
            <a:pPr rtl="0"/>
            <a:r>
              <a:rPr lang="ro-R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Palatino Linotype" panose="02040502050505030304" pitchFamily="18" charset="0"/>
              </a:rPr>
              <a:t>CV 95/2021 va intra în vigoare la 01 ianuarie 2024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xmlns="" id="{EB664AAE-5AE9-41D7-8346-002B9F445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ormă liberă: Formă 10">
              <a:extLst>
                <a:ext uri="{FF2B5EF4-FFF2-40B4-BE49-F238E27FC236}">
                  <a16:creationId xmlns:a16="http://schemas.microsoft.com/office/drawing/2014/main" xmlns="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o-RO" dirty="0"/>
            </a:p>
          </p:txBody>
        </p:sp>
        <p:sp>
          <p:nvSpPr>
            <p:cNvPr id="9" name="Dreptunghi 8">
              <a:extLst>
                <a:ext uri="{FF2B5EF4-FFF2-40B4-BE49-F238E27FC236}">
                  <a16:creationId xmlns:a16="http://schemas.microsoft.com/office/drawing/2014/main" xmlns="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dirty="0"/>
            </a:p>
          </p:txBody>
        </p:sp>
      </p:grp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r="17554"/>
          <a:stretch>
            <a:fillRect/>
          </a:stretch>
        </p:blipFill>
        <p:spPr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254715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u 30" descr="titlu">
            <a:extLst>
              <a:ext uri="{FF2B5EF4-FFF2-40B4-BE49-F238E27FC236}">
                <a16:creationId xmlns:a16="http://schemas.microsoft.com/office/drawing/2014/main" xmlns="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o-RO" dirty="0"/>
              <a:t>LOREM IPSUM DOLOR SIT AMET, CONSECTETUER ADIPISCING ELIT2</a:t>
            </a:r>
          </a:p>
        </p:txBody>
      </p:sp>
      <p:sp>
        <p:nvSpPr>
          <p:cNvPr id="12" name="Subtitlu 11" descr="subtitlu">
            <a:extLst>
              <a:ext uri="{FF2B5EF4-FFF2-40B4-BE49-F238E27FC236}">
                <a16:creationId xmlns:a16="http://schemas.microsoft.com/office/drawing/2014/main" xmlns="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o-RO" dirty="0" err="1"/>
              <a:t>Lorem</a:t>
            </a:r>
            <a:r>
              <a:rPr lang="ro-RO"/>
              <a:t> ipsum dolor sit amet, consectetuer adipiscing elit. Maecenas porttitor congue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-1" y="21019"/>
            <a:ext cx="12192001" cy="6858000"/>
          </a:xfr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38803"/>
            <a:ext cx="6956139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020" y="4070203"/>
            <a:ext cx="8475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dirty="0">
                <a:solidFill>
                  <a:prstClr val="white"/>
                </a:solidFill>
                <a:latin typeface="Palatino Linotype" panose="02040502050505030304" pitchFamily="18" charset="0"/>
                <a:ea typeface="+mj-ea"/>
                <a:cs typeface="+mj-cs"/>
              </a:rPr>
              <a:t>CLASIFICAREA TARIFARĂ </a:t>
            </a:r>
          </a:p>
          <a:p>
            <a:r>
              <a:rPr lang="ro-RO" sz="3600" dirty="0">
                <a:solidFill>
                  <a:prstClr val="white"/>
                </a:solidFill>
                <a:latin typeface="Palatino Linotype" panose="02040502050505030304" pitchFamily="18" charset="0"/>
                <a:ea typeface="+mj-ea"/>
                <a:cs typeface="+mj-cs"/>
              </a:rPr>
              <a:t>A MĂRFURILOR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3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405" y="283347"/>
            <a:ext cx="7772400" cy="3460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CLASIFICAREA TARIFARĂ A MĂRFURILOR</a:t>
            </a:r>
            <a:endParaRPr lang="ru-RU" sz="2800" dirty="0">
              <a:solidFill>
                <a:srgbClr val="0070C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23155193"/>
              </p:ext>
            </p:extLst>
          </p:nvPr>
        </p:nvGraphicFramePr>
        <p:xfrm>
          <a:off x="754161" y="922789"/>
          <a:ext cx="10441464" cy="25139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41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8826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Palatino Linotype" panose="02040502050505030304" pitchFamily="18" charset="0"/>
                        </a:rPr>
                        <a:t>LEGISLAȚIA NAȚIONALĂ ÎN VIGOARE DIN 01.01.2024</a:t>
                      </a:r>
                      <a:endParaRPr lang="ru-RU" sz="1600" dirty="0"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>
                    <a:solidFill>
                      <a:schemeClr val="accent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9076">
                <a:tc>
                  <a:txBody>
                    <a:bodyPr/>
                    <a:lstStyle/>
                    <a:p>
                      <a:pPr algn="just"/>
                      <a:r>
                        <a:rPr lang="ro-RO" sz="1800" b="1" u="none" kern="1200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Codul vamal nr.95/2021</a:t>
                      </a:r>
                    </a:p>
                    <a:p>
                      <a:pPr algn="just"/>
                      <a:endParaRPr lang="ro-RO" sz="1800" b="1" u="none" kern="1200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</a:txBody>
                  <a:tcPr marL="91434" marR="91434" marT="45705" marB="45705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60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Regulamentul referitor la procedura solicitării, emiterii și monitorizării utilizării deciziilor privind informațiile tarifare obligatorii</a:t>
                      </a:r>
                    </a:p>
                  </a:txBody>
                  <a:tcPr marL="91434" marR="91434" marT="45705" marB="45705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625" y="87565"/>
            <a:ext cx="859611" cy="835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02" y="4800526"/>
            <a:ext cx="1908213" cy="16460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658" y="5096207"/>
            <a:ext cx="1054699" cy="10546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39" y="3928995"/>
            <a:ext cx="4173520" cy="278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002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7BED77-FD80-4B35-B227-E7680CCA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02" y="891254"/>
            <a:ext cx="4245751" cy="5566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611562-7E6F-4B60-B18D-3D276D11D9D6}"/>
              </a:ext>
            </a:extLst>
          </p:cNvPr>
          <p:cNvSpPr txBox="1"/>
          <p:nvPr/>
        </p:nvSpPr>
        <p:spPr>
          <a:xfrm>
            <a:off x="4481652" y="273588"/>
            <a:ext cx="3134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FORMULARE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A7D352-D505-4925-B7A6-1EED79F2A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873" y="120045"/>
            <a:ext cx="1015338" cy="676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71" y="56030"/>
            <a:ext cx="859611" cy="835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276" y="5236221"/>
            <a:ext cx="816935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31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2813" y="254361"/>
            <a:ext cx="7883013" cy="885950"/>
          </a:xfrm>
        </p:spPr>
        <p:txBody>
          <a:bodyPr>
            <a:noAutofit/>
          </a:bodyPr>
          <a:lstStyle/>
          <a:p>
            <a:pPr algn="ctr"/>
            <a:r>
              <a:rPr lang="ro-RO" sz="36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Informație tarifară obligatorie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stituent conținut 2"/>
          <p:cNvSpPr>
            <a:spLocks noGrp="1"/>
          </p:cNvSpPr>
          <p:nvPr>
            <p:ph idx="1"/>
          </p:nvPr>
        </p:nvSpPr>
        <p:spPr>
          <a:xfrm>
            <a:off x="1295400" y="1232626"/>
            <a:ext cx="10058400" cy="512055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o-RO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>
                <a:latin typeface="Palatino Linotype" panose="02040502050505030304" pitchFamily="18" charset="0"/>
                <a:cs typeface="Times New Roman" pitchFamily="18" charset="0"/>
              </a:rPr>
              <a:t>în cadrul operațiunii de import sau de export preconizate persoanele interesate sunt în drept să solicite Serviciului Vamal emiterea </a:t>
            </a:r>
            <a:r>
              <a:rPr lang="ro-RO" sz="2400" b="1" i="1" dirty="0">
                <a:latin typeface="Palatino Linotype" panose="02040502050505030304" pitchFamily="18" charset="0"/>
                <a:cs typeface="Times New Roman" pitchFamily="18" charset="0"/>
              </a:rPr>
              <a:t>informațiilor tarifare obligatorii.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o-RO" sz="2400" dirty="0">
                <a:latin typeface="Palatino Linotype" panose="02040502050505030304" pitchFamily="18" charset="0"/>
                <a:cs typeface="Times New Roman" pitchFamily="18" charset="0"/>
              </a:rPr>
              <a:t>Formularul de cerere este stabilit conform anexei 1 la Regulamentul nou, se depune la Aparatul Central al Serviciul Vamal pe suport de hârtie. 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o-RO" sz="2400" dirty="0">
                <a:latin typeface="Palatino Linotype" panose="02040502050505030304" pitchFamily="18" charset="0"/>
                <a:cs typeface="Times New Roman" pitchFamily="18" charset="0"/>
              </a:rPr>
              <a:t>La cerere se vor anexa acte și informații ce conțin descrieri tehnice necesare clasificării tarifare a mărfurilor și după caz mostre.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o-RO" sz="2400" dirty="0">
                <a:latin typeface="Palatino Linotype" panose="02040502050505030304" pitchFamily="18" charset="0"/>
                <a:cs typeface="Times New Roman" pitchFamily="18" charset="0"/>
              </a:rPr>
              <a:t>În termen de 30 zile de la data primirii cererii se verifică întrunirea condițiilor de acceptare a cererii privind emiterea informației tarifare obligatorii.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o-RO" sz="2400" dirty="0">
                <a:latin typeface="Palatino Linotype" panose="02040502050505030304" pitchFamily="18" charset="0"/>
                <a:cs typeface="Times New Roman" pitchFamily="18" charset="0"/>
              </a:rPr>
              <a:t>În termen de 90 zile de la data acceptării cererii informația tarifară obligatorie va fi pusă la dispoziția solicitantului.</a:t>
            </a:r>
          </a:p>
          <a:p>
            <a:pPr>
              <a:buFont typeface="Arial" pitchFamily="34" charset="0"/>
              <a:buNone/>
            </a:pPr>
            <a:endParaRPr lang="ro-RO" dirty="0">
              <a:solidFill>
                <a:srgbClr val="0070C0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40" y="0"/>
            <a:ext cx="859611" cy="835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40" y="2168369"/>
            <a:ext cx="1054249" cy="24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1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u 30" descr="titlu">
            <a:extLst>
              <a:ext uri="{FF2B5EF4-FFF2-40B4-BE49-F238E27FC236}">
                <a16:creationId xmlns:a16="http://schemas.microsoft.com/office/drawing/2014/main" xmlns="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o-RO" dirty="0"/>
              <a:t>LOREM IPSUM DOLOR SIT AMET, CONSECTETUER ADIPISCING ELIT2</a:t>
            </a:r>
          </a:p>
        </p:txBody>
      </p:sp>
      <p:sp>
        <p:nvSpPr>
          <p:cNvPr id="12" name="Subtitlu 11" descr="subtitlu">
            <a:extLst>
              <a:ext uri="{FF2B5EF4-FFF2-40B4-BE49-F238E27FC236}">
                <a16:creationId xmlns:a16="http://schemas.microsoft.com/office/drawing/2014/main" xmlns="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o-RO"/>
              <a:t>Lorem ipsum dolor sit amet, consectetuer adipiscing elit. Maecenas porttitor congue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956139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5099" y="4553291"/>
            <a:ext cx="8111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400" dirty="0">
                <a:solidFill>
                  <a:prstClr val="white"/>
                </a:solidFill>
                <a:latin typeface="Palatino Linotype" panose="02040502050505030304" pitchFamily="18" charset="0"/>
                <a:ea typeface="+mj-ea"/>
                <a:cs typeface="+mj-cs"/>
              </a:rPr>
              <a:t>Valoarea în vamă</a:t>
            </a:r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3" descr="titlu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0"/>
            <a:ext cx="12191998" cy="646981"/>
          </a:xfrm>
          <a:solidFill>
            <a:schemeClr val="accent2">
              <a:lumMod val="50000"/>
              <a:lumOff val="50000"/>
            </a:schemeClr>
          </a:solidFill>
        </p:spPr>
        <p:txBody>
          <a:bodyPr rtlCol="0"/>
          <a:lstStyle/>
          <a:p>
            <a:pPr algn="ctr"/>
            <a:r>
              <a:rPr lang="ro-RO" sz="22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Palatino Linotype" panose="02040502050505030304" pitchFamily="18" charset="0"/>
              </a:rPr>
              <a:t>PROCEDURA DE INTRODUCERE ȘI SCOATERE A MĂRFURILOR</a:t>
            </a:r>
            <a:r>
              <a:rPr lang="pt-BR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Palatino Linotype" panose="02040502050505030304" pitchFamily="18" charset="0"/>
              </a:rPr>
              <a:t/>
            </a:r>
            <a:br>
              <a:rPr lang="pt-BR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Palatino Linotype" panose="02040502050505030304" pitchFamily="18" charset="0"/>
              </a:rPr>
            </a:br>
            <a:r>
              <a:rPr lang="pt-BR" dirty="0"/>
              <a:t/>
            </a:r>
            <a:br>
              <a:rPr lang="pt-BR" dirty="0"/>
            </a:br>
            <a:r>
              <a:rPr lang="ro-RO" dirty="0"/>
              <a:t/>
            </a:r>
            <a:br>
              <a:rPr lang="ro-RO" dirty="0"/>
            </a:br>
            <a:r>
              <a:rPr lang="ro-RO" dirty="0"/>
              <a:t/>
            </a:r>
            <a:br>
              <a:rPr lang="ro-RO" dirty="0"/>
            </a:br>
            <a:r>
              <a:rPr lang="ro-RO" dirty="0"/>
              <a:t/>
            </a:r>
            <a:br>
              <a:rPr lang="ro-RO" dirty="0"/>
            </a:br>
            <a:r>
              <a:rPr lang="ro-RO" dirty="0"/>
              <a:t/>
            </a:r>
            <a:br>
              <a:rPr lang="ro-RO" dirty="0"/>
            </a:br>
            <a:r>
              <a:rPr lang="ro-RO" dirty="0"/>
              <a:t>Valoarea în vamă</a:t>
            </a:r>
          </a:p>
        </p:txBody>
      </p:sp>
      <p:graphicFrame>
        <p:nvGraphicFramePr>
          <p:cNvPr id="7" name="Рисунок 6"/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1430783941"/>
              </p:ext>
            </p:extLst>
          </p:nvPr>
        </p:nvGraphicFramePr>
        <p:xfrm>
          <a:off x="1" y="646981"/>
          <a:ext cx="12191999" cy="851401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1398151495"/>
                    </a:ext>
                  </a:extLst>
                </a:gridCol>
                <a:gridCol w="11983719">
                  <a:extLst>
                    <a:ext uri="{9D8B030D-6E8A-4147-A177-3AD203B41FA5}">
                      <a16:colId xmlns:a16="http://schemas.microsoft.com/office/drawing/2014/main" xmlns="" val="673729195"/>
                    </a:ext>
                  </a:extLst>
                </a:gridCol>
              </a:tblGrid>
              <a:tr h="814085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Cambria" panose="02040503050406030204" pitchFamily="18" charset="0"/>
                      </a:endParaRPr>
                    </a:p>
                  </a:txBody>
                  <a:tcPr marT="45718" marB="45718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Cambria" panose="02040503050406030204" pitchFamily="18" charset="0"/>
                        </a:rPr>
                        <a:t>Legislația</a:t>
                      </a:r>
                      <a:r>
                        <a:rPr lang="ro-RO" sz="2400" b="1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Cambria" panose="02040503050406030204" pitchFamily="18" charset="0"/>
                        </a:rPr>
                        <a:t> vamală din 01.01.2024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Cambria" panose="02040503050406030204" pitchFamily="18" charset="0"/>
                      </a:endParaRPr>
                    </a:p>
                  </a:txBody>
                  <a:tcPr marT="45718" marB="45718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7120279"/>
                  </a:ext>
                </a:extLst>
              </a:tr>
              <a:tr h="6544247">
                <a:tc>
                  <a:txBody>
                    <a:bodyPr/>
                    <a:lstStyle/>
                    <a:p>
                      <a:pPr marL="405765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rgbClr val="006FC0"/>
                        </a:buClr>
                        <a:buSzTx/>
                        <a:buFont typeface="Wingdings" panose="05000000000000000000" pitchFamily="2" charset="2"/>
                        <a:buChar char="v"/>
                        <a:tabLst>
                          <a:tab pos="409575" algn="l"/>
                          <a:tab pos="1893570" algn="l"/>
                          <a:tab pos="3601720" algn="l"/>
                          <a:tab pos="4618355" algn="l"/>
                          <a:tab pos="5248910" algn="l"/>
                          <a:tab pos="6835140" algn="l"/>
                          <a:tab pos="8004809" algn="l"/>
                          <a:tab pos="9265285" algn="l"/>
                          <a:tab pos="9723120" algn="l"/>
                          <a:tab pos="10984230" algn="l"/>
                        </a:tabLst>
                        <a:defRPr/>
                      </a:pPr>
                      <a:endParaRPr kumimoji="0" lang="ro-RO" sz="2800" u="none" strike="noStrike" kern="1200" cap="none" spc="-4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effectLst/>
                        <a:uLnTx/>
                        <a:uFillTx/>
                        <a:latin typeface="Palatino Linotype" panose="02040502050505030304" pitchFamily="18" charset="0"/>
                        <a:ea typeface="Cambria" panose="02040503050406030204" pitchFamily="18" charset="0"/>
                      </a:endParaRPr>
                    </a:p>
                  </a:txBody>
                  <a:tcPr marT="45718" marB="45718">
                    <a:solidFill>
                      <a:schemeClr val="accent2">
                        <a:lumMod val="10000"/>
                        <a:lumOff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ro-RO" sz="2400" u="none" strike="noStrike" kern="1200" cap="none" spc="-1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Palatino Linotype" panose="02040502050505030304" pitchFamily="18" charset="0"/>
                        <a:ea typeface="Cambria" panose="020405030504060302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ro-RO" sz="280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Palatino Linotype" panose="02040502050505030304" pitchFamily="18" charset="0"/>
                          <a:ea typeface="Cambria" panose="02040503050406030204" pitchFamily="18" charset="0"/>
                        </a:rPr>
                        <a:t>Codul vamal nr. 95/2021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280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Palatino Linotype" panose="02040502050505030304" pitchFamily="18" charset="0"/>
                          <a:ea typeface="Cambria" panose="02040503050406030204" pitchFamily="18" charset="0"/>
                        </a:rPr>
                        <a:t>    Titlul II  Capitolul III (art.71-86)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ro-RO" sz="2400" u="none" strike="noStrike" kern="1200" cap="none" spc="-1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Palatino Linotype" panose="020405020505050303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ro-RO" sz="2400" u="none" strike="noStrike" kern="1200" cap="none" spc="-1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Palatino Linotype" panose="020405020505050303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ro-RO" sz="280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Palatino Linotype" panose="02040502050505030304" pitchFamily="18" charset="0"/>
                          <a:ea typeface="Cambria" panose="02040503050406030204" pitchFamily="18" charset="0"/>
                          <a:cs typeface="+mn-cs"/>
                        </a:rPr>
                        <a:t>Hotărârea Guvernului nr. 92/2023 </a:t>
                      </a:r>
                      <a:r>
                        <a:rPr kumimoji="0" lang="ro-MD" sz="2800" u="none" strike="noStrike" kern="1200" cap="none" spc="-1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Palatino Linotype" panose="02040502050505030304" pitchFamily="18" charset="0"/>
                          <a:ea typeface="Cambria" panose="02040503050406030204" pitchFamily="18" charset="0"/>
                          <a:cs typeface="+mn-cs"/>
                        </a:rPr>
                        <a:t>cu privire la punerea în aplicare a Codului vamal nr.95/2021</a:t>
                      </a:r>
                      <a:endParaRPr kumimoji="0" lang="ro-RO" sz="2800" u="none" strike="noStrike" kern="1200" cap="none" spc="-1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Palatino Linotype" panose="020405020505050303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lang="ru-RU" sz="240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  <a:ea typeface="Cambria" panose="02040503050406030204" pitchFamily="18" charset="0"/>
                      </a:endParaRPr>
                    </a:p>
                  </a:txBody>
                  <a:tcPr marT="45718" marB="45718">
                    <a:solidFill>
                      <a:schemeClr val="accent2">
                        <a:lumMod val="10000"/>
                        <a:lumOff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019905"/>
                  </a:ext>
                </a:extLst>
              </a:tr>
              <a:tr h="1155685">
                <a:tc>
                  <a:txBody>
                    <a:bodyPr/>
                    <a:lstStyle/>
                    <a:p>
                      <a:pPr marL="23431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FC0"/>
                        </a:buClr>
                        <a:buSzTx/>
                        <a:buFont typeface="Wingdings" panose="05000000000000000000" pitchFamily="2" charset="2"/>
                        <a:buChar char="v"/>
                        <a:tabLst>
                          <a:tab pos="409575" algn="l"/>
                        </a:tabLst>
                        <a:defRPr/>
                      </a:pPr>
                      <a:endParaRPr kumimoji="0" lang="ro-RO" sz="140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Palatino Linotype" panose="02040502050505030304" pitchFamily="18" charset="0"/>
                        <a:ea typeface="Cambria" panose="020405030504060302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o-MD" sz="1400" kern="1200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21409431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389" y="0"/>
            <a:ext cx="85961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8867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04" y="2415105"/>
            <a:ext cx="12116696" cy="4534335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8" name="Прямоугольник 2"/>
          <p:cNvSpPr>
            <a:spLocks noChangeArrowheads="1"/>
          </p:cNvSpPr>
          <p:nvPr/>
        </p:nvSpPr>
        <p:spPr bwMode="auto">
          <a:xfrm>
            <a:off x="0" y="1"/>
            <a:ext cx="12192000" cy="735014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Verificarea valorii în vamă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0" name="Dreptunghi 20"/>
          <p:cNvSpPr>
            <a:spLocks noChangeArrowheads="1"/>
          </p:cNvSpPr>
          <p:nvPr/>
        </p:nvSpPr>
        <p:spPr bwMode="auto">
          <a:xfrm>
            <a:off x="0" y="810883"/>
            <a:ext cx="12192000" cy="60675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SELECTIVITATE </a:t>
            </a: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( 10 / 2 )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3" name="Oval 25"/>
          <p:cNvSpPr>
            <a:spLocks noChangeArrowheads="1"/>
          </p:cNvSpPr>
          <p:nvPr/>
        </p:nvSpPr>
        <p:spPr bwMode="auto">
          <a:xfrm>
            <a:off x="1472496" y="2852356"/>
            <a:ext cx="3792538" cy="608706"/>
          </a:xfrm>
          <a:prstGeom prst="ellipse">
            <a:avLst/>
          </a:prstGeom>
          <a:solidFill>
            <a:schemeClr val="accent2">
              <a:lumMod val="25000"/>
              <a:lumOff val="75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confirmă</a:t>
            </a:r>
          </a:p>
        </p:txBody>
      </p:sp>
      <p:sp>
        <p:nvSpPr>
          <p:cNvPr id="52234" name="Oval 26"/>
          <p:cNvSpPr>
            <a:spLocks noChangeArrowheads="1"/>
          </p:cNvSpPr>
          <p:nvPr/>
        </p:nvSpPr>
        <p:spPr bwMode="auto">
          <a:xfrm>
            <a:off x="6193766" y="2829262"/>
            <a:ext cx="3571875" cy="559398"/>
          </a:xfrm>
          <a:prstGeom prst="ellipse">
            <a:avLst/>
          </a:prstGeom>
          <a:solidFill>
            <a:schemeClr val="accent2">
              <a:lumMod val="25000"/>
              <a:lumOff val="75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se confirmă</a:t>
            </a:r>
            <a:endParaRPr lang="en-US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6" name="Dreptunghi rotunjit 30"/>
          <p:cNvSpPr>
            <a:spLocks noChangeArrowheads="1"/>
          </p:cNvSpPr>
          <p:nvPr/>
        </p:nvSpPr>
        <p:spPr bwMode="auto">
          <a:xfrm>
            <a:off x="1729581" y="3718359"/>
            <a:ext cx="2887662" cy="904428"/>
          </a:xfrm>
          <a:prstGeom prst="roundRect">
            <a:avLst>
              <a:gd name="adj" fmla="val 16667"/>
            </a:avLst>
          </a:prstGeom>
          <a:solidFill>
            <a:schemeClr val="accent2">
              <a:lumMod val="25000"/>
              <a:lumOff val="75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acceptă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8" name="Dreptunghi rotunjit 32"/>
          <p:cNvSpPr>
            <a:spLocks noChangeArrowheads="1"/>
          </p:cNvSpPr>
          <p:nvPr/>
        </p:nvSpPr>
        <p:spPr bwMode="auto">
          <a:xfrm>
            <a:off x="5229079" y="3603810"/>
            <a:ext cx="5469390" cy="1221398"/>
          </a:xfrm>
          <a:prstGeom prst="roundRect">
            <a:avLst>
              <a:gd name="adj" fmla="val 16667"/>
            </a:avLst>
          </a:prstGeom>
          <a:solidFill>
            <a:schemeClr val="accent2">
              <a:lumMod val="25000"/>
              <a:lumOff val="75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Organul vamal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  valoarea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consultări cu declarantul</a:t>
            </a:r>
          </a:p>
        </p:txBody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0" y="1587260"/>
            <a:ext cx="12192000" cy="100879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Examinarea actelor,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după caz solicitarea informațiilor suplimentare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reptunghi rotunjit 32"/>
          <p:cNvSpPr>
            <a:spLocks noChangeArrowheads="1"/>
          </p:cNvSpPr>
          <p:nvPr/>
        </p:nvSpPr>
        <p:spPr bwMode="auto">
          <a:xfrm>
            <a:off x="5323118" y="5076878"/>
            <a:ext cx="5512522" cy="1175373"/>
          </a:xfrm>
          <a:prstGeom prst="roundRect">
            <a:avLst>
              <a:gd name="adj" fmla="val 16667"/>
            </a:avLst>
          </a:prstGeom>
          <a:solidFill>
            <a:schemeClr val="accent2">
              <a:lumMod val="25000"/>
              <a:lumOff val="75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Marfa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plaseaz</a:t>
            </a: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 în liberă circulație, prin: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 aplicarea metodelor secundare, sau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None/>
            </a:pPr>
            <a:r>
              <a:rPr lang="ro-RO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 garanție (cu drept la replică)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None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624423" y="719108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951984" y="1417640"/>
            <a:ext cx="241782" cy="16962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216443" y="2612623"/>
            <a:ext cx="241782" cy="16962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7913707" y="2633044"/>
            <a:ext cx="241782" cy="16962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7895450" y="3422409"/>
            <a:ext cx="241782" cy="16962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7894302" y="4866233"/>
            <a:ext cx="241782" cy="16962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3249940" y="3521020"/>
            <a:ext cx="241782" cy="16962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reptunghi 20"/>
          <p:cNvSpPr>
            <a:spLocks noChangeArrowheads="1"/>
          </p:cNvSpPr>
          <p:nvPr/>
        </p:nvSpPr>
        <p:spPr bwMode="auto">
          <a:xfrm>
            <a:off x="0" y="6325496"/>
            <a:ext cx="12192000" cy="53250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o-RO" dirty="0">
                <a:cs typeface="Times New Roman" panose="02020603050405020304" pitchFamily="18" charset="0"/>
              </a:rPr>
              <a:t>procedura </a:t>
            </a:r>
            <a:r>
              <a:rPr lang="ro-RO" altLang="ro-RO" dirty="0" smtClean="0">
                <a:cs typeface="Times New Roman" panose="02020603050405020304" pitchFamily="18" charset="0"/>
              </a:rPr>
              <a:t>se  </a:t>
            </a:r>
            <a:r>
              <a:rPr lang="ro-RO" altLang="ro-RO" dirty="0">
                <a:cs typeface="Times New Roman" panose="02020603050405020304" pitchFamily="18" charset="0"/>
              </a:rPr>
              <a:t>asigură exclusiv prin Actul de inspecție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2389" y="27944"/>
            <a:ext cx="859611" cy="835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14" y="4894021"/>
            <a:ext cx="816935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o-RO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9622" y="903643"/>
            <a:ext cx="4966865" cy="5681996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648685" y="903643"/>
            <a:ext cx="6113929" cy="5099124"/>
          </a:xfrm>
          <a:solidFill>
            <a:schemeClr val="accent2">
              <a:lumMod val="10000"/>
              <a:lumOff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o-RO" sz="32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3200" dirty="0" smtClean="0">
              <a:solidFill>
                <a:srgbClr val="0B2B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3200" dirty="0" smtClean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D.V.1  </a:t>
            </a:r>
            <a:r>
              <a:rPr lang="en-US" sz="3200" dirty="0" err="1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pragul</a:t>
            </a:r>
            <a:r>
              <a:rPr lang="en-US" sz="32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limită </a:t>
            </a:r>
            <a:r>
              <a:rPr lang="en-US" sz="32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d</a:t>
            </a:r>
            <a:r>
              <a:rPr lang="ro-RO" sz="32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 err="1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pune</a:t>
            </a:r>
            <a:r>
              <a:rPr lang="ro-RO" sz="32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</a:t>
            </a:r>
          </a:p>
          <a:p>
            <a:endParaRPr lang="ro-RO" sz="3200" dirty="0">
              <a:solidFill>
                <a:srgbClr val="0B2B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>
              <a:solidFill>
                <a:srgbClr val="0B2B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4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Regulament de punere în aplicare</a:t>
            </a:r>
            <a:r>
              <a:rPr lang="en-US" sz="24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Codului</a:t>
            </a:r>
            <a:r>
              <a:rPr lang="en-US" sz="24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Vamal</a:t>
            </a:r>
            <a:r>
              <a:rPr lang="ro-RO" dirty="0" smtClean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o-RO" sz="2400" dirty="0" smtClean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H.G. 92/ </a:t>
            </a:r>
            <a:r>
              <a:rPr lang="ro-RO" sz="2400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o-RO" sz="2400" dirty="0" smtClean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smtClean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o-RO" sz="3200" u="sng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20 000 EUR </a:t>
            </a:r>
            <a:r>
              <a:rPr lang="ro-RO" u="sng" dirty="0">
                <a:solidFill>
                  <a:srgbClr val="0B2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52228" name="Прямоугольник 2"/>
          <p:cNvSpPr>
            <a:spLocks noChangeArrowheads="1"/>
          </p:cNvSpPr>
          <p:nvPr/>
        </p:nvSpPr>
        <p:spPr bwMode="auto">
          <a:xfrm>
            <a:off x="204395" y="0"/>
            <a:ext cx="11384281" cy="735014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Declarația pe valoare D.V.1</a:t>
            </a:r>
            <a:endParaRPr lang="ru-RU" altLang="ru-RU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5653" y="0"/>
            <a:ext cx="859611" cy="83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7052" y="5271520"/>
            <a:ext cx="818716" cy="14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1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u 41" descr="titlu">
            <a:extLst>
              <a:ext uri="{FF2B5EF4-FFF2-40B4-BE49-F238E27FC236}">
                <a16:creationId xmlns:a16="http://schemas.microsoft.com/office/drawing/2014/main" xmlns="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80" y="2142271"/>
            <a:ext cx="5578995" cy="879928"/>
          </a:xfrm>
        </p:spPr>
        <p:txBody>
          <a:bodyPr rtlCol="0"/>
          <a:lstStyle/>
          <a:p>
            <a:pPr rtl="0"/>
            <a:r>
              <a:rPr lang="ro-RO" b="0" dirty="0"/>
              <a:t>VĂ MULȚUMIM</a:t>
            </a:r>
          </a:p>
        </p:txBody>
      </p:sp>
      <p:grpSp>
        <p:nvGrpSpPr>
          <p:cNvPr id="154" name="Grup 153">
            <a:extLst>
              <a:ext uri="{FF2B5EF4-FFF2-40B4-BE49-F238E27FC236}">
                <a16:creationId xmlns:a16="http://schemas.microsoft.com/office/drawing/2014/main" xmlns="" id="{FF17C705-3351-4B11-BD28-D0CACC12D3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xmlns="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xmlns="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xmlns="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/>
            </a:p>
          </p:txBody>
        </p:sp>
      </p:grp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>
            <a:fillRect/>
          </a:stretch>
        </p:blipFill>
        <p:spPr>
          <a:xfrm>
            <a:off x="-1" y="-29571"/>
            <a:ext cx="12192001" cy="6858000"/>
          </a:xfr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362" y="0"/>
            <a:ext cx="2566638" cy="6858594"/>
          </a:xfrm>
          <a:prstGeom prst="rect">
            <a:avLst/>
          </a:prstGeom>
        </p:spPr>
      </p:pic>
      <p:grpSp>
        <p:nvGrpSpPr>
          <p:cNvPr id="37" name="Grup 153">
            <a:extLst>
              <a:ext uri="{FF2B5EF4-FFF2-40B4-BE49-F238E27FC236}">
                <a16:creationId xmlns:a16="http://schemas.microsoft.com/office/drawing/2014/main" xmlns="" id="{FF17C705-3351-4B11-BD28-D0CACC12D3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38" name="Oval 154">
              <a:extLst>
                <a:ext uri="{FF2B5EF4-FFF2-40B4-BE49-F238E27FC236}">
                  <a16:creationId xmlns:a16="http://schemas.microsoft.com/office/drawing/2014/main" xmlns="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/>
            </a:p>
          </p:txBody>
        </p:sp>
        <p:sp>
          <p:nvSpPr>
            <p:cNvPr id="39" name="Oval 155">
              <a:extLst>
                <a:ext uri="{FF2B5EF4-FFF2-40B4-BE49-F238E27FC236}">
                  <a16:creationId xmlns:a16="http://schemas.microsoft.com/office/drawing/2014/main" xmlns="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/>
            </a:p>
          </p:txBody>
        </p:sp>
        <p:sp>
          <p:nvSpPr>
            <p:cNvPr id="40" name="Oval 156">
              <a:extLst>
                <a:ext uri="{FF2B5EF4-FFF2-40B4-BE49-F238E27FC236}">
                  <a16:creationId xmlns:a16="http://schemas.microsoft.com/office/drawing/2014/main" xmlns="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/>
            </a:p>
          </p:txBody>
        </p:sp>
        <p:sp>
          <p:nvSpPr>
            <p:cNvPr id="41" name="Oval 157">
              <a:extLst>
                <a:ext uri="{FF2B5EF4-FFF2-40B4-BE49-F238E27FC236}">
                  <a16:creationId xmlns:a16="http://schemas.microsoft.com/office/drawing/2014/main" xmlns="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/>
            </a:p>
          </p:txBody>
        </p:sp>
      </p:grpSp>
      <p:pic>
        <p:nvPicPr>
          <p:cNvPr id="43" name="Substituent conținut 93" descr="Utilizator">
            <a:extLst>
              <a:ext uri="{FF2B5EF4-FFF2-40B4-BE49-F238E27FC236}">
                <a16:creationId xmlns:a16="http://schemas.microsoft.com/office/drawing/2014/main" xmlns="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080" y="3556690"/>
            <a:ext cx="469813" cy="469812"/>
          </a:xfrm>
        </p:spPr>
      </p:pic>
      <p:sp>
        <p:nvSpPr>
          <p:cNvPr id="44" name="Substituent text 79" descr="numele utilizatorului">
            <a:extLst>
              <a:ext uri="{FF2B5EF4-FFF2-40B4-BE49-F238E27FC236}">
                <a16:creationId xmlns:a16="http://schemas.microsoft.com/office/drawing/2014/main" xmlns="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9075" y="3653097"/>
            <a:ext cx="4687764" cy="373405"/>
          </a:xfrm>
        </p:spPr>
        <p:txBody>
          <a:bodyPr rtlCol="0"/>
          <a:lstStyle/>
          <a:p>
            <a:pPr rtl="0"/>
            <a:r>
              <a:rPr lang="ro-RO" sz="2800" dirty="0">
                <a:latin typeface="Palatino Linotype" panose="02040502050505030304" pitchFamily="18" charset="0"/>
              </a:rPr>
              <a:t>SERVICIUL VAMAL al RM</a:t>
            </a:r>
          </a:p>
        </p:txBody>
      </p:sp>
      <p:cxnSp>
        <p:nvCxnSpPr>
          <p:cNvPr id="45" name="Conector drept 130">
            <a:extLst>
              <a:ext uri="{FF2B5EF4-FFF2-40B4-BE49-F238E27FC236}">
                <a16:creationId xmlns:a16="http://schemas.microsoft.com/office/drawing/2014/main" xmlns="" id="{8695A66A-1D9E-4D4E-9067-DC97380D3F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Substituent conținut 95" descr="Primitor">
            <a:extLst>
              <a:ext uri="{FF2B5EF4-FFF2-40B4-BE49-F238E27FC236}">
                <a16:creationId xmlns:a16="http://schemas.microsoft.com/office/drawing/2014/main" xmlns="" id="{106CDB5A-A67F-441C-894F-3EDD7AD64C9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080" y="4295744"/>
            <a:ext cx="469813" cy="469812"/>
          </a:xfrm>
        </p:spPr>
      </p:pic>
      <p:sp>
        <p:nvSpPr>
          <p:cNvPr id="47" name="Substituent text 85" descr="telefon utilizator">
            <a:extLst>
              <a:ext uri="{FF2B5EF4-FFF2-40B4-BE49-F238E27FC236}">
                <a16:creationId xmlns:a16="http://schemas.microsoft.com/office/drawing/2014/main" xmlns="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6630" y="4464424"/>
            <a:ext cx="3695206" cy="634300"/>
          </a:xfrm>
        </p:spPr>
        <p:txBody>
          <a:bodyPr rtlCol="0"/>
          <a:lstStyle/>
          <a:p>
            <a:pPr rtl="0"/>
            <a:r>
              <a:rPr lang="ro-RO" sz="1600" dirty="0">
                <a:latin typeface="Palatino Linotype" panose="02040502050505030304" pitchFamily="18" charset="0"/>
              </a:rPr>
              <a:t>(+373) 22 574131</a:t>
            </a:r>
          </a:p>
          <a:p>
            <a:pPr rtl="0"/>
            <a:r>
              <a:rPr lang="ro-RO" sz="1600" dirty="0">
                <a:latin typeface="Palatino Linotype" panose="02040502050505030304" pitchFamily="18" charset="0"/>
              </a:rPr>
              <a:t>(+373) 22 </a:t>
            </a:r>
            <a:r>
              <a:rPr lang="ro-RO" sz="1600" dirty="0" smtClean="0">
                <a:latin typeface="Palatino Linotype" panose="02040502050505030304" pitchFamily="18" charset="0"/>
              </a:rPr>
              <a:t>574284</a:t>
            </a:r>
          </a:p>
          <a:p>
            <a:r>
              <a:rPr lang="ro-RO" sz="1600" dirty="0" smtClean="0">
                <a:latin typeface="Palatino Linotype" panose="02040502050505030304" pitchFamily="18" charset="0"/>
              </a:rPr>
              <a:t>(+373</a:t>
            </a:r>
            <a:r>
              <a:rPr lang="ro-RO" sz="1600" dirty="0">
                <a:latin typeface="Palatino Linotype" panose="02040502050505030304" pitchFamily="18" charset="0"/>
              </a:rPr>
              <a:t>) 22 </a:t>
            </a:r>
            <a:r>
              <a:rPr lang="ro-RO" sz="1600" dirty="0" smtClean="0">
                <a:latin typeface="Palatino Linotype" panose="02040502050505030304" pitchFamily="18" charset="0"/>
              </a:rPr>
              <a:t>574292</a:t>
            </a:r>
            <a:endParaRPr lang="ro-RO" sz="1600" dirty="0">
              <a:latin typeface="Palatino Linotype" panose="02040502050505030304" pitchFamily="18" charset="0"/>
            </a:endParaRPr>
          </a:p>
          <a:p>
            <a:pPr rtl="0"/>
            <a:endParaRPr lang="ro-RO" sz="2000" dirty="0">
              <a:latin typeface="Palatino Linotype" panose="02040502050505030304" pitchFamily="18" charset="0"/>
            </a:endParaRPr>
          </a:p>
        </p:txBody>
      </p:sp>
      <p:cxnSp>
        <p:nvCxnSpPr>
          <p:cNvPr id="48" name="Conector drept 131">
            <a:extLst>
              <a:ext uri="{FF2B5EF4-FFF2-40B4-BE49-F238E27FC236}">
                <a16:creationId xmlns:a16="http://schemas.microsoft.com/office/drawing/2014/main" xmlns="" id="{529648F7-20E3-4312-823A-D8265A94AF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02814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Substituent conținut 97" descr="Plic">
            <a:extLst>
              <a:ext uri="{FF2B5EF4-FFF2-40B4-BE49-F238E27FC236}">
                <a16:creationId xmlns:a16="http://schemas.microsoft.com/office/drawing/2014/main" xmlns="" id="{0B9C03E0-6367-44D9-A740-AA6436F075E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080" y="5034798"/>
            <a:ext cx="469813" cy="469812"/>
          </a:xfrm>
        </p:spPr>
      </p:pic>
      <p:sp>
        <p:nvSpPr>
          <p:cNvPr id="50" name="Substituent text 86" descr="e-mail utilizator">
            <a:extLst>
              <a:ext uri="{FF2B5EF4-FFF2-40B4-BE49-F238E27FC236}">
                <a16:creationId xmlns:a16="http://schemas.microsoft.com/office/drawing/2014/main" xmlns="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9075" y="5131205"/>
            <a:ext cx="3695206" cy="276999"/>
          </a:xfrm>
        </p:spPr>
        <p:txBody>
          <a:bodyPr rtlCol="0"/>
          <a:lstStyle/>
          <a:p>
            <a:pPr rtl="0"/>
            <a:r>
              <a:rPr lang="ro-RO" sz="2000" dirty="0">
                <a:latin typeface="Palatino Linotype" panose="02040502050505030304" pitchFamily="18" charset="0"/>
                <a:hlinkClick r:id="rId11"/>
              </a:rPr>
              <a:t>vama@customs.gov.md</a:t>
            </a:r>
            <a:r>
              <a:rPr lang="ro-RO" dirty="0"/>
              <a:t> </a:t>
            </a:r>
          </a:p>
        </p:txBody>
      </p:sp>
      <p:cxnSp>
        <p:nvCxnSpPr>
          <p:cNvPr id="51" name="Conector drept 132">
            <a:extLst>
              <a:ext uri="{FF2B5EF4-FFF2-40B4-BE49-F238E27FC236}">
                <a16:creationId xmlns:a16="http://schemas.microsoft.com/office/drawing/2014/main" xmlns="" id="{8F841485-6093-48AB-9892-0FB58675C7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Substituent conținut 99" descr="Link">
            <a:extLst>
              <a:ext uri="{FF2B5EF4-FFF2-40B4-BE49-F238E27FC236}">
                <a16:creationId xmlns:a16="http://schemas.microsoft.com/office/drawing/2014/main" xmlns="" id="{420E824D-10A7-42CB-A7E8-5298E3E84F0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1080" y="5773851"/>
            <a:ext cx="469813" cy="469812"/>
          </a:xfrm>
        </p:spPr>
      </p:pic>
      <p:sp>
        <p:nvSpPr>
          <p:cNvPr id="54" name="Substituent text 87" descr="site web utilizator">
            <a:extLst>
              <a:ext uri="{FF2B5EF4-FFF2-40B4-BE49-F238E27FC236}">
                <a16:creationId xmlns:a16="http://schemas.microsoft.com/office/drawing/2014/main" xmlns="" id="{3717E33B-5954-4CDC-B30A-BD21BED6DD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59075" y="5870258"/>
            <a:ext cx="3695206" cy="276999"/>
          </a:xfrm>
        </p:spPr>
        <p:txBody>
          <a:bodyPr rtlCol="0"/>
          <a:lstStyle/>
          <a:p>
            <a:r>
              <a:rPr lang="ro-RO" sz="2000" dirty="0">
                <a:latin typeface="Palatino Linotype" panose="02040502050505030304" pitchFamily="18" charset="0"/>
                <a:hlinkClick r:id="rId14"/>
              </a:rPr>
              <a:t>https://customs.gov.md/ro</a:t>
            </a:r>
            <a:r>
              <a:rPr lang="ro-RO" sz="2000" dirty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3643" y="11933"/>
            <a:ext cx="6206266" cy="6858594"/>
          </a:xfrm>
          <a:prstGeom prst="rect">
            <a:avLst/>
          </a:prstGeom>
        </p:spPr>
      </p:pic>
      <p:sp>
        <p:nvSpPr>
          <p:cNvPr id="27" name="Titlu 41" descr="titlu">
            <a:extLst>
              <a:ext uri="{FF2B5EF4-FFF2-40B4-BE49-F238E27FC236}">
                <a16:creationId xmlns:a16="http://schemas.microsoft.com/office/drawing/2014/main" xmlns="" id="{72FCEAE4-FA74-4446-B2F5-9AFA2DA139A2}"/>
              </a:ext>
            </a:extLst>
          </p:cNvPr>
          <p:cNvSpPr txBox="1">
            <a:spLocks/>
          </p:cNvSpPr>
          <p:nvPr/>
        </p:nvSpPr>
        <p:spPr>
          <a:xfrm>
            <a:off x="658471" y="2142271"/>
            <a:ext cx="5578995" cy="8799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dirty="0">
                <a:latin typeface="Palatino Linotype" panose="02040502050505030304" pitchFamily="18" charset="0"/>
              </a:rPr>
              <a:t>VĂ MULȚUMIM</a:t>
            </a:r>
          </a:p>
        </p:txBody>
      </p:sp>
    </p:spTree>
    <p:extLst>
      <p:ext uri="{BB962C8B-B14F-4D97-AF65-F5344CB8AC3E}">
        <p14:creationId xmlns:p14="http://schemas.microsoft.com/office/powerpoint/2010/main" val="228811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u 30" descr="titlu">
            <a:extLst>
              <a:ext uri="{FF2B5EF4-FFF2-40B4-BE49-F238E27FC236}">
                <a16:creationId xmlns:a16="http://schemas.microsoft.com/office/drawing/2014/main" xmlns="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o-RO" dirty="0"/>
              <a:t>LOREM IPSUM DOLOR SIT AMET, CONSECTETUER ADIPISCING ELIT2</a:t>
            </a:r>
          </a:p>
        </p:txBody>
      </p:sp>
      <p:sp>
        <p:nvSpPr>
          <p:cNvPr id="12" name="Subtitlu 11" descr="subtitlu">
            <a:extLst>
              <a:ext uri="{FF2B5EF4-FFF2-40B4-BE49-F238E27FC236}">
                <a16:creationId xmlns:a16="http://schemas.microsoft.com/office/drawing/2014/main" xmlns="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o-RO" dirty="0" err="1"/>
              <a:t>Lorem</a:t>
            </a:r>
            <a:r>
              <a:rPr lang="ro-RO"/>
              <a:t> ipsum dolor sit amet, consectetuer adipiscing elit. Maecenas porttitor congue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-1" y="21019"/>
            <a:ext cx="12192001" cy="6858000"/>
          </a:xfr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65306"/>
            <a:ext cx="6956139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020" y="3743032"/>
            <a:ext cx="46304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400" dirty="0">
                <a:solidFill>
                  <a:prstClr val="white"/>
                </a:solidFill>
                <a:latin typeface="Palatino Linotype" panose="02040502050505030304" pitchFamily="18" charset="0"/>
                <a:ea typeface="+mj-ea"/>
                <a:cs typeface="+mj-cs"/>
              </a:rPr>
              <a:t>ORIGINEA MĂRFURILOR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3180" y="1053046"/>
            <a:ext cx="5825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Implementarea măsurilor de facilitare a exporturilor preferențiale, prin fuzionarea a două proceduri distincte:</a:t>
            </a:r>
          </a:p>
          <a:p>
            <a:pPr algn="just"/>
            <a:r>
              <a:rPr lang="ro-RO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- procedura de export a mărfurilor</a:t>
            </a:r>
          </a:p>
          <a:p>
            <a:pPr algn="just"/>
            <a:r>
              <a:rPr lang="ro-RO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- procedura de certificare a originii mărfurilor</a:t>
            </a:r>
          </a:p>
        </p:txBody>
      </p:sp>
    </p:spTree>
    <p:extLst>
      <p:ext uri="{BB962C8B-B14F-4D97-AF65-F5344CB8AC3E}">
        <p14:creationId xmlns:p14="http://schemas.microsoft.com/office/powerpoint/2010/main" val="143777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8482" y="103695"/>
            <a:ext cx="9389097" cy="98981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3200" b="1" dirty="0">
                <a:solidFill>
                  <a:srgbClr val="0D3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ORIGINEA MĂRFURILOR</a:t>
            </a:r>
            <a:endParaRPr lang="ru-RU" sz="3200" dirty="0">
              <a:solidFill>
                <a:srgbClr val="0D30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772571899"/>
              </p:ext>
            </p:extLst>
          </p:nvPr>
        </p:nvGraphicFramePr>
        <p:xfrm>
          <a:off x="886692" y="1536566"/>
          <a:ext cx="6098570" cy="50999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098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6705"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rgbClr val="0D3047"/>
                          </a:solidFill>
                          <a:latin typeface="Palatino Linotype" panose="02040502050505030304" pitchFamily="18" charset="0"/>
                        </a:rPr>
                        <a:t>LEGISLAȚIA NAȚIONALĂ ÎN VIGOARE DIN 01.01.2024</a:t>
                      </a:r>
                      <a:endParaRPr lang="ru-RU" sz="1600" b="1" dirty="0">
                        <a:solidFill>
                          <a:srgbClr val="0D3047"/>
                        </a:solidFill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46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o-RO" sz="1400" b="1" u="none" dirty="0">
                          <a:latin typeface="Palatino Linotype" panose="02040502050505030304" pitchFamily="18" charset="0"/>
                        </a:rPr>
                        <a:t>Codul vamal nr.95/2021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o-RO" sz="1400" b="1" dirty="0">
                        <a:latin typeface="Palatino Linotype" panose="02040502050505030304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o-RO" sz="1400" b="1" u="none" dirty="0">
                          <a:latin typeface="Palatino Linotype" panose="02040502050505030304" pitchFamily="18" charset="0"/>
                        </a:rPr>
                        <a:t>Regulamentul</a:t>
                      </a:r>
                      <a:r>
                        <a:rPr lang="ro-RO" sz="1400" b="1" u="none" baseline="0" dirty="0">
                          <a:latin typeface="Palatino Linotype" panose="02040502050505030304" pitchFamily="18" charset="0"/>
                        </a:rPr>
                        <a:t> de punere în aplicare a Codului vamal nr. 92/2023</a:t>
                      </a:r>
                      <a:endParaRPr lang="ro-RO" sz="14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585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400" b="1" dirty="0">
                          <a:latin typeface="Palatino Linotype" panose="02040502050505030304" pitchFamily="18" charset="0"/>
                        </a:rPr>
                        <a:t>Norme tehnice aprobate de Serviciul Vamal referitor la</a:t>
                      </a:r>
                      <a:r>
                        <a:rPr lang="ro-RO" sz="1400" b="1" dirty="0">
                          <a:latin typeface="Palatino Linotype" panose="02040502050505030304" pitchFamily="18" charset="0"/>
                        </a:rPr>
                        <a:t> acordarea statutului de exportator aprobat</a:t>
                      </a:r>
                      <a:endParaRPr lang="ro-RO" sz="14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6514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o-RO" sz="1400" b="1" dirty="0">
                          <a:latin typeface="Palatino Linotype" panose="02040502050505030304" pitchFamily="18" charset="0"/>
                        </a:rPr>
                        <a:t>Norme tehnice aprobate de Serviciul Vamal referitor la completarea certificatelor de origine preferențială a mărfurilor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o-RO" sz="14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651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400" b="1" dirty="0">
                          <a:latin typeface="Palatino Linotype" panose="02040502050505030304" pitchFamily="18" charset="0"/>
                        </a:rPr>
                        <a:t>Norme tehnice aprobate de Serviciul Vamal referitor la</a:t>
                      </a:r>
                      <a:r>
                        <a:rPr lang="ro-RO" sz="1400" b="1" dirty="0">
                          <a:latin typeface="Palatino Linotype" panose="02040502050505030304" pitchFamily="18" charset="0"/>
                        </a:rPr>
                        <a:t> solicitarea, emiterea și punerea în aplicare a deciziilor privind informațiile obligatorii în materie de origine a mărfurilor</a:t>
                      </a:r>
                      <a:endParaRPr lang="ro-RO" sz="14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5852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o-RO" sz="1400" b="1" dirty="0">
                          <a:latin typeface="Palatino Linotype" panose="02040502050505030304" pitchFamily="18" charset="0"/>
                        </a:rPr>
                        <a:t>Norme tehnice aprobate de Serviciul Vamal referitor la</a:t>
                      </a:r>
                      <a:r>
                        <a:rPr lang="ro-RO" sz="1400" b="1" baseline="0" dirty="0"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o-RO" sz="1400" b="1" dirty="0">
                          <a:latin typeface="Palatino Linotype" panose="02040502050505030304" pitchFamily="18" charset="0"/>
                        </a:rPr>
                        <a:t>înregistrarea exportatorilor în sistemul exportatorilor înregistrați</a:t>
                      </a:r>
                      <a:endParaRPr lang="ro-RO" sz="14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85" y="18854"/>
            <a:ext cx="859332" cy="831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19" y="1791094"/>
            <a:ext cx="4708690" cy="3139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392" y="103695"/>
            <a:ext cx="1895597" cy="1423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840" y="323447"/>
            <a:ext cx="1054699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31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8482" y="103695"/>
            <a:ext cx="9389097" cy="98981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3200" b="1" dirty="0">
                <a:solidFill>
                  <a:srgbClr val="0D3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EXPORTATOR APROBAT</a:t>
            </a:r>
            <a:endParaRPr lang="ru-RU" sz="3200" dirty="0">
              <a:solidFill>
                <a:srgbClr val="0D30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04527294"/>
              </p:ext>
            </p:extLst>
          </p:nvPr>
        </p:nvGraphicFramePr>
        <p:xfrm>
          <a:off x="530674" y="957431"/>
          <a:ext cx="6171340" cy="56477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71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8835"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rgbClr val="0D3047"/>
                          </a:solidFill>
                          <a:latin typeface="Palatino Linotype" panose="02040502050505030304" pitchFamily="18" charset="0"/>
                        </a:rPr>
                        <a:t>LEGISLAȚIA NAȚIONALĂ ÎN VIGOARE DIN 01.01.2024</a:t>
                      </a:r>
                      <a:endParaRPr lang="ru-RU" sz="1600" b="1" dirty="0">
                        <a:solidFill>
                          <a:srgbClr val="0D3047"/>
                        </a:solidFill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108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400" b="1" dirty="0">
                          <a:latin typeface="Palatino Linotype" panose="02040502050505030304" pitchFamily="18" charset="0"/>
                        </a:rPr>
                        <a:t>Norme tehnice aprobate de Serviciul Vamal referitor la</a:t>
                      </a:r>
                      <a:r>
                        <a:rPr lang="ro-RO" sz="1400" b="1" dirty="0">
                          <a:latin typeface="Palatino Linotype" panose="02040502050505030304" pitchFamily="18" charset="0"/>
                        </a:rPr>
                        <a:t> acordarea statutului de exportator aprobat</a:t>
                      </a:r>
                      <a:endParaRPr lang="ro-RO" sz="14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o-RO" sz="14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1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Exclusă restricția de acordare a statutului de exportator aprobat brokerilor vamali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o-RO" sz="1400" b="1" i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41177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o-RO" sz="1400" b="1" i="1" dirty="0">
                          <a:latin typeface="Palatino Linotype" panose="02040502050505030304" pitchFamily="18" charset="0"/>
                        </a:rPr>
                        <a:t>Redusă frecvența exporturilor de mărfuri cu origine preferențială </a:t>
                      </a:r>
                      <a:r>
                        <a:rPr lang="ro-RO" sz="1400" b="1" i="1" u="sng" dirty="0">
                          <a:latin typeface="Palatino Linotype" panose="02040502050505030304" pitchFamily="18" charset="0"/>
                        </a:rPr>
                        <a:t>de la 5 exporturi la fiecare 3 luni calendaristice consecutive </a:t>
                      </a:r>
                      <a:r>
                        <a:rPr lang="ro-RO" sz="1400" b="1" i="1" dirty="0">
                          <a:latin typeface="Palatino Linotype" panose="02040502050505030304" pitchFamily="18" charset="0"/>
                        </a:rPr>
                        <a:t>pe parcursul</a:t>
                      </a:r>
                      <a:r>
                        <a:rPr lang="ro-RO" sz="1400" b="1" i="1" baseline="0" dirty="0">
                          <a:latin typeface="Palatino Linotype" panose="02040502050505030304" pitchFamily="18" charset="0"/>
                        </a:rPr>
                        <a:t> ultimelor 12 luni anterioare depunerii cererii la </a:t>
                      </a:r>
                      <a:r>
                        <a:rPr lang="ro-RO" sz="1400" b="1" i="1" u="sng" baseline="0" dirty="0">
                          <a:latin typeface="Palatino Linotype" panose="02040502050505030304" pitchFamily="18" charset="0"/>
                        </a:rPr>
                        <a:t>3 exporturi </a:t>
                      </a:r>
                      <a:r>
                        <a:rPr lang="it-IT" sz="1400" b="1" i="1" u="sng" baseline="0" dirty="0">
                          <a:latin typeface="Palatino Linotype" panose="02040502050505030304" pitchFamily="18" charset="0"/>
                        </a:rPr>
                        <a:t>la fiecare 3 luni calendaristice </a:t>
                      </a:r>
                      <a:r>
                        <a:rPr lang="ro-RO" sz="1400" b="1" i="1" u="sng" baseline="0" dirty="0">
                          <a:latin typeface="Palatino Linotype" panose="02040502050505030304" pitchFamily="18" charset="0"/>
                        </a:rPr>
                        <a:t>consecutive</a:t>
                      </a:r>
                      <a:endParaRPr lang="ro-RO" sz="1400" b="1" i="1" u="sng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8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400" b="1" i="1" dirty="0">
                          <a:latin typeface="Palatino Linotype" panose="02040502050505030304" pitchFamily="18" charset="0"/>
                        </a:rPr>
                        <a:t>Decizia referitor la acordarea statutului de exportator aprobat se ia în termen de cel mult 90 de zile de la data acceptării cererii – similar AEO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682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o-RO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Uniformizarea acțiunilor organului vamal privind monitorizarea utilizării statutului de exportator aprobat – similar cu celelalte decizii vamale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o-RO" sz="1400" b="1" i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85" y="18854"/>
            <a:ext cx="859332" cy="831943"/>
          </a:xfrm>
          <a:prstGeom prst="rect">
            <a:avLst/>
          </a:prstGeom>
        </p:spPr>
      </p:pic>
      <p:pic>
        <p:nvPicPr>
          <p:cNvPr id="8" name="Picture 2" descr="Exporturile de mărfuri ale R. Moldova în UE în primele patru luni ale  anului 2021, în creștere cu 9,8% față de 2020. Țările în care R. Moldova  exportă cel mai mult – Ziarul de Gard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73" y="4297900"/>
            <a:ext cx="3338172" cy="1835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7" descr="http://www.trm.md/photo_news/46-de-companii-din-moldova-au-primit-autorizare-pentru-exportul-fructelor-in-rusia/big-46-de-companii-din-moldova-au-primit-autorizare-pentru-exportul-fructelor-in-rusi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59" y="1178350"/>
            <a:ext cx="2590800" cy="1683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014" y="2041182"/>
            <a:ext cx="2499430" cy="24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4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8482" y="103695"/>
            <a:ext cx="9389097" cy="98981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3200" b="1" dirty="0">
                <a:solidFill>
                  <a:srgbClr val="0D3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ORIGINEA MĂRFURILOR</a:t>
            </a:r>
            <a:endParaRPr lang="ru-RU" sz="3200" dirty="0">
              <a:solidFill>
                <a:srgbClr val="0D30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4313399"/>
              </p:ext>
            </p:extLst>
          </p:nvPr>
        </p:nvGraphicFramePr>
        <p:xfrm>
          <a:off x="4710223" y="1179779"/>
          <a:ext cx="7204687" cy="55467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046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6705"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rgbClr val="0D3047"/>
                          </a:solidFill>
                          <a:latin typeface="Palatino Linotype" panose="02040502050505030304" pitchFamily="18" charset="0"/>
                        </a:rPr>
                        <a:t>LEGISLAȚIA NAȚIONALĂ ÎN VIGOARE DIN 01.01.2024</a:t>
                      </a:r>
                      <a:endParaRPr lang="ru-RU" sz="1600" b="1" dirty="0">
                        <a:solidFill>
                          <a:srgbClr val="0D3047"/>
                        </a:solidFill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9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o-RO" sz="1600" b="1" dirty="0">
                          <a:latin typeface="Palatino Linotype" panose="02040502050505030304" pitchFamily="18" charset="0"/>
                        </a:rPr>
                        <a:t>Regulamentul nr.92/2023 de punere în aplicare a Codului vamal</a:t>
                      </a:r>
                      <a:endParaRPr lang="ro-RO" sz="16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o-RO" sz="1600" b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       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61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Operațiunile substanțiale de transformare sau prelucrare care conferă </a:t>
                      </a:r>
                      <a:r>
                        <a:rPr lang="pt-BR" sz="1600" b="1" i="1" u="sng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origine nepreferențială </a:t>
                      </a:r>
                      <a:r>
                        <a:rPr lang="pt-BR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sunt prevăzute în anexa nr. 5</a:t>
                      </a:r>
                      <a:r>
                        <a:rPr lang="ro-RO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6514">
                <a:tc>
                  <a:txBody>
                    <a:bodyPr/>
                    <a:lstStyle/>
                    <a:p>
                      <a:pPr algn="just"/>
                      <a:r>
                        <a:rPr lang="ro-RO" sz="1600" b="1" i="1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48. În cazul în care mărfurile străine cu statut de origine preferențială în cadrul unui acord între Republica Moldova și țări sau teritorii terțe sunt plasate sub regimul de perfecționare activă, </a:t>
                      </a:r>
                      <a:r>
                        <a:rPr lang="ro-RO" sz="1600" b="1" i="1" u="sng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produsele prelucrate obținute din acestea se consideră, la punerea în liberă circulație, a avea același statut de origine preferențială ca acele mărfuri.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34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600" b="1" i="1" dirty="0">
                          <a:latin typeface="Palatino Linotype" panose="02040502050505030304" pitchFamily="18" charset="0"/>
                        </a:rPr>
                        <a:t>EXCEPȚII: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600" b="1" i="1" dirty="0">
                          <a:latin typeface="Palatino Linotype" panose="02040502050505030304" pitchFamily="18" charset="0"/>
                        </a:rPr>
                        <a:t>1) operațiunea de prelucrare implică și mărfuri străine, altele decât cele menționate la pct. 48, inclusiv mărfuri cu statut de origine preferențială în temeiul unui acord diferit;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600" b="1" i="1" dirty="0">
                          <a:latin typeface="Palatino Linotype" panose="02040502050505030304" pitchFamily="18" charset="0"/>
                        </a:rPr>
                        <a:t>2) produsele prelucrate sunt obținute din mărfuri echivalente;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600" b="1" i="1" dirty="0">
                          <a:latin typeface="Palatino Linotype" panose="02040502050505030304" pitchFamily="18" charset="0"/>
                        </a:rPr>
                        <a:t>3) Serviciul Vamal a autorizat reexportul temporar al mărfurilor pentru prelucrare ulterioară.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5852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o-RO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50. </a:t>
                      </a:r>
                      <a:r>
                        <a:rPr lang="ro-RO" sz="1600" b="1" i="1" u="sng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O dovadă de origine </a:t>
                      </a:r>
                      <a:r>
                        <a:rPr lang="ro-RO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eliberată sau întocmită pentru mărfurile plasate sub regimul de perfecționare activă este considerată a fi o dovadă de origine eliberată sau întocmită pentru produsele prelucrate.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85" y="18854"/>
            <a:ext cx="859332" cy="831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444" y="4419599"/>
            <a:ext cx="1678519" cy="12604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46" y="1093509"/>
            <a:ext cx="441960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92" y="5080431"/>
            <a:ext cx="1908213" cy="1646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7015" y="4491043"/>
            <a:ext cx="1097375" cy="987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66" y="5680038"/>
            <a:ext cx="931227" cy="9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6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8482" y="103695"/>
            <a:ext cx="9389097" cy="98981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3200" b="1" dirty="0">
                <a:solidFill>
                  <a:srgbClr val="0D3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CONFIRMAREA ORIGINII</a:t>
            </a:r>
            <a:endParaRPr lang="ru-RU" sz="3200" dirty="0">
              <a:solidFill>
                <a:srgbClr val="0D30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60052219"/>
              </p:ext>
            </p:extLst>
          </p:nvPr>
        </p:nvGraphicFramePr>
        <p:xfrm>
          <a:off x="895928" y="1551813"/>
          <a:ext cx="6289963" cy="46323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89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6705"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rgbClr val="0D3047"/>
                          </a:solidFill>
                          <a:latin typeface="Palatino Linotype" panose="02040502050505030304" pitchFamily="18" charset="0"/>
                        </a:rPr>
                        <a:t>LEGISLAȚIA NAȚIONALĂ ÎN VIGOARE DIN 01.01.2024</a:t>
                      </a:r>
                      <a:endParaRPr lang="ru-RU" sz="1600" b="1" dirty="0">
                        <a:solidFill>
                          <a:srgbClr val="0D3047"/>
                        </a:solidFill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756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o-RO" sz="1600" b="1" dirty="0">
                          <a:latin typeface="Palatino Linotype" panose="02040502050505030304" pitchFamily="18" charset="0"/>
                        </a:rPr>
                        <a:t>Regulamentul nr.92/2023 de punere în aplicare a Codului vamal</a:t>
                      </a:r>
                      <a:endParaRPr lang="ro-RO" sz="1600" b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o-RO" sz="1600" b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       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5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51. În cazul în care un furnizor furnizează exportatorului informațiile necesare pentru a determina originea preferențială a mărfurilor, </a:t>
                      </a:r>
                      <a:r>
                        <a:rPr lang="ro-RO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atunci</a:t>
                      </a:r>
                      <a:r>
                        <a:rPr lang="ro-RO" sz="1600" b="1" i="1" baseline="0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 p</a:t>
                      </a:r>
                      <a:r>
                        <a:rPr lang="pt-BR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entru fiecare transport de mărfuri </a:t>
                      </a:r>
                      <a:r>
                        <a:rPr lang="ro-RO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o </a:t>
                      </a:r>
                      <a:r>
                        <a:rPr lang="pt-BR" sz="16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va face prin intermediul </a:t>
                      </a:r>
                      <a:endParaRPr lang="ro-RO" sz="1600" b="1" i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600" b="1" i="1" u="sng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unei declarații a furnizorului</a:t>
                      </a:r>
                      <a:r>
                        <a:rPr lang="ro-RO" sz="1600" b="1" i="1" u="none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o-RO" sz="1600" b="1" i="1" u="none" baseline="0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 conform anexei nr. 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600" b="1" i="1" u="sng" baseline="0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unei </a:t>
                      </a:r>
                      <a:r>
                        <a:rPr lang="ro-RO" sz="1600" b="1" i="1" u="sng" dirty="0">
                          <a:latin typeface="Palatino Linotype" panose="02040502050505030304" pitchFamily="18" charset="0"/>
                        </a:rPr>
                        <a:t>declarație pe termen lung a furnizorului</a:t>
                      </a:r>
                      <a:r>
                        <a:rPr lang="ro-RO" sz="1600" b="1" i="1" dirty="0">
                          <a:latin typeface="Palatino Linotype" panose="02040502050505030304" pitchFamily="18" charset="0"/>
                        </a:rPr>
                        <a:t>, conform anexei nr. 7.</a:t>
                      </a:r>
                      <a:endParaRPr lang="pt-BR" sz="1600" b="1" i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6514">
                <a:tc>
                  <a:txBody>
                    <a:bodyPr/>
                    <a:lstStyle/>
                    <a:p>
                      <a:pPr algn="just"/>
                      <a:r>
                        <a:rPr lang="ro-RO" sz="16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- poate fi prezentată în orice moment, chiar și după livrarea mărfurilor.</a:t>
                      </a:r>
                    </a:p>
                    <a:p>
                      <a:pPr algn="just"/>
                      <a:r>
                        <a:rPr lang="ro-RO" sz="16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- se semnează olograf de către furnizor</a:t>
                      </a:r>
                    </a:p>
                    <a:p>
                      <a:pPr algn="just"/>
                      <a:r>
                        <a:rPr lang="ro-RO" sz="16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- pot fi semnate electronic</a:t>
                      </a:r>
                    </a:p>
                    <a:p>
                      <a:pPr algn="just"/>
                      <a:r>
                        <a:rPr lang="ro-RO" sz="16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- reprezintă subiectul unei verificări ulterioare, inclusiv în cadrul cooperării administrative internaționale</a:t>
                      </a:r>
                    </a:p>
                    <a:p>
                      <a:pPr algn="just"/>
                      <a:endParaRPr lang="ro-RO" sz="1600" b="1" i="1" u="sng" dirty="0"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85" y="18854"/>
            <a:ext cx="859332" cy="831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489" y="4760740"/>
            <a:ext cx="1895597" cy="1423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492" y="213206"/>
            <a:ext cx="1054699" cy="1054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939" y="1551813"/>
            <a:ext cx="4436080" cy="2550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615" y="4881100"/>
            <a:ext cx="121930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1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7191" y="103695"/>
            <a:ext cx="8630388" cy="98981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3200" b="1" dirty="0">
                <a:solidFill>
                  <a:srgbClr val="0D3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DRAWBACK ȘI SANCȚIUNI</a:t>
            </a:r>
            <a:endParaRPr lang="ru-RU" sz="3200" dirty="0">
              <a:solidFill>
                <a:srgbClr val="0D30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223690"/>
              </p:ext>
            </p:extLst>
          </p:nvPr>
        </p:nvGraphicFramePr>
        <p:xfrm>
          <a:off x="544946" y="1178350"/>
          <a:ext cx="7093528" cy="52976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0935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1343"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rgbClr val="0D3047"/>
                          </a:solidFill>
                          <a:latin typeface="Palatino Linotype" panose="02040502050505030304" pitchFamily="18" charset="0"/>
                        </a:rPr>
                        <a:t>LEGISLAȚIA NAȚIONALĂ ÎN VIGOARE DIN 01.01.2024</a:t>
                      </a:r>
                      <a:endParaRPr lang="ru-RU" sz="1600" b="1" dirty="0">
                        <a:solidFill>
                          <a:srgbClr val="0D3047"/>
                        </a:solidFill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743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o-RO" sz="1400" b="1" dirty="0">
                          <a:latin typeface="Palatino Linotype" panose="02040502050505030304" pitchFamily="18" charset="0"/>
                        </a:rPr>
                        <a:t>Codul vamal nr.95/2021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400" b="1" baseline="0" dirty="0">
                          <a:latin typeface="Palatino Linotype" panose="02040502050505030304" pitchFamily="18" charset="0"/>
                        </a:rPr>
                        <a:t>       </a:t>
                      </a:r>
                      <a:r>
                        <a:rPr lang="pt-BR" sz="1400" b="1" i="0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Articolul 88. </a:t>
                      </a:r>
                      <a:r>
                        <a:rPr lang="ro-RO" sz="1400" b="1" i="0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DRAWBACK</a:t>
                      </a:r>
                      <a:endParaRPr lang="ro-RO" sz="1400" b="1" i="0" dirty="0">
                        <a:latin typeface="Palatino Linotype" panose="02040502050505030304" pitchFamily="18" charset="0"/>
                      </a:endParaRP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46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pt-BR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interdicție de scutire de taxa vamală se aplică mărfurilor neoriginare </a:t>
                      </a:r>
                      <a:r>
                        <a:rPr lang="ro-RO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pt-BR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folosite la fabricarea produselor pentru care dovada de origine este eliberată sau întocmită</a:t>
                      </a:r>
                      <a:endParaRPr lang="ro-RO" sz="1400" b="1" i="1" dirty="0">
                        <a:latin typeface="Palatino Linotype" panose="02040502050505030304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pt-BR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 la momentul acceptării declarației de reexport privind produsele în cauză apare o datorie vamală la import pentru mărfurile neoriginare respective.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400" b="1" i="1" baseline="0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cuantumul taxei vamale se determină în aceleași condiții ca în cazul unei datorii vamale rezultate din acceptarea, la aceeași dată, a declarației vamale de punere în liberă circulație a mărfurilor neoriginare folosite</a:t>
                      </a:r>
                      <a:r>
                        <a:rPr lang="ro-RO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pt-BR" sz="1400" b="1" i="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 pentru a încheia regimul de perfecționare activă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4218">
                <a:tc>
                  <a:txBody>
                    <a:bodyPr/>
                    <a:lstStyle/>
                    <a:p>
                      <a:pPr algn="ctr"/>
                      <a:r>
                        <a:rPr lang="ro-RO" sz="14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o-RO" sz="1400" b="1" i="0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Articolul 384. SANCȚIUNI</a:t>
                      </a:r>
                    </a:p>
                    <a:p>
                      <a:pPr algn="just"/>
                      <a:r>
                        <a:rPr lang="ro-RO" sz="1400" b="1" i="0" u="sng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IMPORT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o-RO" sz="14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amendă în mărime </a:t>
                      </a:r>
                      <a:r>
                        <a:rPr lang="ro-RO" sz="1400" b="1" i="1" u="sng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de la 40 la 100% din suma diminuată a drepturilor de import.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o-RO" sz="1400" b="1" i="0" u="sng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EXPORT</a:t>
                      </a:r>
                    </a:p>
                    <a:p>
                      <a:pPr algn="just"/>
                      <a:r>
                        <a:rPr lang="ro-RO" sz="14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- amendă în mărime </a:t>
                      </a:r>
                      <a:r>
                        <a:rPr lang="ro-RO" sz="1400" b="1" i="1" u="sng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de la 5000 la 25000 de lei.</a:t>
                      </a:r>
                    </a:p>
                    <a:p>
                      <a:pPr algn="just"/>
                      <a:r>
                        <a:rPr lang="ro-RO" sz="14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o-RO" sz="1400" b="1" i="0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Articolul 385</a:t>
                      </a:r>
                    </a:p>
                    <a:p>
                      <a:pPr algn="just"/>
                      <a:r>
                        <a:rPr lang="ro-RO" sz="1400" b="1" i="1" u="none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Prezentarea datelor eronate în scopul obținerii unui certificat de origine sau a informației obligatorii în materie de origine se sancționează cu amendă în mărime </a:t>
                      </a:r>
                      <a:r>
                        <a:rPr lang="ro-RO" sz="1400" b="1" i="1" u="sng" dirty="0"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de la 5000 la 25000 de lei.</a:t>
                      </a:r>
                    </a:p>
                  </a:txBody>
                  <a:tcPr marL="91434" marR="91434" marT="45705" marB="45705">
                    <a:gradFill flip="none" rotWithShape="1">
                      <a:gsLst>
                        <a:gs pos="0">
                          <a:srgbClr val="248CD2">
                            <a:tint val="66000"/>
                            <a:satMod val="160000"/>
                          </a:srgbClr>
                        </a:gs>
                        <a:gs pos="50000">
                          <a:srgbClr val="248CD2">
                            <a:tint val="44500"/>
                            <a:satMod val="160000"/>
                          </a:srgbClr>
                        </a:gs>
                        <a:gs pos="100000">
                          <a:srgbClr val="248CD2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85" y="18854"/>
            <a:ext cx="859332" cy="831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715" y="4160547"/>
            <a:ext cx="2467599" cy="1852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514" y="4721439"/>
            <a:ext cx="1054699" cy="1054699"/>
          </a:xfrm>
          <a:prstGeom prst="rect">
            <a:avLst/>
          </a:prstGeom>
        </p:spPr>
      </p:pic>
      <p:pic>
        <p:nvPicPr>
          <p:cNvPr id="2050" name="Picture 2" descr="Agenții economici din regiunea transnistreană vor achita taxe vama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87" y="1350134"/>
            <a:ext cx="3823855" cy="20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1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гнутая влево стрелка 13"/>
          <p:cNvSpPr/>
          <p:nvPr/>
        </p:nvSpPr>
        <p:spPr>
          <a:xfrm rot="16200000" flipH="1">
            <a:off x="5571969" y="272101"/>
            <a:ext cx="1139046" cy="2908680"/>
          </a:xfrm>
          <a:prstGeom prst="curvedRightArrow">
            <a:avLst>
              <a:gd name="adj1" fmla="val 10880"/>
              <a:gd name="adj2" fmla="val 50000"/>
              <a:gd name="adj3" fmla="val 2500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Выгнутая влево стрелка 2"/>
          <p:cNvSpPr/>
          <p:nvPr/>
        </p:nvSpPr>
        <p:spPr>
          <a:xfrm rot="16200000">
            <a:off x="2907656" y="4667005"/>
            <a:ext cx="1036945" cy="2876266"/>
          </a:xfrm>
          <a:prstGeom prst="curvedRightArrow">
            <a:avLst>
              <a:gd name="adj1" fmla="val 10880"/>
              <a:gd name="adj2" fmla="val 50000"/>
              <a:gd name="adj3" fmla="val 2500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4182" y="2475344"/>
            <a:ext cx="2029125" cy="2794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Depunerea notificării sumare de ieșire (de către transportator)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Depunerea unei declarații de export (la postul vamal de export)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o-MD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Depunerea cererii de eliberare a certificatului de origine</a:t>
            </a:r>
            <a:endParaRPr kumimoji="0" lang="ro-MD" sz="1400" b="1" i="1" u="sng" strike="noStrike" kern="1200" cap="none" spc="0" normalizeH="0" baseline="0" noProof="0" dirty="0">
              <a:ln>
                <a:noFill/>
              </a:ln>
              <a:solidFill>
                <a:srgbClr val="0D3047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7495" y="2298045"/>
            <a:ext cx="2229049" cy="2040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ro-M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Evaluarea riscurilor și controlul mărfurilor, </a:t>
            </a:r>
            <a:r>
              <a:rPr lang="it-IT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inclusiv pe domeniul originii prefere</a:t>
            </a:r>
            <a:r>
              <a:rPr lang="ro-RO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</a:t>
            </a:r>
            <a:r>
              <a:rPr lang="it-IT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țiale a mărfurilor</a:t>
            </a:r>
            <a:endParaRPr kumimoji="0" lang="ro-MD" sz="1400" b="1" i="1" u="sng" strike="noStrike" kern="1200" cap="none" spc="0" normalizeH="0" baseline="0" noProof="0" dirty="0">
              <a:ln>
                <a:noFill/>
              </a:ln>
              <a:solidFill>
                <a:srgbClr val="0D3047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Acordarea liberului de vamă pentru exportul mărfurilor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48029" y="2709686"/>
            <a:ext cx="1924334" cy="1899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Certificarea ieșirii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2887" y="5164724"/>
            <a:ext cx="1699146" cy="843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1600" b="1" i="0" u="none" strike="noStrike" kern="1200" cap="none" spc="0" normalizeH="0" baseline="0" noProof="0" dirty="0">
                <a:ln>
                  <a:noFill/>
                </a:ln>
                <a:solidFill>
                  <a:srgbClr val="0D3047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De către declarant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D3047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87221" y="2741625"/>
            <a:ext cx="2272353" cy="28450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Evaluarea riscurilor și controlul mărfurilor, </a:t>
            </a:r>
            <a:r>
              <a:rPr kumimoji="0" lang="ro-MD" sz="1400" b="1" i="1" u="sng" strike="noStrike" kern="1200" cap="none" spc="0" normalizeH="0" baseline="0" noProof="0" dirty="0">
                <a:ln>
                  <a:noFill/>
                </a:ln>
                <a:solidFill>
                  <a:srgbClr val="0D3047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inclusiv pe domeniul originii prefere</a:t>
            </a:r>
            <a:r>
              <a:rPr kumimoji="0" lang="ro-RO" sz="1400" b="1" i="1" u="sng" strike="noStrike" kern="1200" cap="none" spc="0" normalizeH="0" baseline="0" noProof="0" dirty="0" err="1">
                <a:ln>
                  <a:noFill/>
                </a:ln>
                <a:solidFill>
                  <a:srgbClr val="0D3047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țiale</a:t>
            </a:r>
            <a:r>
              <a:rPr kumimoji="0" lang="ro-RO" sz="1400" b="1" i="1" u="sng" strike="noStrike" kern="1200" cap="none" spc="0" normalizeH="0" noProof="0" dirty="0">
                <a:ln>
                  <a:noFill/>
                </a:ln>
                <a:solidFill>
                  <a:srgbClr val="0D3047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 a mărfurilor</a:t>
            </a:r>
            <a:endParaRPr kumimoji="0" lang="ro-MD" sz="1400" b="1" i="1" u="sng" strike="noStrike" kern="1200" cap="none" spc="0" normalizeH="0" baseline="0" noProof="0" dirty="0">
              <a:ln>
                <a:noFill/>
              </a:ln>
              <a:solidFill>
                <a:srgbClr val="0D3047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Acordarea liberului de vamă pentru exportul mărfurilor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o-MD" sz="1400" b="1" i="1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</a:t>
            </a:r>
            <a:r>
              <a:rPr lang="ro-MD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- Validarea electronică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o-MD" sz="1400" b="1" i="1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</a:t>
            </a:r>
            <a:r>
              <a:rPr lang="ro-MD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și autentificarea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o-MD" sz="1400" b="1" i="1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</a:t>
            </a:r>
            <a:r>
              <a:rPr lang="ro-MD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certificatului de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o-MD" sz="1400" b="1" i="1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</a:t>
            </a:r>
            <a:r>
              <a:rPr lang="ro-MD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origine pe format de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o-MD" sz="1400" b="1" i="1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</a:t>
            </a:r>
            <a:r>
              <a:rPr lang="ro-MD" sz="1400" b="1" i="1" u="sng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hârtie</a:t>
            </a:r>
            <a:endParaRPr kumimoji="0" lang="en-US" sz="1400" b="1" i="1" u="sng" strike="noStrike" kern="1200" cap="none" spc="0" normalizeH="0" baseline="0" noProof="0" dirty="0">
              <a:ln>
                <a:noFill/>
              </a:ln>
              <a:solidFill>
                <a:srgbClr val="0D3047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16200000">
            <a:off x="7578461" y="3689507"/>
            <a:ext cx="1036946" cy="2876266"/>
          </a:xfrm>
          <a:prstGeom prst="curvedRightArrow">
            <a:avLst>
              <a:gd name="adj1" fmla="val 10880"/>
              <a:gd name="adj2" fmla="val 50000"/>
              <a:gd name="adj3" fmla="val 2500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648364" y="418516"/>
            <a:ext cx="6126404" cy="60965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3200" b="1" dirty="0">
                <a:solidFill>
                  <a:srgbClr val="0D3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CERTIFICAREA ORIGINII</a:t>
            </a:r>
            <a:endParaRPr lang="ru-RU" sz="3200" dirty="0">
              <a:solidFill>
                <a:srgbClr val="0D30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85" y="18854"/>
            <a:ext cx="859332" cy="83194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195132" y="1931764"/>
            <a:ext cx="1699146" cy="843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1600" b="1" i="0" u="none" strike="noStrike" kern="1200" cap="none" spc="0" normalizeH="0" baseline="0" noProof="0" dirty="0">
                <a:ln>
                  <a:noFill/>
                </a:ln>
                <a:solidFill>
                  <a:srgbClr val="0D3047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Postul vamal de export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D3047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84762" y="4426323"/>
            <a:ext cx="1699146" cy="843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1600" b="1" i="0" u="none" strike="noStrike" kern="1200" cap="none" spc="0" normalizeH="0" baseline="0" noProof="0" dirty="0">
                <a:ln>
                  <a:noFill/>
                </a:ln>
                <a:solidFill>
                  <a:srgbClr val="0D3047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Postul vamal de ieșire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D3047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891315" y="1977824"/>
            <a:ext cx="1699146" cy="843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1600" b="1" i="0" u="none" strike="noStrike" kern="1200" cap="none" spc="0" normalizeH="0" baseline="0" noProof="0" dirty="0">
                <a:ln>
                  <a:noFill/>
                </a:ln>
                <a:solidFill>
                  <a:srgbClr val="0D3047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Postul vamal de export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D3047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411854" y="5586666"/>
            <a:ext cx="2780145" cy="12713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o-MD" sz="1400" i="1" dirty="0">
                <a:solidFill>
                  <a:srgbClr val="0D3047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Documentele justificative trebuie să se afle în posesia declarantului și la dispoziția Serviciului Vamal în momentul depunerii cererii de eliberare a certificatului de origine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835" y="5586665"/>
            <a:ext cx="714232" cy="1271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39" y="248462"/>
            <a:ext cx="2528113" cy="168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90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stituent număr diapozitiv 5" descr="Număr diapozitiv">
            <a:extLst>
              <a:ext uri="{FF2B5EF4-FFF2-40B4-BE49-F238E27FC236}">
                <a16:creationId xmlns:a16="http://schemas.microsoft.com/office/drawing/2014/main" xmlns="" id="{11457662-C1A5-4B93-8E30-88025E27C46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o-RO" sz="1200" smtClean="0">
                <a:solidFill>
                  <a:schemeClr val="bg1"/>
                </a:solidFill>
              </a:rPr>
              <a:pPr algn="ctr" rtl="0"/>
              <a:t>9</a:t>
            </a:fld>
            <a:endParaRPr lang="ro-RO" sz="120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808074" y="2062716"/>
            <a:ext cx="11047228" cy="4327451"/>
          </a:xfrm>
        </p:spPr>
        <p:txBody>
          <a:bodyPr/>
          <a:lstStyle/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Parte a procesului de scoatere a mărfurilor din țară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Funcționarii vamali care perfectează </a:t>
            </a:r>
            <a:r>
              <a:rPr lang="ro-RO" altLang="ro-RO" sz="2000" b="1" dirty="0" smtClean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declarațiile </a:t>
            </a: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vamale vor fi </a:t>
            </a:r>
            <a:r>
              <a:rPr lang="ro-RO" altLang="ro-RO" sz="2000" b="1" dirty="0" smtClean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abilitați </a:t>
            </a:r>
            <a:r>
              <a:rPr lang="ro-RO" altLang="ro-RO" sz="2000" b="1" dirty="0" err="1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şi</a:t>
            </a: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 cu certificarea originii;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Certificatul de origine completat va fi depus simultan cu </a:t>
            </a:r>
            <a:r>
              <a:rPr lang="ro-RO" altLang="ro-RO" sz="2000" b="1" dirty="0" smtClean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declarația </a:t>
            </a: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vamală;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Documentele justificative se vor păstra de către exportator;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Controlul originii </a:t>
            </a:r>
            <a:r>
              <a:rPr lang="ro-RO" altLang="ro-RO" sz="2000" b="1" dirty="0" smtClean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preferențiale </a:t>
            </a: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a mărfurilor va fi efectuat pe baza analizei riscurilor;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Certificatele de origine preferențială pot constitui obiectul unei verificări ulterioare.</a:t>
            </a:r>
          </a:p>
          <a:p>
            <a:pPr lvl="0" algn="just"/>
            <a:endParaRPr lang="ro-RO" altLang="ro-RO" sz="2000" b="1" dirty="0">
              <a:solidFill>
                <a:srgbClr val="0D3047"/>
              </a:solidFill>
              <a:latin typeface="Palatino Linotype" panose="02040502050505030304" pitchFamily="18" charset="0"/>
              <a:ea typeface="Cambria" panose="02040503050406030204" pitchFamily="18" charset="0"/>
              <a:cs typeface="+mn-cs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o-RO" altLang="ro-RO" sz="2000" b="1" i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Reducerea timpului de emitere a certificatului de origine - egal cu timpul de vămuire;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o-RO" altLang="ro-RO" sz="2000" b="1" i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Automatizarea sistemului de analiză de risc privind originea mărfurilor;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o-RO" altLang="ro-RO" sz="2000" b="1" i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Reducerea numărului de controale pentru </a:t>
            </a:r>
            <a:r>
              <a:rPr lang="ro-RO" altLang="ro-RO" sz="2000" b="1" i="1" dirty="0" smtClean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tranzacțiile </a:t>
            </a:r>
            <a:r>
              <a:rPr lang="ro-RO" altLang="ro-RO" sz="2000" b="1" i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fără risc.</a:t>
            </a:r>
            <a:endParaRPr lang="vi-VN" altLang="ro-RO" sz="2000" b="1" i="1" dirty="0">
              <a:solidFill>
                <a:srgbClr val="0D3047"/>
              </a:solidFill>
              <a:latin typeface="Palatino Linotype" panose="020405020505050303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itlu 3" descr="Titlu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99" y="747618"/>
            <a:ext cx="5654966" cy="539606"/>
          </a:xfrm>
        </p:spPr>
        <p:txBody>
          <a:bodyPr rtlCol="0"/>
          <a:lstStyle/>
          <a:p>
            <a:pPr algn="ctr"/>
            <a:r>
              <a:rPr lang="ro-RO" altLang="ro-RO" sz="3200" b="1" dirty="0">
                <a:solidFill>
                  <a:srgbClr val="0D3047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+mn-cs"/>
              </a:rPr>
              <a:t>BENEFICII</a:t>
            </a:r>
            <a:endParaRPr lang="ro-RO" sz="2800" dirty="0">
              <a:solidFill>
                <a:srgbClr val="731F1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85" y="18854"/>
            <a:ext cx="859332" cy="831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4" y="175770"/>
            <a:ext cx="2528113" cy="168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78425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154832_TF00475556_Win32" id="{33C07AF5-2B9B-48F6-B3FD-6D645661BCA8}" vid="{775EC1D8-B991-4F29-99CF-77B6E532303D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1355</Words>
  <Application>Microsoft Office PowerPoint</Application>
  <PresentationFormat>Widescreen</PresentationFormat>
  <Paragraphs>158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Century Gothic</vt:lpstr>
      <vt:lpstr>Corbel</vt:lpstr>
      <vt:lpstr>Palatino Linotype</vt:lpstr>
      <vt:lpstr>Times New Roman</vt:lpstr>
      <vt:lpstr>Wingdings</vt:lpstr>
      <vt:lpstr>Temă Office</vt:lpstr>
      <vt:lpstr>Aspecte ale noului Cod Vamal nr.95/2021 și ale Regulamentului nr.92/2023</vt:lpstr>
      <vt:lpstr>LOREM IPSUM DOLOR SIT AMET, CONSECTETUER ADIPISCING ELIT2</vt:lpstr>
      <vt:lpstr>ORIGINEA MĂRFURILOR</vt:lpstr>
      <vt:lpstr>EXPORTATOR APROBAT</vt:lpstr>
      <vt:lpstr>ORIGINEA MĂRFURILOR</vt:lpstr>
      <vt:lpstr>CONFIRMAREA ORIGINII</vt:lpstr>
      <vt:lpstr>DRAWBACK ȘI SANCȚIUNI</vt:lpstr>
      <vt:lpstr>CERTIFICAREA ORIGINII</vt:lpstr>
      <vt:lpstr>BENEFICII</vt:lpstr>
      <vt:lpstr>LOREM IPSUM DOLOR SIT AMET, CONSECTETUER ADIPISCING ELIT2</vt:lpstr>
      <vt:lpstr>CLASIFICAREA TARIFARĂ A MĂRFURILOR</vt:lpstr>
      <vt:lpstr>PowerPoint Presentation</vt:lpstr>
      <vt:lpstr>Informație tarifară obligatorie</vt:lpstr>
      <vt:lpstr>LOREM IPSUM DOLOR SIT AMET, CONSECTETUER ADIPISCING ELIT2</vt:lpstr>
      <vt:lpstr>PROCEDURA DE INTRODUCERE ȘI SCOATERE A MĂRFURILOR      Valoarea în vamă</vt:lpstr>
      <vt:lpstr>  </vt:lpstr>
      <vt:lpstr>  </vt:lpstr>
      <vt:lpstr>VĂ MULȚUMIM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2023-07-21T09:12:34Z</dcterms:created>
  <dcterms:modified xsi:type="dcterms:W3CDTF">2023-10-03T10:25:39Z</dcterms:modified>
</cp:coreProperties>
</file>